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74" r:id="rId7"/>
    <p:sldId id="266" r:id="rId8"/>
    <p:sldId id="265" r:id="rId9"/>
    <p:sldId id="267" r:id="rId10"/>
    <p:sldId id="268" r:id="rId11"/>
    <p:sldId id="269" r:id="rId12"/>
    <p:sldId id="272" r:id="rId13"/>
    <p:sldId id="275" r:id="rId14"/>
    <p:sldId id="276" r:id="rId15"/>
    <p:sldId id="273" r:id="rId16"/>
    <p:sldId id="258" r:id="rId17"/>
    <p:sldId id="277" r:id="rId18"/>
  </p:sldIdLst>
  <p:sldSz cx="9144000" cy="5143500" type="screen16x9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0" autoAdjust="0"/>
    <p:restoredTop sz="94660"/>
  </p:normalViewPr>
  <p:slideViewPr>
    <p:cSldViewPr>
      <p:cViewPr varScale="1">
        <p:scale>
          <a:sx n="102" d="100"/>
          <a:sy n="102" d="100"/>
        </p:scale>
        <p:origin x="907" y="5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E7FEB4-08CC-4874-A6A3-CE6C1247EC91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EA21D4-1BDF-4DE3-BF4B-14CCBC750C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A2717A-9034-49F9-9291-D7447A0D7A08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72C3E-E7C1-4E31-A0C4-4044045259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4B68FD-01D4-46A9-93FD-15368EBF1AE0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453CD-9FA6-4C78-A4F4-490FFF3C60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70EA9F-EBDC-467E-91E9-C5120FBBAA26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8E1FD2-4BF2-4D77-B496-02FF597196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E4385E-3930-4B02-AEEF-A9AD3D5F92A2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6A7F96-E802-48F9-9BA3-92C25C2A16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DE1C95-B568-43B1-B4A2-A9ECA145577F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AF5E75-76B0-47FD-A9EF-89CDB841E5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CE4CD4-9F6C-4C8F-9245-4E63F61A534F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7B0864-B876-49D7-8FFE-FAF44B7CBB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9028E7-DA71-4C4A-BBFF-410505F112DA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4AF504-2926-489D-AC5D-62E628CC83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BB8787-CB1A-4F21-8E29-184D1FC0F8D2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BC5239-E57F-447D-BFD1-16A941E352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2905A5-8E8B-4F18-B410-F37DA6C900C1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364DE1-D996-4D39-BCC5-4E89EF23C1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206375"/>
            <a:ext cx="8075612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11188" y="1200150"/>
            <a:ext cx="8075612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4C4CBEC-6184-4B6A-82AA-A4E6C03BCB12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70AF519-858B-4445-8AF3-56B41A7E26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 rotWithShape="1">
          <a:blip r:embed="rId13" cstate="print"/>
          <a:srcRect t="34744"/>
          <a:stretch/>
        </p:blipFill>
        <p:spPr>
          <a:xfrm>
            <a:off x="-192358" y="3784780"/>
            <a:ext cx="3901440" cy="1591214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 rotWithShape="1">
          <a:blip r:embed="rId13" cstate="print"/>
          <a:srcRect t="34744"/>
          <a:stretch/>
        </p:blipFill>
        <p:spPr>
          <a:xfrm>
            <a:off x="2483768" y="3784780"/>
            <a:ext cx="3901440" cy="1591214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 rotWithShape="1">
          <a:blip r:embed="rId13" cstate="print"/>
          <a:srcRect t="34744"/>
          <a:stretch/>
        </p:blipFill>
        <p:spPr>
          <a:xfrm>
            <a:off x="5454836" y="3784780"/>
            <a:ext cx="3901440" cy="1591214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13" name="TextBox 12"/>
          <p:cNvSpPr txBox="1"/>
          <p:nvPr userDrawn="1"/>
        </p:nvSpPr>
        <p:spPr>
          <a:xfrm>
            <a:off x="33338" y="4918075"/>
            <a:ext cx="473075" cy="18415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© Н.Н.Ф</a:t>
            </a:r>
            <a:r>
              <a:rPr lang="ru-RU" sz="600" dirty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7" r:id="rId2"/>
    <p:sldLayoutId id="2147483656" r:id="rId3"/>
    <p:sldLayoutId id="2147483655" r:id="rId4"/>
    <p:sldLayoutId id="2147483654" r:id="rId5"/>
    <p:sldLayoutId id="2147483653" r:id="rId6"/>
    <p:sldLayoutId id="2147483652" r:id="rId7"/>
    <p:sldLayoutId id="2147483651" r:id="rId8"/>
    <p:sldLayoutId id="2147483650" r:id="rId9"/>
    <p:sldLayoutId id="2147483649" r:id="rId10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ln w="1841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FFFFFF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FFFFFF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FFFFFF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FFFFFF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rgbClr val="FFFFFF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rgbClr val="FFFFFF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rgbClr val="FFFFFF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rgbClr val="FFFFFF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rgbClr val="FFC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rgbClr val="FFC000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FFC000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FFC000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FFC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8"/>
          <p:cNvSpPr txBox="1">
            <a:spLocks noChangeArrowheads="1"/>
          </p:cNvSpPr>
          <p:nvPr/>
        </p:nvSpPr>
        <p:spPr bwMode="auto">
          <a:xfrm>
            <a:off x="323529" y="123478"/>
            <a:ext cx="8136903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0" i="0" dirty="0">
                <a:solidFill>
                  <a:schemeClr val="bg1"/>
                </a:solidFill>
                <a:effectLst/>
                <a:latin typeface="Tahoma" panose="020B0604030504040204" pitchFamily="34" charset="0"/>
              </a:rPr>
              <a:t>Муниципальное автономное  общеобразовательное      учреждение</a:t>
            </a:r>
          </a:p>
          <a:p>
            <a:r>
              <a:rPr lang="ru-RU" sz="2400" b="0" i="0" dirty="0">
                <a:solidFill>
                  <a:schemeClr val="bg1"/>
                </a:solidFill>
                <a:effectLst/>
                <a:latin typeface="Tahoma" panose="020B0604030504040204" pitchFamily="34" charset="0"/>
              </a:rPr>
              <a:t> «Средняя общеобразовательная школа № 1 имени Героя Советского Союза Михаила Михайловича  </a:t>
            </a:r>
            <a:r>
              <a:rPr lang="ru-RU" sz="2400" b="0" i="0" dirty="0" err="1">
                <a:solidFill>
                  <a:schemeClr val="bg1"/>
                </a:solidFill>
                <a:effectLst/>
                <a:latin typeface="Tahoma" panose="020B0604030504040204" pitchFamily="34" charset="0"/>
              </a:rPr>
              <a:t>Куюкова</a:t>
            </a:r>
            <a:r>
              <a:rPr lang="ru-RU" sz="2400" b="0" i="0" dirty="0">
                <a:solidFill>
                  <a:schemeClr val="bg1"/>
                </a:solidFill>
                <a:effectLst/>
                <a:latin typeface="Tahoma" panose="020B0604030504040204" pitchFamily="34" charset="0"/>
              </a:rPr>
              <a:t> »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12291" name="Text Box 9"/>
          <p:cNvSpPr txBox="1">
            <a:spLocks noChangeArrowheads="1"/>
          </p:cNvSpPr>
          <p:nvPr/>
        </p:nvSpPr>
        <p:spPr bwMode="auto">
          <a:xfrm>
            <a:off x="539750" y="1851025"/>
            <a:ext cx="6985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2400" b="1" dirty="0">
              <a:solidFill>
                <a:schemeClr val="bg1"/>
              </a:solidFill>
            </a:endParaRPr>
          </a:p>
          <a:p>
            <a:pPr algn="ctr"/>
            <a:r>
              <a:rPr lang="ru-RU" sz="2400" b="1" dirty="0">
                <a:solidFill>
                  <a:schemeClr val="bg1"/>
                </a:solidFill>
              </a:rPr>
              <a:t> «Методы и приемы мотивации 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</a:rPr>
              <a:t> на уроках английского языка»</a:t>
            </a:r>
          </a:p>
        </p:txBody>
      </p:sp>
      <p:sp>
        <p:nvSpPr>
          <p:cNvPr id="12292" name="Text Box 10"/>
          <p:cNvSpPr txBox="1">
            <a:spLocks noChangeArrowheads="1"/>
          </p:cNvSpPr>
          <p:nvPr/>
        </p:nvSpPr>
        <p:spPr bwMode="auto">
          <a:xfrm>
            <a:off x="4787900" y="3867150"/>
            <a:ext cx="41052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       Сивкова К. Н.,</a:t>
            </a:r>
          </a:p>
          <a:p>
            <a:r>
              <a:rPr lang="ru-RU" dirty="0">
                <a:solidFill>
                  <a:schemeClr val="bg1"/>
                </a:solidFill>
              </a:rPr>
              <a:t>       учитель иностранного языка </a:t>
            </a:r>
          </a:p>
          <a:p>
            <a:r>
              <a:rPr lang="ru-RU" dirty="0">
                <a:solidFill>
                  <a:schemeClr val="bg1"/>
                </a:solidFill>
              </a:rPr>
              <a:t>       МАОУ СОШ № 1 г. Мыски</a:t>
            </a:r>
          </a:p>
          <a:p>
            <a:r>
              <a:rPr lang="ru-RU" i="1" dirty="0">
                <a:solidFill>
                  <a:schemeClr val="bg1"/>
                </a:solidFill>
              </a:rPr>
              <a:t>              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/>
          </p:cNvSpPr>
          <p:nvPr>
            <p:ph type="title"/>
          </p:nvPr>
        </p:nvSpPr>
        <p:spPr bwMode="auto">
          <a:xfrm>
            <a:off x="611188" y="195263"/>
            <a:ext cx="8075612" cy="857250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>
                <a:ln>
                  <a:noFill/>
                </a:ln>
                <a:effectLst/>
              </a:rPr>
              <a:t>ИГРА</a:t>
            </a:r>
          </a:p>
        </p:txBody>
      </p:sp>
      <p:sp>
        <p:nvSpPr>
          <p:cNvPr id="21506" name="Rectangle 3"/>
          <p:cNvSpPr>
            <a:spLocks noGrp="1"/>
          </p:cNvSpPr>
          <p:nvPr>
            <p:ph type="body" idx="1"/>
          </p:nvPr>
        </p:nvSpPr>
        <p:spPr>
          <a:xfrm>
            <a:off x="611188" y="1851025"/>
            <a:ext cx="4105275" cy="2743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1600" b="1">
                <a:solidFill>
                  <a:schemeClr val="bg1"/>
                </a:solidFill>
                <a:latin typeface="Arial" charset="0"/>
              </a:rPr>
              <a:t>     </a:t>
            </a:r>
            <a:r>
              <a:rPr lang="ru-RU" sz="2000" b="1">
                <a:solidFill>
                  <a:schemeClr val="bg1"/>
                </a:solidFill>
                <a:latin typeface="Arial" charset="0"/>
              </a:rPr>
              <a:t>Когда мы привлекаем к английскому языку детей, необходимо помнить, что они усваивают информацию, представленную в виде наглядных образов или обыгранную в ситуациях.</a:t>
            </a:r>
            <a:r>
              <a:rPr lang="ru-RU" sz="1600" b="1">
                <a:solidFill>
                  <a:schemeClr val="bg1"/>
                </a:solidFill>
                <a:latin typeface="Arial" charset="0"/>
              </a:rPr>
              <a:t> 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1600" b="1">
                <a:solidFill>
                  <a:schemeClr val="bg1"/>
                </a:solidFill>
                <a:latin typeface="Arial" charset="0"/>
              </a:rPr>
              <a:t>     </a:t>
            </a:r>
            <a:endParaRPr lang="ru-RU" sz="1400"/>
          </a:p>
        </p:txBody>
      </p:sp>
      <p:pic>
        <p:nvPicPr>
          <p:cNvPr id="21507" name="Picture 4" descr="6338_html_m7b22c64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463" y="1419225"/>
            <a:ext cx="3743325" cy="340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/>
          </p:cNvSpPr>
          <p:nvPr>
            <p:ph type="title"/>
          </p:nvPr>
        </p:nvSpPr>
        <p:spPr bwMode="auto">
          <a:xfrm>
            <a:off x="611188" y="195263"/>
            <a:ext cx="8075612" cy="857250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z="3200" b="1">
                <a:ln>
                  <a:noFill/>
                </a:ln>
                <a:effectLst/>
                <a:latin typeface="Arial" charset="0"/>
              </a:rPr>
              <a:t>Типы игровых упражнений и заданий:</a:t>
            </a:r>
            <a:r>
              <a:rPr lang="ru-RU">
                <a:ln>
                  <a:noFill/>
                </a:ln>
                <a:effectLst/>
              </a:rPr>
              <a:t> </a:t>
            </a:r>
          </a:p>
        </p:txBody>
      </p:sp>
      <p:sp>
        <p:nvSpPr>
          <p:cNvPr id="22530" name="Rectangle 3"/>
          <p:cNvSpPr>
            <a:spLocks noGrp="1"/>
          </p:cNvSpPr>
          <p:nvPr>
            <p:ph type="body" idx="1"/>
          </p:nvPr>
        </p:nvSpPr>
        <p:spPr>
          <a:xfrm>
            <a:off x="323850" y="1200150"/>
            <a:ext cx="4824413" cy="339407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b="1">
                <a:solidFill>
                  <a:schemeClr val="bg1"/>
                </a:solidFill>
              </a:rPr>
              <a:t>   - фонетические игры</a:t>
            </a:r>
          </a:p>
          <a:p>
            <a:pPr eaLnBrk="1" hangingPunct="1">
              <a:buFont typeface="Arial" charset="0"/>
              <a:buNone/>
            </a:pPr>
            <a:r>
              <a:rPr lang="ru-RU" b="1">
                <a:solidFill>
                  <a:schemeClr val="bg1"/>
                </a:solidFill>
              </a:rPr>
              <a:t>  - лексические игры</a:t>
            </a:r>
          </a:p>
          <a:p>
            <a:pPr eaLnBrk="1" hangingPunct="1">
              <a:buFont typeface="Arial" charset="0"/>
              <a:buNone/>
            </a:pPr>
            <a:r>
              <a:rPr lang="ru-RU" b="1">
                <a:solidFill>
                  <a:schemeClr val="bg1"/>
                </a:solidFill>
              </a:rPr>
              <a:t> - орфографические игры</a:t>
            </a:r>
          </a:p>
          <a:p>
            <a:pPr eaLnBrk="1" hangingPunct="1"/>
            <a:endParaRPr lang="ru-RU" b="1">
              <a:solidFill>
                <a:schemeClr val="bg1"/>
              </a:solidFill>
            </a:endParaRPr>
          </a:p>
        </p:txBody>
      </p:sp>
      <p:pic>
        <p:nvPicPr>
          <p:cNvPr id="22531" name="Picture 4" descr="1457001191_shkolnaya-ghiz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9700" y="2520950"/>
            <a:ext cx="3924300" cy="262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Grp="1"/>
          </p:cNvSpPr>
          <p:nvPr>
            <p:ph type="body" idx="1"/>
          </p:nvPr>
        </p:nvSpPr>
        <p:spPr>
          <a:xfrm>
            <a:off x="539750" y="339725"/>
            <a:ext cx="8147050" cy="4254500"/>
          </a:xfrm>
        </p:spPr>
        <p:txBody>
          <a:bodyPr/>
          <a:lstStyle/>
          <a:p>
            <a:r>
              <a:rPr lang="ru-RU" sz="2800">
                <a:solidFill>
                  <a:schemeClr val="bg1"/>
                </a:solidFill>
                <a:latin typeface="Arial" charset="0"/>
              </a:rPr>
              <a:t>   Прием  </a:t>
            </a:r>
            <a:r>
              <a:rPr lang="ru-RU" sz="2800" b="1">
                <a:solidFill>
                  <a:schemeClr val="bg1"/>
                </a:solidFill>
                <a:latin typeface="Arial" charset="0"/>
              </a:rPr>
              <a:t>«Ситуация успеха» </a:t>
            </a:r>
            <a:r>
              <a:rPr lang="ru-RU" sz="2800">
                <a:solidFill>
                  <a:schemeClr val="bg1"/>
                </a:solidFill>
                <a:latin typeface="Arial" charset="0"/>
              </a:rPr>
              <a:t>- это такое целенаправленное, организованное сочетание условий, при котором создается возможность достичь значительных результатов в деятельности. </a:t>
            </a:r>
          </a:p>
          <a:p>
            <a:r>
              <a:rPr lang="ru-RU" sz="2800">
                <a:solidFill>
                  <a:schemeClr val="bg1"/>
                </a:solidFill>
                <a:latin typeface="Arial" charset="0"/>
              </a:rPr>
              <a:t>      Прием  </a:t>
            </a:r>
            <a:r>
              <a:rPr lang="ru-RU" sz="2800" b="1">
                <a:solidFill>
                  <a:schemeClr val="bg1"/>
                </a:solidFill>
                <a:latin typeface="Arial" charset="0"/>
              </a:rPr>
              <a:t>«Соревнование» </a:t>
            </a:r>
            <a:r>
              <a:rPr lang="ru-RU" sz="2800">
                <a:solidFill>
                  <a:schemeClr val="bg1"/>
                </a:solidFill>
                <a:latin typeface="Arial" charset="0"/>
              </a:rPr>
              <a:t>- это прием, при котором естественная потребность школьников к соперничеству направляется на воспитание нужных человеку и обществу свойств.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188" y="484188"/>
            <a:ext cx="7988300" cy="3887787"/>
          </a:xfrm>
        </p:spPr>
        <p:txBody>
          <a:bodyPr/>
          <a:lstStyle/>
          <a:p>
            <a:r>
              <a:rPr lang="ru-RU" b="1">
                <a:solidFill>
                  <a:srgbClr val="898989"/>
                </a:solidFill>
              </a:rPr>
              <a:t> </a:t>
            </a:r>
          </a:p>
          <a:p>
            <a:r>
              <a:rPr lang="ru-RU" sz="2800" b="1">
                <a:solidFill>
                  <a:schemeClr val="bg1"/>
                </a:solidFill>
                <a:latin typeface="Arial" charset="0"/>
              </a:rPr>
              <a:t>Приём драматизации</a:t>
            </a:r>
          </a:p>
          <a:p>
            <a:endParaRPr lang="ru-RU" sz="2800" b="1">
              <a:solidFill>
                <a:schemeClr val="bg1"/>
              </a:solidFill>
              <a:latin typeface="Arial" charset="0"/>
            </a:endParaRPr>
          </a:p>
          <a:p>
            <a:r>
              <a:rPr lang="ru-RU" sz="2800">
                <a:solidFill>
                  <a:schemeClr val="bg1"/>
                </a:solidFill>
                <a:latin typeface="Arial" charset="0"/>
              </a:rPr>
              <a:t>При проведении уроков в начальной школе ребята рады, когда на урок приходит иностранный гость, королева или волшебник.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16013" y="627063"/>
            <a:ext cx="6767512" cy="381635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ru-RU" sz="1200">
              <a:solidFill>
                <a:schemeClr val="bg1"/>
              </a:solidFill>
              <a:latin typeface="Arial" charset="0"/>
            </a:endParaRPr>
          </a:p>
          <a:p>
            <a:pPr>
              <a:lnSpc>
                <a:spcPct val="80000"/>
              </a:lnSpc>
            </a:pPr>
            <a:endParaRPr lang="ru-RU" sz="1200">
              <a:solidFill>
                <a:schemeClr val="bg1"/>
              </a:solidFill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ru-RU" b="1">
                <a:solidFill>
                  <a:schemeClr val="bg1"/>
                </a:solidFill>
                <a:latin typeface="Arial" charset="0"/>
              </a:rPr>
              <a:t>Применение на уроках образных наглядных материалов так же поддерживает интерес учащихся к теме, развивает у них чувственное восприятие и воображение. Красочность и эстетичность оформления. Карты, схемы, планы.</a:t>
            </a:r>
          </a:p>
          <a:p>
            <a:pPr>
              <a:lnSpc>
                <a:spcPct val="80000"/>
              </a:lnSpc>
            </a:pPr>
            <a:endParaRPr lang="ru-RU" b="1">
              <a:solidFill>
                <a:schemeClr val="bg1"/>
              </a:solidFill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ru-RU" sz="1600">
                <a:solidFill>
                  <a:schemeClr val="bg1"/>
                </a:solidFill>
                <a:latin typeface="Arial" charset="0"/>
              </a:rPr>
              <a:t> </a:t>
            </a:r>
          </a:p>
          <a:p>
            <a:pPr>
              <a:lnSpc>
                <a:spcPct val="80000"/>
              </a:lnSpc>
            </a:pPr>
            <a:r>
              <a:rPr lang="ru-RU">
                <a:solidFill>
                  <a:schemeClr val="bg1"/>
                </a:solidFill>
                <a:latin typeface="Arial" charset="0"/>
              </a:rPr>
              <a:t>Приём «спрятанного объекта», «черный ящик», посылка, письмо и другое. </a:t>
            </a:r>
          </a:p>
          <a:p>
            <a:pPr>
              <a:lnSpc>
                <a:spcPct val="80000"/>
              </a:lnSpc>
            </a:pPr>
            <a:endParaRPr lang="ru-RU">
              <a:solidFill>
                <a:srgbClr val="898989"/>
              </a:solidFill>
            </a:endParaRPr>
          </a:p>
          <a:p>
            <a:pPr>
              <a:lnSpc>
                <a:spcPct val="80000"/>
              </a:lnSpc>
            </a:pPr>
            <a:endParaRPr lang="ru-RU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/>
          </p:cNvSpPr>
          <p:nvPr>
            <p:ph type="title"/>
          </p:nvPr>
        </p:nvSpPr>
        <p:spPr bwMode="auto">
          <a:xfrm>
            <a:off x="611188" y="206375"/>
            <a:ext cx="8075612" cy="133350"/>
          </a:xfrm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endParaRPr lang="ru-RU" dirty="0">
              <a:ln>
                <a:noFill/>
              </a:ln>
              <a:effectLst/>
            </a:endParaRPr>
          </a:p>
        </p:txBody>
      </p:sp>
      <p:sp>
        <p:nvSpPr>
          <p:cNvPr id="28674" name="Rectangle 3"/>
          <p:cNvSpPr>
            <a:spLocks noGrp="1"/>
          </p:cNvSpPr>
          <p:nvPr>
            <p:ph type="body" idx="1"/>
          </p:nvPr>
        </p:nvSpPr>
        <p:spPr>
          <a:xfrm>
            <a:off x="539750" y="627063"/>
            <a:ext cx="8075613" cy="3683000"/>
          </a:xfrm>
        </p:spPr>
        <p:txBody>
          <a:bodyPr/>
          <a:lstStyle/>
          <a:p>
            <a:pPr marL="457200" lvl="1" indent="0" eaLnBrk="1" hangingPunct="1">
              <a:lnSpc>
                <a:spcPct val="90000"/>
              </a:lnSpc>
              <a:buFont typeface="Arial" charset="0"/>
              <a:buNone/>
            </a:pPr>
            <a:r>
              <a:rPr lang="ru-RU" sz="1800"/>
              <a:t>  </a:t>
            </a:r>
            <a:r>
              <a:rPr lang="ru-RU">
                <a:solidFill>
                  <a:schemeClr val="bg1"/>
                </a:solidFill>
                <a:latin typeface="Arial" charset="0"/>
              </a:rPr>
              <a:t>Использование на уроках </a:t>
            </a:r>
            <a:r>
              <a:rPr lang="ru-RU" b="1">
                <a:solidFill>
                  <a:schemeClr val="bg1"/>
                </a:solidFill>
                <a:latin typeface="Arial" charset="0"/>
              </a:rPr>
              <a:t>музыки, песен, стихотворений</a:t>
            </a:r>
            <a:r>
              <a:rPr lang="ru-RU">
                <a:solidFill>
                  <a:schemeClr val="bg1"/>
                </a:solidFill>
                <a:latin typeface="Arial" charset="0"/>
              </a:rPr>
              <a:t> создает благоприятный эмоциональный климат на уроке, раскрепощает учащихся, дает возможность релаксации и мощного воздействия на чувства эмоции детей.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Объект 2"/>
          <p:cNvSpPr>
            <a:spLocks noGrp="1"/>
          </p:cNvSpPr>
          <p:nvPr>
            <p:ph idx="1"/>
          </p:nvPr>
        </p:nvSpPr>
        <p:spPr>
          <a:xfrm>
            <a:off x="611188" y="1203325"/>
            <a:ext cx="8075612" cy="3394075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2000" b="1">
                <a:solidFill>
                  <a:schemeClr val="bg1"/>
                </a:solidFill>
                <a:latin typeface="Arial" charset="0"/>
              </a:rPr>
              <a:t>                                         Прием «творческое задание»</a:t>
            </a:r>
          </a:p>
          <a:p>
            <a:pPr eaLnBrk="1" hangingPunct="1">
              <a:buFont typeface="Arial" charset="0"/>
              <a:buNone/>
            </a:pPr>
            <a:r>
              <a:rPr lang="ru-RU" sz="2000" b="1">
                <a:solidFill>
                  <a:schemeClr val="bg1"/>
                </a:solidFill>
                <a:latin typeface="Arial" charset="0"/>
              </a:rPr>
              <a:t> Главное - отношения с учениками должны строиться на принципах сотрудничества и совместного творчества. </a:t>
            </a: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6443663" y="3252788"/>
            <a:ext cx="2700337" cy="1008062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>
              <a:lnSpc>
                <a:spcPts val="2075"/>
              </a:lnSpc>
              <a:defRPr/>
            </a:pPr>
            <a:endParaRPr lang="ru-RU" sz="140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29699" name="Text Box 5"/>
          <p:cNvSpPr txBox="1">
            <a:spLocks noChangeArrowheads="1"/>
          </p:cNvSpPr>
          <p:nvPr/>
        </p:nvSpPr>
        <p:spPr bwMode="auto">
          <a:xfrm>
            <a:off x="1331913" y="700088"/>
            <a:ext cx="6985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chemeClr val="bg1"/>
                </a:solidFill>
              </a:rPr>
              <a:t>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42988" y="555625"/>
            <a:ext cx="7451725" cy="4103688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ru-RU">
              <a:solidFill>
                <a:srgbClr val="898989"/>
              </a:solidFill>
            </a:endParaRPr>
          </a:p>
          <a:p>
            <a:pPr>
              <a:lnSpc>
                <a:spcPct val="80000"/>
              </a:lnSpc>
            </a:pPr>
            <a:endParaRPr lang="ru-RU">
              <a:solidFill>
                <a:srgbClr val="898989"/>
              </a:solidFill>
            </a:endParaRPr>
          </a:p>
          <a:p>
            <a:pPr>
              <a:lnSpc>
                <a:spcPct val="80000"/>
              </a:lnSpc>
            </a:pPr>
            <a:endParaRPr lang="ru-RU">
              <a:solidFill>
                <a:srgbClr val="898989"/>
              </a:solidFill>
            </a:endParaRPr>
          </a:p>
          <a:p>
            <a:pPr>
              <a:lnSpc>
                <a:spcPct val="80000"/>
              </a:lnSpc>
            </a:pPr>
            <a:r>
              <a:rPr lang="ru-RU" sz="2400">
                <a:solidFill>
                  <a:schemeClr val="bg1"/>
                </a:solidFill>
                <a:latin typeface="Arial" charset="0"/>
              </a:rPr>
              <a:t>Использование </a:t>
            </a:r>
            <a:r>
              <a:rPr lang="ru-RU" sz="2400" b="1">
                <a:solidFill>
                  <a:schemeClr val="bg1"/>
                </a:solidFill>
                <a:latin typeface="Arial" charset="0"/>
              </a:rPr>
              <a:t>приемов и методов мотивации</a:t>
            </a:r>
            <a:r>
              <a:rPr lang="ru-RU" sz="2400">
                <a:solidFill>
                  <a:schemeClr val="bg1"/>
                </a:solidFill>
                <a:latin typeface="Arial" charset="0"/>
              </a:rPr>
              <a:t> повышают продуктивность уроков иностранного языка. </a:t>
            </a:r>
          </a:p>
          <a:p>
            <a:pPr>
              <a:lnSpc>
                <a:spcPct val="80000"/>
              </a:lnSpc>
            </a:pPr>
            <a:r>
              <a:rPr lang="ru-RU" sz="2400">
                <a:solidFill>
                  <a:schemeClr val="bg1"/>
                </a:solidFill>
                <a:latin typeface="Arial" charset="0"/>
              </a:rPr>
              <a:t>Значимость использования приемов мотивации для изучения английского языка невозможно переоценить. </a:t>
            </a:r>
          </a:p>
          <a:p>
            <a:pPr>
              <a:lnSpc>
                <a:spcPct val="80000"/>
              </a:lnSpc>
            </a:pPr>
            <a:r>
              <a:rPr lang="ru-RU" sz="2400">
                <a:solidFill>
                  <a:schemeClr val="bg1"/>
                </a:solidFill>
                <a:latin typeface="Arial" charset="0"/>
              </a:rPr>
              <a:t>Для практики  учителя в этом плане существуют неограниченные возможности для творческого поиска новых форм и методов активизации учебного процесса.</a:t>
            </a:r>
          </a:p>
          <a:p>
            <a:pPr>
              <a:lnSpc>
                <a:spcPct val="80000"/>
              </a:lnSpc>
            </a:pPr>
            <a:endParaRPr lang="ru-RU" sz="240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Grp="1"/>
          </p:cNvSpPr>
          <p:nvPr>
            <p:ph type="title"/>
          </p:nvPr>
        </p:nvSpPr>
        <p:spPr bwMode="auto">
          <a:xfrm>
            <a:off x="3708400" y="123825"/>
            <a:ext cx="3959225" cy="2735263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z="2000" b="1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Английский – язык возможностей. Он открывает двери в различные сферы деятельности:</a:t>
            </a:r>
            <a:br>
              <a:rPr lang="ru-RU" sz="2000" b="1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</a:br>
            <a:r>
              <a:rPr lang="ru-RU" sz="2000" b="1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профессиональная,</a:t>
            </a:r>
            <a:br>
              <a:rPr lang="ru-RU" sz="2000" b="1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</a:br>
            <a:r>
              <a:rPr lang="ru-RU" sz="2000" b="1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увлечение и образование</a:t>
            </a:r>
            <a:endParaRPr lang="ru-RU" sz="1800" b="1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3314" name="Rectangle 3"/>
          <p:cNvSpPr>
            <a:spLocks noGrp="1"/>
          </p:cNvSpPr>
          <p:nvPr>
            <p:ph type="body" idx="1"/>
          </p:nvPr>
        </p:nvSpPr>
        <p:spPr>
          <a:xfrm>
            <a:off x="611188" y="1203325"/>
            <a:ext cx="3024187" cy="3394075"/>
          </a:xfrm>
        </p:spPr>
        <p:txBody>
          <a:bodyPr/>
          <a:lstStyle/>
          <a:p>
            <a:pPr eaLnBrk="1" hangingPunct="1"/>
            <a:endParaRPr lang="ru-RU"/>
          </a:p>
        </p:txBody>
      </p:sp>
      <p:pic>
        <p:nvPicPr>
          <p:cNvPr id="13315" name="Picture 4" descr="4005100_stock-vector-welcome-kid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1203325"/>
            <a:ext cx="3024187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5" descr="a73f7b87adbe1b00d43058449d762092_1471707908_600_60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00788" y="3006725"/>
            <a:ext cx="2843212" cy="213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/>
          </p:cNvSpPr>
          <p:nvPr>
            <p:ph type="title"/>
          </p:nvPr>
        </p:nvSpPr>
        <p:spPr bwMode="auto">
          <a:xfrm>
            <a:off x="4500563" y="484188"/>
            <a:ext cx="3467100" cy="4175125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>
              <a:ln>
                <a:noFill/>
              </a:ln>
              <a:effectLst/>
            </a:endParaRPr>
          </a:p>
        </p:txBody>
      </p:sp>
      <p:sp>
        <p:nvSpPr>
          <p:cNvPr id="14338" name="Rectangle 3"/>
          <p:cNvSpPr>
            <a:spLocks noGrp="1"/>
          </p:cNvSpPr>
          <p:nvPr>
            <p:ph type="body" idx="1"/>
          </p:nvPr>
        </p:nvSpPr>
        <p:spPr>
          <a:xfrm>
            <a:off x="611188" y="339725"/>
            <a:ext cx="3097212" cy="40322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000" dirty="0">
                <a:solidFill>
                  <a:schemeClr val="bg1"/>
                </a:solidFill>
                <a:latin typeface="Arial" charset="0"/>
              </a:rPr>
              <a:t>       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ru-RU" sz="2000" dirty="0">
              <a:solidFill>
                <a:schemeClr val="bg1"/>
              </a:solidFill>
              <a:latin typeface="Arial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ru-RU" sz="2000" dirty="0">
              <a:solidFill>
                <a:schemeClr val="bg1"/>
              </a:solidFill>
              <a:latin typeface="Arial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ru-RU" sz="2000" dirty="0">
              <a:solidFill>
                <a:schemeClr val="bg1"/>
              </a:solidFill>
              <a:latin typeface="Arial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000" dirty="0">
                <a:solidFill>
                  <a:schemeClr val="bg1"/>
                </a:solidFill>
                <a:latin typeface="Arial" charset="0"/>
              </a:rPr>
              <a:t>     </a:t>
            </a:r>
            <a:r>
              <a:rPr lang="ru-RU" sz="2000" b="1" dirty="0">
                <a:solidFill>
                  <a:schemeClr val="bg1"/>
                </a:solidFill>
                <a:latin typeface="Arial" charset="0"/>
              </a:rPr>
              <a:t>Основная цель занятий по английскому, согласно  ФГОС,  </a:t>
            </a:r>
            <a:endParaRPr lang="ru-RU" sz="1800" b="1" dirty="0">
              <a:solidFill>
                <a:schemeClr val="bg1"/>
              </a:solidFill>
              <a:latin typeface="Arial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1800" b="1" dirty="0">
                <a:solidFill>
                  <a:schemeClr val="bg1"/>
                </a:solidFill>
                <a:latin typeface="Arial" charset="0"/>
              </a:rPr>
              <a:t>   - э</a:t>
            </a:r>
            <a:r>
              <a:rPr lang="ru-RU" sz="2000" b="1" dirty="0">
                <a:solidFill>
                  <a:schemeClr val="bg1"/>
                </a:solidFill>
                <a:latin typeface="Arial" charset="0"/>
              </a:rPr>
              <a:t>то формирование коммуникативной компетентности. 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ru-RU" sz="2000" b="1" dirty="0">
              <a:solidFill>
                <a:schemeClr val="bg1"/>
              </a:solidFill>
              <a:latin typeface="Arial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000" b="1" dirty="0">
                <a:solidFill>
                  <a:schemeClr val="bg1"/>
                </a:solidFill>
                <a:latin typeface="Arial" charset="0"/>
              </a:rPr>
              <a:t>       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000" b="1" dirty="0">
                <a:solidFill>
                  <a:schemeClr val="bg1"/>
                </a:solidFill>
                <a:latin typeface="Arial" charset="0"/>
              </a:rPr>
              <a:t> </a:t>
            </a:r>
          </a:p>
        </p:txBody>
      </p:sp>
      <p:pic>
        <p:nvPicPr>
          <p:cNvPr id="14339" name="Picture 4" descr="0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79838" y="195263"/>
            <a:ext cx="4895850" cy="451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/>
          </p:cNvSpPr>
          <p:nvPr>
            <p:ph type="title"/>
          </p:nvPr>
        </p:nvSpPr>
        <p:spPr bwMode="auto">
          <a:xfrm>
            <a:off x="611560" y="483518"/>
            <a:ext cx="8075612" cy="1069231"/>
          </a:xfrm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r>
              <a:rPr lang="ru-RU" dirty="0">
                <a:solidFill>
                  <a:schemeClr val="bg1"/>
                </a:solidFill>
                <a:latin typeface="Arial" charset="0"/>
              </a:rPr>
              <a:t>«</a:t>
            </a:r>
            <a:r>
              <a:rPr lang="ru-RU" b="1" dirty="0">
                <a:solidFill>
                  <a:schemeClr val="bg1"/>
                </a:solidFill>
                <a:latin typeface="Arial" charset="0"/>
              </a:rPr>
              <a:t>Мотивация» от латинского глагола «</a:t>
            </a:r>
            <a:r>
              <a:rPr lang="ru-RU" b="1" dirty="0" err="1">
                <a:solidFill>
                  <a:schemeClr val="bg1"/>
                </a:solidFill>
                <a:latin typeface="Arial" charset="0"/>
              </a:rPr>
              <a:t>movere</a:t>
            </a:r>
            <a:r>
              <a:rPr lang="ru-RU" b="1" dirty="0">
                <a:solidFill>
                  <a:schemeClr val="bg1"/>
                </a:solidFill>
                <a:latin typeface="Arial" charset="0"/>
              </a:rPr>
              <a:t>», двигать </a:t>
            </a:r>
            <a:br>
              <a:rPr lang="ru-RU" b="1" dirty="0">
                <a:solidFill>
                  <a:schemeClr val="bg1"/>
                </a:solidFill>
                <a:latin typeface="Arial" charset="0"/>
              </a:rPr>
            </a:br>
            <a:endParaRPr lang="ru-RU" dirty="0">
              <a:ln>
                <a:noFill/>
              </a:ln>
              <a:effectLst/>
            </a:endParaRPr>
          </a:p>
        </p:txBody>
      </p:sp>
      <p:sp>
        <p:nvSpPr>
          <p:cNvPr id="15362" name="Rectangle 3"/>
          <p:cNvSpPr>
            <a:spLocks noGrp="1"/>
          </p:cNvSpPr>
          <p:nvPr>
            <p:ph type="body" idx="1"/>
          </p:nvPr>
        </p:nvSpPr>
        <p:spPr>
          <a:xfrm>
            <a:off x="611188" y="1131888"/>
            <a:ext cx="4608512" cy="3462337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ru-RU" sz="2400" b="1">
              <a:solidFill>
                <a:schemeClr val="bg1"/>
              </a:solidFill>
              <a:latin typeface="Arial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ru-RU" sz="2400" b="1">
              <a:solidFill>
                <a:schemeClr val="bg1"/>
              </a:solidFill>
              <a:latin typeface="Arial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400" b="1">
                <a:solidFill>
                  <a:schemeClr val="bg1"/>
                </a:solidFill>
                <a:latin typeface="Arial" charset="0"/>
              </a:rPr>
              <a:t>         Общее название для процессов, методов и средств побуждения учащихся к продуктивной познавательной деятельности, активному освоению содержания образования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ru-RU" sz="2400" b="1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15363" name="Picture 4" descr="5b693045-0e35-4f32-b2f0-5f7bc74d93d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0" y="1419225"/>
            <a:ext cx="3168650" cy="327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/>
          </p:cNvSpPr>
          <p:nvPr>
            <p:ph type="title"/>
          </p:nvPr>
        </p:nvSpPr>
        <p:spPr bwMode="auto">
          <a:xfrm>
            <a:off x="611188" y="206375"/>
            <a:ext cx="8075612" cy="61913"/>
          </a:xfrm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endParaRPr lang="ru-RU" dirty="0">
              <a:ln>
                <a:noFill/>
              </a:ln>
              <a:effectLst/>
            </a:endParaRPr>
          </a:p>
        </p:txBody>
      </p:sp>
      <p:sp>
        <p:nvSpPr>
          <p:cNvPr id="16386" name="Rectangle 3"/>
          <p:cNvSpPr>
            <a:spLocks noGrp="1"/>
          </p:cNvSpPr>
          <p:nvPr>
            <p:ph type="body" idx="1"/>
          </p:nvPr>
        </p:nvSpPr>
        <p:spPr>
          <a:xfrm>
            <a:off x="827088" y="411163"/>
            <a:ext cx="7859712" cy="3960812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b="1">
                <a:solidFill>
                  <a:schemeClr val="bg1"/>
                </a:solidFill>
                <a:latin typeface="Arial" charset="0"/>
              </a:rPr>
              <a:t>    </a:t>
            </a:r>
            <a:r>
              <a:rPr lang="ru-RU" sz="2800" b="1">
                <a:solidFill>
                  <a:schemeClr val="bg1"/>
                </a:solidFill>
                <a:latin typeface="Arial" charset="0"/>
              </a:rPr>
              <a:t>Мотив</a:t>
            </a:r>
            <a:r>
              <a:rPr lang="ru-RU" sz="2800">
                <a:solidFill>
                  <a:schemeClr val="bg1"/>
                </a:solidFill>
                <a:latin typeface="Arial" charset="0"/>
              </a:rPr>
              <a:t> - направленность школьника на отдельные стороны учебной работы, связанная с внутренним отношением ученика к ней (т. е., то ради чего учится школьник, что побуждает его к учению).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800" b="1">
                <a:solidFill>
                  <a:schemeClr val="bg1"/>
                </a:solidFill>
                <a:latin typeface="Arial" charset="0"/>
              </a:rPr>
              <a:t>    Прием мотивации</a:t>
            </a:r>
            <a:r>
              <a:rPr lang="ru-RU" sz="2800">
                <a:solidFill>
                  <a:schemeClr val="bg1"/>
                </a:solidFill>
                <a:latin typeface="Arial" charset="0"/>
              </a:rPr>
              <a:t> – практическое действие, направленное на пробуждение у обучающихся интереса к предстоящей учебно-познавательной деятельности.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800">
                <a:solidFill>
                  <a:schemeClr val="bg1"/>
                </a:solidFill>
                <a:latin typeface="Arial" charset="0"/>
              </a:rPr>
              <a:t>    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722313" y="-92075"/>
            <a:ext cx="7772400" cy="215900"/>
          </a:xfrm>
        </p:spPr>
        <p:txBody>
          <a:bodyPr>
            <a:normAutofit fontScale="90000"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5650" y="0"/>
            <a:ext cx="7739063" cy="5143500"/>
          </a:xfrm>
        </p:spPr>
        <p:txBody>
          <a:bodyPr/>
          <a:lstStyle/>
          <a:p>
            <a:r>
              <a:rPr lang="ru-RU">
                <a:solidFill>
                  <a:srgbClr val="898989"/>
                </a:solidFill>
              </a:rPr>
              <a:t> </a:t>
            </a:r>
            <a:r>
              <a:rPr lang="ru-RU" sz="2800" b="1">
                <a:solidFill>
                  <a:schemeClr val="bg1"/>
                </a:solidFill>
                <a:latin typeface="Arial" charset="0"/>
              </a:rPr>
              <a:t>Учебная мотивация</a:t>
            </a:r>
            <a:r>
              <a:rPr lang="ru-RU" sz="2800">
                <a:solidFill>
                  <a:schemeClr val="bg1"/>
                </a:solidFill>
                <a:latin typeface="Arial" charset="0"/>
              </a:rPr>
              <a:t> — это процесс, который запускает, направляет и поддерживает усилия, направленные на выполнение учебной деятельности. </a:t>
            </a:r>
          </a:p>
          <a:p>
            <a:endParaRPr lang="ru-RU" sz="2800">
              <a:solidFill>
                <a:schemeClr val="bg1"/>
              </a:solidFill>
              <a:latin typeface="Arial" charset="0"/>
            </a:endParaRPr>
          </a:p>
          <a:p>
            <a:r>
              <a:rPr lang="ru-RU" sz="2800">
                <a:solidFill>
                  <a:schemeClr val="bg1"/>
                </a:solidFill>
                <a:latin typeface="Arial" charset="0"/>
              </a:rPr>
              <a:t>Можно выделить </a:t>
            </a:r>
            <a:r>
              <a:rPr lang="ru-RU" sz="2800" b="1">
                <a:solidFill>
                  <a:schemeClr val="bg1"/>
                </a:solidFill>
                <a:latin typeface="Arial" charset="0"/>
              </a:rPr>
              <a:t>3 составляющие</a:t>
            </a:r>
            <a:r>
              <a:rPr lang="ru-RU" sz="2800" i="1">
                <a:solidFill>
                  <a:schemeClr val="bg1"/>
                </a:solidFill>
                <a:latin typeface="Arial" charset="0"/>
              </a:rPr>
              <a:t>  учебной мотивации; </a:t>
            </a:r>
            <a:r>
              <a:rPr lang="ru-RU" sz="2800">
                <a:solidFill>
                  <a:schemeClr val="bg1"/>
                </a:solidFill>
                <a:latin typeface="Arial" charset="0"/>
              </a:rPr>
              <a:t>  ощущение самостоятельности процесса поиска знаний,  ощущение свободы выбора,  ощущение успешности (компетентности).</a:t>
            </a:r>
          </a:p>
          <a:p>
            <a:endParaRPr lang="ru-RU" sz="18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b="1">
                <a:ln>
                  <a:noFill/>
                </a:ln>
                <a:solidFill>
                  <a:schemeClr val="bg1"/>
                </a:solidFill>
                <a:effectLst/>
              </a:rPr>
              <a:t>Методы мотивации</a:t>
            </a:r>
            <a:r>
              <a:rPr lang="ru-RU">
                <a:ln>
                  <a:noFill/>
                </a:ln>
                <a:effectLst/>
              </a:rPr>
              <a:t> </a:t>
            </a:r>
          </a:p>
        </p:txBody>
      </p:sp>
      <p:sp>
        <p:nvSpPr>
          <p:cNvPr id="18434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b="1">
                <a:solidFill>
                  <a:schemeClr val="bg1"/>
                </a:solidFill>
                <a:latin typeface="Arial" charset="0"/>
              </a:rPr>
              <a:t>Эмоциональные </a:t>
            </a:r>
            <a:r>
              <a:rPr lang="ru-RU" sz="1800" b="1">
                <a:solidFill>
                  <a:schemeClr val="bg1"/>
                </a:solidFill>
                <a:latin typeface="Arial" charset="0"/>
              </a:rPr>
              <a:t> -  поощрение, учебно-познавательная игра,  создание ярких наглядно-образных представлений,  создание ситуации успеха,  стимулирующее оценивание,  свободный выбор задания							</a:t>
            </a:r>
            <a:endParaRPr lang="ru-RU" sz="1800"/>
          </a:p>
          <a:p>
            <a:pPr eaLnBrk="1" hangingPunct="1">
              <a:lnSpc>
                <a:spcPct val="90000"/>
              </a:lnSpc>
            </a:pPr>
            <a:r>
              <a:rPr lang="ru-RU" b="1">
                <a:solidFill>
                  <a:schemeClr val="bg1"/>
                </a:solidFill>
                <a:latin typeface="Arial" charset="0"/>
              </a:rPr>
              <a:t>Познавательные</a:t>
            </a:r>
            <a:r>
              <a:rPr lang="ru-RU">
                <a:solidFill>
                  <a:schemeClr val="bg1"/>
                </a:solidFill>
                <a:latin typeface="Arial" charset="0"/>
              </a:rPr>
              <a:t> </a:t>
            </a:r>
            <a:r>
              <a:rPr lang="ru-RU" sz="1800">
                <a:solidFill>
                  <a:schemeClr val="bg1"/>
                </a:solidFill>
                <a:latin typeface="Arial" charset="0"/>
              </a:rPr>
              <a:t>-  </a:t>
            </a:r>
            <a:r>
              <a:rPr lang="ru-RU" sz="1800" b="1">
                <a:solidFill>
                  <a:schemeClr val="bg1"/>
                </a:solidFill>
                <a:latin typeface="Arial" charset="0"/>
              </a:rPr>
              <a:t>выполнение творческих заданий, познавательный интерес и т.д. </a:t>
            </a:r>
          </a:p>
          <a:p>
            <a:pPr eaLnBrk="1" hangingPunct="1">
              <a:lnSpc>
                <a:spcPct val="90000"/>
              </a:lnSpc>
            </a:pPr>
            <a:r>
              <a:rPr lang="ru-RU" b="1">
                <a:solidFill>
                  <a:schemeClr val="bg1"/>
                </a:solidFill>
                <a:latin typeface="Arial" charset="0"/>
              </a:rPr>
              <a:t>Социальные</a:t>
            </a:r>
            <a:r>
              <a:rPr lang="ru-RU">
                <a:solidFill>
                  <a:schemeClr val="bg1"/>
                </a:solidFill>
                <a:latin typeface="Arial" charset="0"/>
              </a:rPr>
              <a:t> </a:t>
            </a:r>
            <a:r>
              <a:rPr lang="ru-RU" sz="1800">
                <a:solidFill>
                  <a:schemeClr val="bg1"/>
                </a:solidFill>
                <a:latin typeface="Arial" charset="0"/>
              </a:rPr>
              <a:t>– </a:t>
            </a:r>
            <a:r>
              <a:rPr lang="ru-RU" sz="1800" b="1">
                <a:solidFill>
                  <a:schemeClr val="bg1"/>
                </a:solidFill>
                <a:latin typeface="Arial" charset="0"/>
              </a:rPr>
              <a:t>развитие желания быть полезным,  создание ситуации взаимопомощи, поиск контактов и сотрудничества, заинтересованность в результатах коллективной работы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r>
              <a:rPr lang="ru-RU" sz="3200" b="1">
                <a:ln>
                  <a:noFill/>
                </a:ln>
                <a:effectLst/>
              </a:rPr>
              <a:t>Приёмы мотивации на уроках</a:t>
            </a:r>
            <a:br>
              <a:rPr lang="ru-RU" sz="3200" b="1">
                <a:ln>
                  <a:noFill/>
                </a:ln>
                <a:effectLst/>
              </a:rPr>
            </a:br>
            <a:endParaRPr lang="ru-RU" sz="3200" b="1">
              <a:ln>
                <a:noFill/>
              </a:ln>
              <a:effectLst/>
            </a:endParaRPr>
          </a:p>
        </p:txBody>
      </p:sp>
      <p:sp>
        <p:nvSpPr>
          <p:cNvPr id="19458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800" b="1">
                <a:solidFill>
                  <a:schemeClr val="bg1"/>
                </a:solidFill>
                <a:latin typeface="Arial" charset="0"/>
              </a:rPr>
              <a:t>«Доброе тепло»</a:t>
            </a:r>
          </a:p>
          <a:p>
            <a:pPr eaLnBrk="1" hangingPunct="1">
              <a:lnSpc>
                <a:spcPct val="80000"/>
              </a:lnSpc>
            </a:pPr>
            <a:r>
              <a:rPr lang="ru-RU" sz="2400">
                <a:solidFill>
                  <a:schemeClr val="bg1"/>
                </a:solidFill>
                <a:latin typeface="Arial" charset="0"/>
              </a:rPr>
              <a:t>Учитель в начале урока высказывает добрые пожелания детям, предлагает пожелать друг другу удачи (хлопки в ладони);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400">
                <a:solidFill>
                  <a:schemeClr val="bg1"/>
                </a:solidFill>
                <a:latin typeface="Arial" charset="0"/>
              </a:rPr>
              <a:t>Учитель предлагает детям подумать, что пригодится для успешной работы, дети высказываются;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400">
                <a:solidFill>
                  <a:schemeClr val="bg1"/>
                </a:solidFill>
                <a:latin typeface="Arial" charset="0"/>
              </a:rPr>
              <a:t>Дети обмениваются рукопожатием с соседом по парте (всем классом)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400">
                <a:solidFill>
                  <a:schemeClr val="bg1"/>
                </a:solidFill>
                <a:latin typeface="Arial" charset="0"/>
              </a:rPr>
              <a:t>- Возьмитесь за руки, почувствуйте тепло рук и передайте это тепло друг другу по цепочке.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ru-RU" b="1" dirty="0">
                <a:solidFill>
                  <a:schemeClr val="bg1"/>
                </a:solidFill>
                <a:latin typeface="Arial" charset="0"/>
              </a:rPr>
              <a:t> «Комплимент»</a:t>
            </a:r>
            <a:endParaRPr lang="ru-RU" dirty="0">
              <a:ln>
                <a:noFill/>
              </a:ln>
              <a:effectLst/>
            </a:endParaRPr>
          </a:p>
        </p:txBody>
      </p:sp>
      <p:sp>
        <p:nvSpPr>
          <p:cNvPr id="20482" name="Rectangle 3"/>
          <p:cNvSpPr>
            <a:spLocks noGrp="1"/>
          </p:cNvSpPr>
          <p:nvPr>
            <p:ph type="body" idx="1"/>
          </p:nvPr>
        </p:nvSpPr>
        <p:spPr>
          <a:xfrm>
            <a:off x="611188" y="1203325"/>
            <a:ext cx="3600450" cy="339407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000">
                <a:solidFill>
                  <a:schemeClr val="bg1"/>
                </a:solidFill>
                <a:latin typeface="Arial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000">
                <a:solidFill>
                  <a:schemeClr val="bg1"/>
                </a:solidFill>
                <a:latin typeface="Arial" charset="0"/>
              </a:rPr>
              <a:t>     Комплимент-похвала, Комплимент деловым качествам.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000">
                <a:solidFill>
                  <a:schemeClr val="bg1"/>
                </a:solidFill>
                <a:latin typeface="Arial" charset="0"/>
              </a:rPr>
              <a:t>      Такой вариант окончания урока дает возможность удовлетворения потребности в признании личностной значимости каждого</a:t>
            </a:r>
          </a:p>
        </p:txBody>
      </p:sp>
      <p:pic>
        <p:nvPicPr>
          <p:cNvPr id="20483" name="Picture 4" descr="img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463" y="1563688"/>
            <a:ext cx="3816350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18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C000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FFC000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317</TotalTime>
  <Words>642</Words>
  <Application>Microsoft Office PowerPoint</Application>
  <PresentationFormat>Экран (16:9)</PresentationFormat>
  <Paragraphs>72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Comic Sans MS</vt:lpstr>
      <vt:lpstr>Tahoma</vt:lpstr>
      <vt:lpstr>Тема Office</vt:lpstr>
      <vt:lpstr>Презентация PowerPoint</vt:lpstr>
      <vt:lpstr>Английский – язык возможностей. Он открывает двери в различные сферы деятельности: профессиональная, увлечение и образование</vt:lpstr>
      <vt:lpstr>Презентация PowerPoint</vt:lpstr>
      <vt:lpstr>«Мотивация» от латинского глагола «movere», двигать  </vt:lpstr>
      <vt:lpstr>Презентация PowerPoint</vt:lpstr>
      <vt:lpstr>Презентация PowerPoint</vt:lpstr>
      <vt:lpstr>Методы мотивации </vt:lpstr>
      <vt:lpstr>Приёмы мотивации на уроках </vt:lpstr>
      <vt:lpstr> «Комплимент»</vt:lpstr>
      <vt:lpstr>ИГРА</vt:lpstr>
      <vt:lpstr>Типы игровых упражнений и заданий: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Синева 3</dc:title>
  <dc:creator>Администратор</dc:creator>
  <cp:lastModifiedBy>user</cp:lastModifiedBy>
  <cp:revision>24</cp:revision>
  <dcterms:created xsi:type="dcterms:W3CDTF">2018-04-30T17:59:46Z</dcterms:created>
  <dcterms:modified xsi:type="dcterms:W3CDTF">2024-03-15T06:20:48Z</dcterms:modified>
</cp:coreProperties>
</file>