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1"/>
  </p:notesMasterIdLst>
  <p:sldIdLst>
    <p:sldId id="260" r:id="rId2"/>
    <p:sldId id="259" r:id="rId3"/>
    <p:sldId id="276" r:id="rId4"/>
    <p:sldId id="277" r:id="rId5"/>
    <p:sldId id="278" r:id="rId6"/>
    <p:sldId id="256" r:id="rId7"/>
    <p:sldId id="258" r:id="rId8"/>
    <p:sldId id="263" r:id="rId9"/>
    <p:sldId id="265" r:id="rId10"/>
    <p:sldId id="266" r:id="rId11"/>
    <p:sldId id="269" r:id="rId12"/>
    <p:sldId id="272" r:id="rId13"/>
    <p:sldId id="273" r:id="rId14"/>
    <p:sldId id="283" r:id="rId15"/>
    <p:sldId id="279" r:id="rId16"/>
    <p:sldId id="280" r:id="rId17"/>
    <p:sldId id="274" r:id="rId18"/>
    <p:sldId id="281" r:id="rId19"/>
    <p:sldId id="282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35" autoAdjust="0"/>
    <p:restoredTop sz="94364" autoAdjust="0"/>
  </p:normalViewPr>
  <p:slideViewPr>
    <p:cSldViewPr>
      <p:cViewPr varScale="1">
        <p:scale>
          <a:sx n="66" d="100"/>
          <a:sy n="66" d="100"/>
        </p:scale>
        <p:origin x="684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DFF867-EDC7-4959-99A2-3C1BE8CABC2F}" type="datetimeFigureOut">
              <a:rPr lang="ru-RU" smtClean="0"/>
              <a:t>пт 15.03.24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B3D2A9-9CDA-45D9-A9F2-82B6A384B76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8828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Сложное цветовое решение – много оттенков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3D2A9-9CDA-45D9-A9F2-82B6A384B76F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5456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 картину В.Э. Борисова-Мусатова</a:t>
            </a:r>
          </a:p>
          <a:p>
            <a:r>
              <a:rPr lang="ru-RU" dirty="0" smtClean="0"/>
              <a:t>Александр Соловьёв</a:t>
            </a:r>
          </a:p>
          <a:p>
            <a:endParaRPr lang="ru-RU" dirty="0" smtClean="0"/>
          </a:p>
          <a:p>
            <a:r>
              <a:rPr lang="ru-RU" dirty="0" smtClean="0"/>
              <a:t> Любви угасшее воспоминанье</a:t>
            </a:r>
          </a:p>
          <a:p>
            <a:r>
              <a:rPr lang="ru-RU" dirty="0" smtClean="0"/>
              <a:t> О призрачно растаявшем былом,</a:t>
            </a:r>
          </a:p>
          <a:p>
            <a:r>
              <a:rPr lang="ru-RU" dirty="0" smtClean="0"/>
              <a:t> Иль грёзы медленное увяданье</a:t>
            </a:r>
          </a:p>
          <a:p>
            <a:r>
              <a:rPr lang="ru-RU" dirty="0" smtClean="0"/>
              <a:t> Лелеет образ дамы в голубом.</a:t>
            </a:r>
          </a:p>
          <a:p>
            <a:endParaRPr lang="ru-RU" dirty="0" smtClean="0"/>
          </a:p>
          <a:p>
            <a:r>
              <a:rPr lang="ru-RU" dirty="0" smtClean="0"/>
              <a:t> Как в чуть подкрашенном старинном снимке</a:t>
            </a:r>
          </a:p>
          <a:p>
            <a:r>
              <a:rPr lang="ru-RU" dirty="0" smtClean="0"/>
              <a:t> Её коснулся в мягких красках свет.</a:t>
            </a:r>
          </a:p>
          <a:p>
            <a:r>
              <a:rPr lang="ru-RU" dirty="0" smtClean="0"/>
              <a:t> Иль нет, не свет, а отсвет в сизой дымке</a:t>
            </a:r>
          </a:p>
          <a:p>
            <a:r>
              <a:rPr lang="ru-RU" dirty="0" smtClean="0"/>
              <a:t> На всём блаженствует, пока рассвет</a:t>
            </a:r>
          </a:p>
          <a:p>
            <a:r>
              <a:rPr lang="ru-RU" dirty="0" smtClean="0"/>
              <a:t> Ещё не начал световых феерий.</a:t>
            </a:r>
          </a:p>
          <a:p>
            <a:r>
              <a:rPr lang="ru-RU" dirty="0" smtClean="0"/>
              <a:t> Во всём спокойный утренний уют,</a:t>
            </a:r>
          </a:p>
          <a:p>
            <a:r>
              <a:rPr lang="ru-RU" dirty="0" smtClean="0"/>
              <a:t> И день забот пока что в полной мере</a:t>
            </a:r>
          </a:p>
          <a:p>
            <a:r>
              <a:rPr lang="ru-RU" dirty="0" smtClean="0"/>
              <a:t> Не потревожил благостных минут.</a:t>
            </a:r>
          </a:p>
          <a:p>
            <a:endParaRPr lang="ru-RU" dirty="0" smtClean="0"/>
          </a:p>
          <a:p>
            <a:r>
              <a:rPr lang="ru-RU" dirty="0" smtClean="0"/>
              <a:t> Лик дамы бледен. Локоны причёски</a:t>
            </a:r>
          </a:p>
          <a:p>
            <a:r>
              <a:rPr lang="ru-RU" dirty="0" smtClean="0"/>
              <a:t> Раскрашивает отсвет синевы…</a:t>
            </a:r>
          </a:p>
          <a:p>
            <a:r>
              <a:rPr lang="ru-RU" dirty="0" smtClean="0"/>
              <a:t> Разлит покой в голубоватом лоске,</a:t>
            </a:r>
          </a:p>
          <a:p>
            <a:r>
              <a:rPr lang="ru-RU" dirty="0" smtClean="0"/>
              <a:t> И лишь каштан ладонями листвы</a:t>
            </a:r>
          </a:p>
          <a:p>
            <a:r>
              <a:rPr lang="ru-RU" dirty="0" smtClean="0"/>
              <a:t> Неслышно женские ласкает плечи.</a:t>
            </a:r>
          </a:p>
          <a:p>
            <a:r>
              <a:rPr lang="ru-RU" dirty="0" smtClean="0"/>
              <a:t> Отводит дама в сторону свой взгляд.</a:t>
            </a:r>
          </a:p>
          <a:p>
            <a:r>
              <a:rPr lang="ru-RU" dirty="0" smtClean="0"/>
              <a:t> Застывший миг как будто бесконечен…</a:t>
            </a:r>
          </a:p>
          <a:p>
            <a:r>
              <a:rPr lang="ru-RU" dirty="0" smtClean="0"/>
              <a:t> В нём облака чуть розовым горят.</a:t>
            </a:r>
          </a:p>
          <a:p>
            <a:endParaRPr lang="ru-RU" dirty="0" smtClean="0"/>
          </a:p>
          <a:p>
            <a:r>
              <a:rPr lang="ru-RU" dirty="0" smtClean="0"/>
              <a:t> В природе всё загадочно умолкло.</a:t>
            </a:r>
          </a:p>
          <a:p>
            <a:r>
              <a:rPr lang="ru-RU" dirty="0" smtClean="0"/>
              <a:t> И кажутся напрасными слова.</a:t>
            </a:r>
          </a:p>
          <a:p>
            <a:r>
              <a:rPr lang="ru-RU" dirty="0" smtClean="0"/>
              <a:t> Блуждает взгляд в шуршащих складках шёлка,</a:t>
            </a:r>
          </a:p>
          <a:p>
            <a:r>
              <a:rPr lang="ru-RU" dirty="0" smtClean="0"/>
              <a:t> Теряется в ажуре рукава,</a:t>
            </a:r>
          </a:p>
          <a:p>
            <a:r>
              <a:rPr lang="ru-RU" dirty="0" smtClean="0"/>
              <a:t> И с шеи, ткнувшись в медальон старинный,</a:t>
            </a:r>
          </a:p>
          <a:p>
            <a:r>
              <a:rPr lang="ru-RU" dirty="0" smtClean="0"/>
              <a:t> Соскальзывает в розовую вдаль.</a:t>
            </a:r>
          </a:p>
          <a:p>
            <a:r>
              <a:rPr lang="ru-RU" dirty="0" smtClean="0"/>
              <a:t> Застыла дама мирно в позе чинной…</a:t>
            </a:r>
          </a:p>
          <a:p>
            <a:r>
              <a:rPr lang="ru-RU" dirty="0" smtClean="0"/>
              <a:t> О чем её прекрасная печаль?</a:t>
            </a:r>
          </a:p>
          <a:p>
            <a:endParaRPr lang="ru-RU" dirty="0" smtClean="0"/>
          </a:p>
          <a:p>
            <a:r>
              <a:rPr lang="ru-RU" dirty="0" smtClean="0"/>
              <a:t> О вечно зыбком женственном начале?</a:t>
            </a:r>
          </a:p>
          <a:p>
            <a:r>
              <a:rPr lang="ru-RU" dirty="0" smtClean="0"/>
              <a:t> О будущем? Минувшем ли былом?</a:t>
            </a:r>
          </a:p>
          <a:p>
            <a:r>
              <a:rPr lang="ru-RU" dirty="0" smtClean="0"/>
              <a:t> Что в той немой торжественной печали?</a:t>
            </a:r>
          </a:p>
          <a:p>
            <a:r>
              <a:rPr lang="ru-RU" dirty="0" smtClean="0"/>
              <a:t> О чём молчит та дама в голубом?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3D2A9-9CDA-45D9-A9F2-82B6A384B76F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85613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 useBgFill="1">
        <p:nvSpPr>
          <p:cNvPr id="8" name="Rounded Rectangle 7"/>
          <p:cNvSpPr/>
          <p:nvPr/>
        </p:nvSpPr>
        <p:spPr>
          <a:xfrm>
            <a:off x="121920" y="101600"/>
            <a:ext cx="1194816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53269-D934-4049-A76D-008D7227D0D3}" type="datetimeFigureOut">
              <a:rPr lang="ru-RU" smtClean="0"/>
              <a:t>пт 15.03.24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Rectangle 8"/>
          <p:cNvSpPr/>
          <p:nvPr/>
        </p:nvSpPr>
        <p:spPr>
          <a:xfrm>
            <a:off x="460587" y="2942602"/>
            <a:ext cx="9530575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2" name="Rectangle 11"/>
          <p:cNvSpPr/>
          <p:nvPr/>
        </p:nvSpPr>
        <p:spPr>
          <a:xfrm>
            <a:off x="10096869" y="2944634"/>
            <a:ext cx="1587131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3" name="Rectangle 12"/>
          <p:cNvSpPr/>
          <p:nvPr/>
        </p:nvSpPr>
        <p:spPr>
          <a:xfrm>
            <a:off x="10283619" y="3136658"/>
            <a:ext cx="1213632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4" name="Rectangle 13"/>
          <p:cNvSpPr/>
          <p:nvPr/>
        </p:nvSpPr>
        <p:spPr>
          <a:xfrm>
            <a:off x="593978" y="3055622"/>
            <a:ext cx="9263793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82435" y="4625268"/>
            <a:ext cx="1016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59260F27-F289-40DC-98A6-806D477EC462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Rectangle 10"/>
          <p:cNvSpPr/>
          <p:nvPr/>
        </p:nvSpPr>
        <p:spPr>
          <a:xfrm>
            <a:off x="722429" y="4559277"/>
            <a:ext cx="9006888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Rectangle 9"/>
          <p:cNvSpPr/>
          <p:nvPr/>
        </p:nvSpPr>
        <p:spPr>
          <a:xfrm>
            <a:off x="718628" y="3139440"/>
            <a:ext cx="9014491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073" y="4648200"/>
            <a:ext cx="87376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6273" y="3227034"/>
            <a:ext cx="88392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53269-D934-4049-A76D-008D7227D0D3}" type="datetimeFigureOut">
              <a:rPr lang="ru-RU" smtClean="0"/>
              <a:t>пт 15.03.24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60F27-F289-40DC-98A6-806D477EC46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148936" y="228600"/>
            <a:ext cx="247904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273634" y="351410"/>
            <a:ext cx="2229647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98103" y="395428"/>
            <a:ext cx="1980708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81000"/>
            <a:ext cx="82296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53269-D934-4049-A76D-008D7227D0D3}" type="datetimeFigureOut">
              <a:rPr lang="ru-RU" smtClean="0"/>
              <a:t>пт 15.03.24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60F27-F289-40DC-98A6-806D477EC46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53269-D934-4049-A76D-008D7227D0D3}" type="datetimeFigureOut">
              <a:rPr lang="ru-RU" smtClean="0"/>
              <a:t>пт 15.03.24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60F27-F289-40DC-98A6-806D477EC46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 useBgFill="1">
        <p:nvSpPr>
          <p:cNvPr id="8" name="Rounded Rectangle 7"/>
          <p:cNvSpPr/>
          <p:nvPr/>
        </p:nvSpPr>
        <p:spPr>
          <a:xfrm>
            <a:off x="121920" y="101600"/>
            <a:ext cx="1194816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53269-D934-4049-A76D-008D7227D0D3}" type="datetimeFigureOut">
              <a:rPr lang="ru-RU" smtClean="0"/>
              <a:t>пт 15.03.24</a:t>
            </a:fld>
            <a:endParaRPr lang="ru-RU" dirty="0"/>
          </a:p>
        </p:txBody>
      </p:sp>
      <p:sp>
        <p:nvSpPr>
          <p:cNvPr id="13" name="Rectangle 12"/>
          <p:cNvSpPr/>
          <p:nvPr/>
        </p:nvSpPr>
        <p:spPr>
          <a:xfrm>
            <a:off x="602635" y="2946400"/>
            <a:ext cx="11020213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6" name="Rectangle 15"/>
          <p:cNvSpPr/>
          <p:nvPr/>
        </p:nvSpPr>
        <p:spPr>
          <a:xfrm>
            <a:off x="756875" y="3048000"/>
            <a:ext cx="10711733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60F27-F289-40DC-98A6-806D477EC462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1941" y="3200400"/>
            <a:ext cx="102616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900661" y="4541521"/>
            <a:ext cx="1042416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1941" y="4607511"/>
            <a:ext cx="102616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01010" y="3124200"/>
            <a:ext cx="10423465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8171" y="408373"/>
            <a:ext cx="11014229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8171" y="1719071"/>
            <a:ext cx="53848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19071"/>
            <a:ext cx="53848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53269-D934-4049-A76D-008D7227D0D3}" type="datetimeFigureOut">
              <a:rPr lang="ru-RU" smtClean="0"/>
              <a:t>пт 15.03.24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60F27-F289-40DC-98A6-806D477EC46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8171" y="408373"/>
            <a:ext cx="11014229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8171" y="1722438"/>
            <a:ext cx="5386917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8171" y="2438400"/>
            <a:ext cx="5386917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722438"/>
            <a:ext cx="5389033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38400"/>
            <a:ext cx="5389033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53269-D934-4049-A76D-008D7227D0D3}" type="datetimeFigureOut">
              <a:rPr lang="ru-RU" smtClean="0"/>
              <a:t>пт 15.03.24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60F27-F289-40DC-98A6-806D477EC46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53269-D934-4049-A76D-008D7227D0D3}" type="datetimeFigureOut">
              <a:rPr lang="ru-RU" smtClean="0"/>
              <a:t>пт 15.03.24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60F27-F289-40DC-98A6-806D477EC46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 useBgFill="1">
        <p:nvSpPr>
          <p:cNvPr id="11" name="Rounded Rectangle 10"/>
          <p:cNvSpPr/>
          <p:nvPr/>
        </p:nvSpPr>
        <p:spPr>
          <a:xfrm>
            <a:off x="121920" y="101600"/>
            <a:ext cx="1194816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53269-D934-4049-A76D-008D7227D0D3}" type="datetimeFigureOut">
              <a:rPr lang="ru-RU" smtClean="0"/>
              <a:t>пт 15.03.24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60F27-F289-40DC-98A6-806D477EC46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 useBgFill="1">
        <p:nvSpPr>
          <p:cNvPr id="12" name="Rounded Rectangle 11"/>
          <p:cNvSpPr/>
          <p:nvPr/>
        </p:nvSpPr>
        <p:spPr>
          <a:xfrm>
            <a:off x="121920" y="101600"/>
            <a:ext cx="1194816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685800"/>
            <a:ext cx="6096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53269-D934-4049-A76D-008D7227D0D3}" type="datetimeFigureOut">
              <a:rPr lang="ru-RU" smtClean="0"/>
              <a:t>пт 15.03.24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60F27-F289-40DC-98A6-806D477EC462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Rectangle 7"/>
          <p:cNvSpPr/>
          <p:nvPr/>
        </p:nvSpPr>
        <p:spPr>
          <a:xfrm>
            <a:off x="746712" y="1505712"/>
            <a:ext cx="3622088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Rectangle 9"/>
          <p:cNvSpPr/>
          <p:nvPr/>
        </p:nvSpPr>
        <p:spPr>
          <a:xfrm>
            <a:off x="902254" y="1642472"/>
            <a:ext cx="3311005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5334" y="2971800"/>
            <a:ext cx="3064845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5334" y="1734312"/>
            <a:ext cx="3064845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 useBgFill="1">
        <p:nvSpPr>
          <p:cNvPr id="9" name="Rounded Rectangle 8"/>
          <p:cNvSpPr/>
          <p:nvPr/>
        </p:nvSpPr>
        <p:spPr>
          <a:xfrm>
            <a:off x="121920" y="101600"/>
            <a:ext cx="1194816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14400" y="621437"/>
            <a:ext cx="103632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53269-D934-4049-A76D-008D7227D0D3}" type="datetimeFigureOut">
              <a:rPr lang="ru-RU" smtClean="0"/>
              <a:t>пт 15.03.24</a:t>
            </a:fld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60F27-F289-40DC-98A6-806D477EC462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Rectangle 9"/>
          <p:cNvSpPr/>
          <p:nvPr/>
        </p:nvSpPr>
        <p:spPr>
          <a:xfrm>
            <a:off x="914400" y="4953000"/>
            <a:ext cx="103632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2" name="Rectangle 11"/>
          <p:cNvSpPr/>
          <p:nvPr/>
        </p:nvSpPr>
        <p:spPr>
          <a:xfrm>
            <a:off x="1016000" y="5029200"/>
            <a:ext cx="10134353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3" name="Rectangle 12"/>
          <p:cNvSpPr/>
          <p:nvPr/>
        </p:nvSpPr>
        <p:spPr>
          <a:xfrm>
            <a:off x="1219200" y="5638800"/>
            <a:ext cx="9771352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Rectangle 10"/>
          <p:cNvSpPr/>
          <p:nvPr/>
        </p:nvSpPr>
        <p:spPr>
          <a:xfrm>
            <a:off x="807452" y="5074920"/>
            <a:ext cx="10594848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75052" y="5656557"/>
            <a:ext cx="9659648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105401"/>
            <a:ext cx="9771352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 useBgFill="1">
        <p:nvSpPr>
          <p:cNvPr id="7" name="Rounded Rectangle 6"/>
          <p:cNvSpPr/>
          <p:nvPr/>
        </p:nvSpPr>
        <p:spPr>
          <a:xfrm>
            <a:off x="121920" y="101600"/>
            <a:ext cx="1194816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52601"/>
            <a:ext cx="109728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2A53269-D934-4049-A76D-008D7227D0D3}" type="datetimeFigureOut">
              <a:rPr lang="ru-RU" smtClean="0"/>
              <a:t>пт 15.03.24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59260F27-F289-40DC-98A6-806D477EC462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Rectangle 8"/>
          <p:cNvSpPr/>
          <p:nvPr/>
        </p:nvSpPr>
        <p:spPr>
          <a:xfrm>
            <a:off x="365760" y="278166"/>
            <a:ext cx="1146048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97151" y="372862"/>
            <a:ext cx="11174027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68171" y="408373"/>
            <a:ext cx="11014229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90338" y="4651874"/>
            <a:ext cx="8737600" cy="45720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6 класс изобразительное искусство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Роль цвета в портрете.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907" y="980728"/>
            <a:ext cx="3333466" cy="49685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338" y="296587"/>
            <a:ext cx="2520280" cy="33326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7848" y="380462"/>
            <a:ext cx="2390731" cy="2412333"/>
          </a:xfrm>
          <a:prstGeom prst="rect">
            <a:avLst/>
          </a:prstGeom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257321" y="5723242"/>
            <a:ext cx="9937104" cy="10976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800" kern="1200" cap="all" spc="3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solidFill>
                  <a:schemeClr val="tx1"/>
                </a:solidFill>
              </a:rPr>
              <a:t>Презентацию подготовила учитель изобразительного искусства МБОУ «Школа №9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 г. </a:t>
            </a:r>
            <a:r>
              <a:rPr lang="ru-RU" b="1" dirty="0" smtClean="0">
                <a:solidFill>
                  <a:schemeClr val="tx1"/>
                </a:solidFill>
              </a:rPr>
              <a:t>донецка</a:t>
            </a:r>
            <a:r>
              <a:rPr lang="ru-RU" b="1" dirty="0" smtClean="0">
                <a:solidFill>
                  <a:schemeClr val="tx1"/>
                </a:solidFill>
              </a:rPr>
              <a:t>» </a:t>
            </a:r>
            <a:r>
              <a:rPr lang="ru-RU" b="1" dirty="0" smtClean="0">
                <a:solidFill>
                  <a:schemeClr val="tx1"/>
                </a:solidFill>
              </a:rPr>
              <a:t>Бобкова</a:t>
            </a:r>
            <a:r>
              <a:rPr lang="ru-RU" b="1" dirty="0" smtClean="0">
                <a:solidFill>
                  <a:schemeClr val="tx1"/>
                </a:solidFill>
              </a:rPr>
              <a:t> Ю.В.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944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188640"/>
            <a:ext cx="5562619" cy="648072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35360" y="5166498"/>
            <a:ext cx="2448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/>
              <a:t>О. Ренуар Портрет актрисы Жанны </a:t>
            </a:r>
            <a:r>
              <a:rPr lang="ru-RU" b="1" dirty="0"/>
              <a:t>Самари</a:t>
            </a:r>
            <a:r>
              <a:rPr lang="ru-RU" b="1" dirty="0"/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20336" y="1556792"/>
            <a:ext cx="26642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Розовый цвет – и мягкий, и пронзительный сразу, заполнивший все пространство, - это цвет счастья.</a:t>
            </a:r>
          </a:p>
        </p:txBody>
      </p:sp>
    </p:spTree>
    <p:extLst>
      <p:ext uri="{BB962C8B-B14F-4D97-AF65-F5344CB8AC3E}">
        <p14:creationId xmlns:p14="http://schemas.microsoft.com/office/powerpoint/2010/main" val="183210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5" y="0"/>
            <a:ext cx="510267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400256" y="2748652"/>
            <a:ext cx="34662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Совсем другое настроение  создает сумеречный и таинственный, как воспоминание или сон, цвет в этой картине.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174344" y="116632"/>
            <a:ext cx="238615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В.Э. Борисов – </a:t>
            </a:r>
            <a:r>
              <a:rPr lang="ru-RU" b="1" dirty="0"/>
              <a:t>Мусатов</a:t>
            </a:r>
            <a:r>
              <a:rPr lang="ru-RU" b="1" dirty="0"/>
              <a:t>. Дама в голубом.  </a:t>
            </a:r>
            <a:r>
              <a:rPr lang="ru-RU" dirty="0"/>
              <a:t>Акварель, пастель. 1902г.</a:t>
            </a:r>
          </a:p>
        </p:txBody>
      </p:sp>
    </p:spTree>
    <p:extLst>
      <p:ext uri="{BB962C8B-B14F-4D97-AF65-F5344CB8AC3E}">
        <p14:creationId xmlns:p14="http://schemas.microsoft.com/office/powerpoint/2010/main" val="2216928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3352" y="476672"/>
            <a:ext cx="1152128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В создании  цветового образа портрета большой значение имеет цвет фона, его соотношение с цветом лица, волос и одежды. Правдивость состоит не в том, что бы точно повторить цвет костюма, а суметь его увидеть, как средство, раскрывающее характер.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3212975"/>
            <a:ext cx="10945216" cy="2985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805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3825" y="0"/>
            <a:ext cx="515035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524070" y="116633"/>
            <a:ext cx="20364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А. Дерен. Портрет художника Анри Матисса.</a:t>
            </a:r>
          </a:p>
        </p:txBody>
      </p:sp>
    </p:spTree>
    <p:extLst>
      <p:ext uri="{BB962C8B-B14F-4D97-AF65-F5344CB8AC3E}">
        <p14:creationId xmlns:p14="http://schemas.microsoft.com/office/powerpoint/2010/main" val="408980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260648"/>
            <a:ext cx="9735840" cy="640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6726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37350"/>
            <a:ext cx="11038130" cy="403244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3861048"/>
            <a:ext cx="4176464" cy="278252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075" y="4446389"/>
            <a:ext cx="3888432" cy="2197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7258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1139"/>
            <a:ext cx="9577064" cy="672686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268760"/>
            <a:ext cx="1317723" cy="1699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6685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87329" y="1196752"/>
            <a:ext cx="741682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/>
              <a:t>Задание:</a:t>
            </a:r>
          </a:p>
          <a:p>
            <a:pPr algn="just"/>
            <a:endParaRPr lang="ru-RU" sz="2800" b="1" dirty="0"/>
          </a:p>
          <a:p>
            <a:pPr algn="just"/>
            <a:r>
              <a:rPr lang="ru-RU" sz="2800" dirty="0"/>
              <a:t>Напиши портрет, создавая цветовой образ знакомого человека или литературного героя.</a:t>
            </a:r>
          </a:p>
          <a:p>
            <a:pPr algn="just"/>
            <a:endParaRPr lang="ru-RU" sz="2800" dirty="0"/>
          </a:p>
          <a:p>
            <a:pPr algn="just"/>
            <a:r>
              <a:rPr lang="ru-RU" sz="2800" dirty="0"/>
              <a:t>Подумай, какие цветовые сочетания лучше выразят характер и состояние души этого человека.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6723" y="188640"/>
            <a:ext cx="2276872" cy="227687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996952"/>
            <a:ext cx="1971931" cy="2720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473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pinimg.com/originals/49/23/6e/49236e4d122eb579581ef7b27c3f8dd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332656"/>
            <a:ext cx="5688632" cy="618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mogut-vse.ru/ludy/forum/attachment/9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268760"/>
            <a:ext cx="5784209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84001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.pinimg.com/originals/9a/19/87/9a1987c047b0286d609f47a36af1e1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52" y="404664"/>
            <a:ext cx="4468488" cy="602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372726"/>
            <a:ext cx="4071091" cy="60532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4829" y="1203095"/>
            <a:ext cx="3145238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5695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384" y="332656"/>
            <a:ext cx="77048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Художник использует цвет не только для передачи реальной окраски предметов, но и для создания определенного настроения, для поэтического воплощения замысла. Это относится и к портрету, ведь звучание цвета раскрывает образ человека.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40" y="2204864"/>
            <a:ext cx="3600400" cy="439860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35360" y="3068960"/>
            <a:ext cx="770485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333333"/>
                </a:solidFill>
              </a:rPr>
              <a:t>Основное средство живописи – </a:t>
            </a:r>
            <a:r>
              <a:rPr lang="ru-RU" sz="2800" b="1" dirty="0">
                <a:solidFill>
                  <a:srgbClr val="333333"/>
                </a:solidFill>
              </a:rPr>
              <a:t>цвет.</a:t>
            </a:r>
            <a:r>
              <a:rPr lang="ru-RU" sz="2800" dirty="0">
                <a:solidFill>
                  <a:srgbClr val="333333"/>
                </a:solidFill>
              </a:rPr>
              <a:t> Форма, пространство, фактура, сюжет, композиция осуществляются в живописи цветом.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845228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7368" y="332656"/>
            <a:ext cx="1144927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333333"/>
                </a:solidFill>
              </a:rPr>
              <a:t>Колорит</a:t>
            </a:r>
            <a:r>
              <a:rPr lang="ru-RU" sz="2800" dirty="0">
                <a:solidFill>
                  <a:srgbClr val="333333"/>
                </a:solidFill>
              </a:rPr>
              <a:t> (от лат. «</a:t>
            </a:r>
            <a:r>
              <a:rPr lang="ru-RU" sz="2800" dirty="0">
                <a:solidFill>
                  <a:srgbClr val="333333"/>
                </a:solidFill>
              </a:rPr>
              <a:t>color</a:t>
            </a:r>
            <a:r>
              <a:rPr lang="ru-RU" sz="2800" dirty="0">
                <a:solidFill>
                  <a:srgbClr val="333333"/>
                </a:solidFill>
              </a:rPr>
              <a:t>» – «цвет, окраска») – это гармоничное сочетание, взаимосвязь, соотношение разных цветов в картине.</a:t>
            </a:r>
          </a:p>
          <a:p>
            <a:r>
              <a:rPr lang="ru-RU" sz="2800" dirty="0">
                <a:solidFill>
                  <a:srgbClr val="333333"/>
                </a:solidFill>
              </a:rPr>
              <a:t>Он зависит от степени насыщенности и силы цвета. Он может быть ярким и приглушенным, сдержанным и блеклым.</a:t>
            </a:r>
          </a:p>
          <a:p>
            <a:r>
              <a:rPr lang="ru-RU" sz="2800" b="1" dirty="0">
                <a:solidFill>
                  <a:srgbClr val="333333"/>
                </a:solidFill>
              </a:rPr>
              <a:t>Колорит</a:t>
            </a:r>
            <a:r>
              <a:rPr lang="ru-RU" sz="2800" dirty="0">
                <a:solidFill>
                  <a:srgbClr val="333333"/>
                </a:solidFill>
              </a:rPr>
              <a:t> построенный на </a:t>
            </a:r>
            <a:r>
              <a:rPr lang="ru-RU" sz="2800" b="1" dirty="0">
                <a:solidFill>
                  <a:srgbClr val="FF0000"/>
                </a:solidFill>
              </a:rPr>
              <a:t>красных</a:t>
            </a:r>
            <a:r>
              <a:rPr lang="ru-RU" sz="2800" dirty="0">
                <a:solidFill>
                  <a:srgbClr val="333333"/>
                </a:solidFill>
              </a:rPr>
              <a:t> и </a:t>
            </a:r>
            <a:r>
              <a:rPr lang="ru-RU" sz="2800" b="1" dirty="0">
                <a:solidFill>
                  <a:srgbClr val="FFC000"/>
                </a:solidFill>
              </a:rPr>
              <a:t>желтых </a:t>
            </a:r>
            <a:r>
              <a:rPr lang="ru-RU" sz="2800" dirty="0">
                <a:solidFill>
                  <a:srgbClr val="333333"/>
                </a:solidFill>
              </a:rPr>
              <a:t>тонах, называется </a:t>
            </a:r>
            <a:r>
              <a:rPr lang="ru-RU" sz="2800" b="1" dirty="0">
                <a:solidFill>
                  <a:srgbClr val="333333"/>
                </a:solidFill>
              </a:rPr>
              <a:t>теплым</a:t>
            </a:r>
            <a:r>
              <a:rPr lang="ru-RU" sz="2800" dirty="0">
                <a:solidFill>
                  <a:srgbClr val="333333"/>
                </a:solidFill>
              </a:rPr>
              <a:t>. На </a:t>
            </a:r>
            <a:r>
              <a:rPr lang="ru-RU" sz="2800" b="1" dirty="0">
                <a:solidFill>
                  <a:srgbClr val="0070C0"/>
                </a:solidFill>
              </a:rPr>
              <a:t>синих</a:t>
            </a:r>
            <a:r>
              <a:rPr lang="ru-RU" sz="2800" dirty="0">
                <a:solidFill>
                  <a:srgbClr val="333333"/>
                </a:solidFill>
              </a:rPr>
              <a:t> и </a:t>
            </a:r>
            <a:r>
              <a:rPr lang="ru-RU" sz="2800" b="1" dirty="0">
                <a:solidFill>
                  <a:srgbClr val="00B050"/>
                </a:solidFill>
              </a:rPr>
              <a:t>зеленых</a:t>
            </a:r>
            <a:r>
              <a:rPr lang="ru-RU" sz="2800" dirty="0">
                <a:solidFill>
                  <a:srgbClr val="333333"/>
                </a:solidFill>
              </a:rPr>
              <a:t>- </a:t>
            </a:r>
            <a:r>
              <a:rPr lang="ru-RU" sz="2800" b="1" dirty="0">
                <a:solidFill>
                  <a:srgbClr val="333333"/>
                </a:solidFill>
              </a:rPr>
              <a:t>холодным.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15480" y="4005064"/>
            <a:ext cx="85689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333333"/>
                </a:solidFill>
              </a:rPr>
              <a:t>У каждого цвета есть </a:t>
            </a:r>
            <a:r>
              <a:rPr lang="ru-RU" sz="2800" b="1" dirty="0">
                <a:solidFill>
                  <a:srgbClr val="333333"/>
                </a:solidFill>
              </a:rPr>
              <a:t>три основных свойства</a:t>
            </a:r>
            <a:r>
              <a:rPr lang="ru-RU" sz="2800" dirty="0">
                <a:solidFill>
                  <a:srgbClr val="333333"/>
                </a:solidFill>
              </a:rPr>
              <a:t>: цветовой тон, насыщенность и светлота. 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8098664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88640"/>
            <a:ext cx="10369152" cy="6533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6370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16632"/>
            <a:ext cx="6624736" cy="662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6254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306092" y="188641"/>
            <a:ext cx="425440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Портрет Верочки Мамонтовой поразил сразу многих современников свежестью светлого, сияющего колорита, тонкой передачей света и воздуха.  Трепетный, мерцающий голубовато – серый фон картины, пронизанный теплым отражением из окна, розовое пятно платья и создают то впечатление свежести, чистоты и юной радости жизни, которое составляет самую сущность произведения.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88641"/>
            <a:ext cx="5400600" cy="594561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306092" y="3861048"/>
            <a:ext cx="42544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Художник рисует девочку нежными и легкими красками.</a:t>
            </a:r>
          </a:p>
          <a:p>
            <a:r>
              <a:rPr lang="ru-RU" dirty="0"/>
              <a:t>Невольно кажется, что она лишь на минутку забежала в комнату, чтобы взять персик, присела и готова снова убежать в тот солнечный мир летнего дня, который видится за окном. </a:t>
            </a:r>
          </a:p>
          <a:p>
            <a:r>
              <a:rPr lang="ru-RU" dirty="0"/>
              <a:t>Хоть и работа над портретом длилась полтора месяца.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879213" y="6156012"/>
            <a:ext cx="4221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Серов В.А. Девочка с персиками. </a:t>
            </a:r>
          </a:p>
        </p:txBody>
      </p:sp>
    </p:spTree>
    <p:extLst>
      <p:ext uri="{BB962C8B-B14F-4D97-AF65-F5344CB8AC3E}">
        <p14:creationId xmlns:p14="http://schemas.microsoft.com/office/powerpoint/2010/main" val="1377984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345" y="188640"/>
            <a:ext cx="5904656" cy="650053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7001" y="188640"/>
            <a:ext cx="5904656" cy="6500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020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3806" y="132424"/>
            <a:ext cx="4457171" cy="588858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128448" y="185276"/>
            <a:ext cx="182307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В картине Архипова А.Е. Девушка с кувшином </a:t>
            </a:r>
            <a:r>
              <a:rPr lang="ru-RU" dirty="0"/>
              <a:t>- красный цвет – яркий, густой, сильный, ярморочный.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132122" y="5245165"/>
            <a:ext cx="16916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Попробуйте описать настроение в картине.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61" y="538828"/>
            <a:ext cx="4680520" cy="618366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844942" y="6062976"/>
            <a:ext cx="47576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Так же выглядит картина в черно – белом варианте?</a:t>
            </a:r>
          </a:p>
        </p:txBody>
      </p:sp>
    </p:spTree>
    <p:extLst>
      <p:ext uri="{BB962C8B-B14F-4D97-AF65-F5344CB8AC3E}">
        <p14:creationId xmlns:p14="http://schemas.microsoft.com/office/powerpoint/2010/main" val="269301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951" y="824097"/>
            <a:ext cx="5058279" cy="58931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407230" y="200156"/>
            <a:ext cx="17847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Попробуйте описать настроение в картине.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82072"/>
            <a:ext cx="5073801" cy="591122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82404" y="6309320"/>
            <a:ext cx="1691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А сейчас?</a:t>
            </a:r>
          </a:p>
        </p:txBody>
      </p:sp>
    </p:spTree>
    <p:extLst>
      <p:ext uri="{BB962C8B-B14F-4D97-AF65-F5344CB8AC3E}">
        <p14:creationId xmlns:p14="http://schemas.microsoft.com/office/powerpoint/2010/main" val="37031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331</TotalTime>
  <Words>616</Words>
  <Application>Microsoft Office PowerPoint</Application>
  <PresentationFormat>Широкоэкранный</PresentationFormat>
  <Paragraphs>73</Paragraphs>
  <Slides>19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Book Antiqua</vt:lpstr>
      <vt:lpstr>Calibri</vt:lpstr>
      <vt:lpstr>Century Gothic</vt:lpstr>
      <vt:lpstr>Аптека</vt:lpstr>
      <vt:lpstr>Роль цвета в портрете.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Рафаэль</dc:creator>
  <cp:lastModifiedBy>July July</cp:lastModifiedBy>
  <cp:revision>54</cp:revision>
  <dcterms:created xsi:type="dcterms:W3CDTF">2013-03-11T20:16:38Z</dcterms:created>
  <dcterms:modified xsi:type="dcterms:W3CDTF">2024-03-15T07:24:08Z</dcterms:modified>
</cp:coreProperties>
</file>