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Знаки и символы искусства</a:t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(иконы)</a:t>
            </a:r>
            <a:endParaRPr lang="ru-RU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Подготовила</a:t>
            </a:r>
          </a:p>
          <a:p>
            <a:pPr algn="r"/>
            <a:r>
              <a:rPr lang="ru-RU" sz="1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Учитель Изобразительного искусства</a:t>
            </a:r>
          </a:p>
          <a:p>
            <a:pPr algn="r"/>
            <a:r>
              <a:rPr lang="ru-RU" sz="1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Гончарова М.Ю.</a:t>
            </a:r>
            <a:endParaRPr lang="ru-RU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26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 Другая группа символов - предметы, явления, или действия, а также художественные образы, воплощающие какую-либо идею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Примеры: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оливковая ветвь и голубь </a:t>
            </a:r>
            <a:r>
              <a:rPr lang="ru-RU" sz="1600" dirty="0">
                <a:solidFill>
                  <a:schemeClr val="bg1"/>
                </a:solidFill>
              </a:rPr>
              <a:t>- символ мира, </a:t>
            </a:r>
            <a:endParaRPr lang="ru-RU" sz="16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цветок </a:t>
            </a:r>
            <a:r>
              <a:rPr lang="ru-RU" sz="1600" dirty="0">
                <a:solidFill>
                  <a:schemeClr val="bg1"/>
                </a:solidFill>
              </a:rPr>
              <a:t>нарцисса - символ смерти, </a:t>
            </a:r>
            <a:endParaRPr lang="ru-RU" sz="16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sz="1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sz="16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sz="1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sz="16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sz="1600" dirty="0" smtClean="0">
              <a:solidFill>
                <a:schemeClr val="bg1"/>
              </a:solidFill>
            </a:endParaRPr>
          </a:p>
          <a:p>
            <a:pPr marL="0" indent="0" algn="r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младенец </a:t>
            </a:r>
            <a:r>
              <a:rPr lang="ru-RU" sz="1600" dirty="0">
                <a:solidFill>
                  <a:schemeClr val="bg1"/>
                </a:solidFill>
              </a:rPr>
              <a:t>- символ человеческой души. </a:t>
            </a:r>
          </a:p>
          <a:p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3" t="18608" r="36209" b="12967"/>
          <a:stretch/>
        </p:blipFill>
        <p:spPr bwMode="auto">
          <a:xfrm>
            <a:off x="323528" y="3573016"/>
            <a:ext cx="2592288" cy="2109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 descr="https://proza.ru/pics/2022/02/02/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511" y="3789040"/>
            <a:ext cx="3128221" cy="118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s://otvet.imgsmail.ru/download/u_e8cedcf5a98e44fa6730f8945adde6d6_80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93096"/>
            <a:ext cx="10763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s://luckclub.ru/images/luckclub/2019/03/newborn-baby-asleep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02629"/>
            <a:ext cx="2371111" cy="158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92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Рыбная </a:t>
            </a:r>
            <a:r>
              <a:rPr lang="ru-RU" dirty="0">
                <a:solidFill>
                  <a:schemeClr val="bg1"/>
                </a:solidFill>
              </a:rPr>
              <a:t>ловля - обращение в свою веру (Христос научил своих учеников быть «ловцами </a:t>
            </a:r>
            <a:r>
              <a:rPr lang="ru-RU" dirty="0" err="1">
                <a:solidFill>
                  <a:schemeClr val="bg1"/>
                </a:solidFill>
              </a:rPr>
              <a:t>человеков</a:t>
            </a:r>
            <a:r>
              <a:rPr lang="ru-RU" dirty="0" smtClean="0">
                <a:solidFill>
                  <a:schemeClr val="bg1"/>
                </a:solidFill>
              </a:rPr>
              <a:t>»).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endParaRPr lang="ru-RU" dirty="0"/>
          </a:p>
        </p:txBody>
      </p:sp>
      <p:pic>
        <p:nvPicPr>
          <p:cNvPr id="6146" name="Picture 2" descr="https://i.pinimg.com/originals/80/a8/65/80a86515574f8c714c40bd506a2cd7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012" y="1844824"/>
            <a:ext cx="628779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51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Художественный образ кентавра - символ низменных страстей, распрей (если изображён с колчаном, стрелами и луком), в религиозных композициях - символ ереси. Символ связан с внешними признаками предмета и всегда отражает его глубинную сущность.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0" name="Picture 2" descr="https://img-fotki.yandex.ru/get/3109/tomyris.50/0_1f2dc_5c4446b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56992"/>
            <a:ext cx="3276600" cy="327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0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Сова </a:t>
            </a:r>
            <a:r>
              <a:rPr lang="ru-RU" dirty="0">
                <a:solidFill>
                  <a:schemeClr val="bg1"/>
                </a:solidFill>
              </a:rPr>
              <a:t>- ночная птица, поэтому одно из её символических значений - сон, смерть.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194" name="Picture 2" descr="https://wallbox.ru/wallpapers/main2/201724/1497638889594427e97a8356.750231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019830" cy="438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29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Долгое время форма</a:t>
            </a:r>
            <a:r>
              <a:rPr lang="ru-RU" dirty="0">
                <a:solidFill>
                  <a:schemeClr val="bg1"/>
                </a:solidFill>
              </a:rPr>
              <a:t>, тематика, содержание искусства были тесно связаны с религией и </a:t>
            </a:r>
            <a:r>
              <a:rPr lang="ru-RU" dirty="0" smtClean="0">
                <a:solidFill>
                  <a:schemeClr val="bg1"/>
                </a:solidFill>
              </a:rPr>
              <a:t>контролировались церковью. В </a:t>
            </a:r>
            <a:r>
              <a:rPr lang="ru-RU" dirty="0">
                <a:solidFill>
                  <a:schemeClr val="bg1"/>
                </a:solidFill>
              </a:rPr>
              <a:t>живописи существовали 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  <a:r>
              <a:rPr lang="ru-RU" dirty="0">
                <a:solidFill>
                  <a:schemeClr val="bg1"/>
                </a:solidFill>
              </a:rPr>
              <a:t>приемы - каноны, которым должен был следовать каждый художник.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При этом канон </a:t>
            </a:r>
            <a:r>
              <a:rPr lang="ru-RU" dirty="0">
                <a:solidFill>
                  <a:schemeClr val="bg1"/>
                </a:solidFill>
              </a:rPr>
              <a:t>вовсе не сковывал мысль средневекового живописца, а дисциплинировал его, заставлял тщательнее </a:t>
            </a:r>
            <a:r>
              <a:rPr lang="ru-RU" dirty="0" smtClean="0">
                <a:solidFill>
                  <a:schemeClr val="bg1"/>
                </a:solidFill>
              </a:rPr>
              <a:t>относится к деталям.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Язык религиозной символики </a:t>
            </a:r>
            <a:r>
              <a:rPr lang="ru-RU" dirty="0" smtClean="0">
                <a:solidFill>
                  <a:schemeClr val="bg1"/>
                </a:solidFill>
              </a:rPr>
              <a:t>передавал  сложные </a:t>
            </a:r>
            <a:r>
              <a:rPr lang="ru-RU" dirty="0">
                <a:solidFill>
                  <a:schemeClr val="bg1"/>
                </a:solidFill>
              </a:rPr>
              <a:t>и глубокие понятия духовной реальности.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Тогда многие люди  </a:t>
            </a:r>
            <a:r>
              <a:rPr lang="ru-RU" dirty="0">
                <a:solidFill>
                  <a:schemeClr val="bg1"/>
                </a:solidFill>
              </a:rPr>
              <a:t>не умели читать, но язык символов прививался любому верующему с детства.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94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Символика цвета, жестов, изображаемых предметов - это язык иконы. </a:t>
            </a:r>
            <a:endParaRPr lang="ru-RU" sz="2400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Пропорции лика намеренно искажались.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Считалось, что глаза - зеркало души, поэтому глаза на иконах такие большие и проникновенные.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9218" name="Picture 2" descr="https://www.arts-dnevnik.ru/wp-content/uploads/2020/10/BBB0D51B-3B89-4C06-A25C-92A530318F2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996952"/>
            <a:ext cx="2587770" cy="322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11686" y="6381328"/>
            <a:ext cx="193226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Ангел Златые Власы</a:t>
            </a:r>
            <a:endParaRPr lang="ru-RU" sz="1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220" name="Picture 4" descr="https://cdn1.ozone.ru/s3/multimedia-o/65430550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52" y="2924944"/>
            <a:ext cx="3270476" cy="356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60189" y="2492896"/>
            <a:ext cx="201106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Спас Нерукотворный</a:t>
            </a:r>
            <a:endParaRPr lang="ru-RU" sz="1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335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У </a:t>
            </a:r>
            <a:r>
              <a:rPr lang="ru-RU" dirty="0">
                <a:solidFill>
                  <a:schemeClr val="bg1"/>
                </a:solidFill>
              </a:rPr>
              <a:t>Феофана Грека некоторые святые изображались с закрытыми глазами или вовсе с пустыми глазницами - таким способом художник пытался передать мысль, что их взгляд направлен не на внешний мир, а внутрь, на созерцание божественной истины и внутреннюю молитву.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 descr="https://fs3.fotoload.ru/f/0519/1556700947/13f2b78e8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3810786"/>
            <a:ext cx="3572711" cy="269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87468" y="5877380"/>
            <a:ext cx="192347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Симеон</a:t>
            </a:r>
            <a:r>
              <a:rPr lang="ru-RU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Столпник</a:t>
            </a:r>
          </a:p>
          <a:p>
            <a:pPr algn="ctr"/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Ф.Грек</a:t>
            </a:r>
            <a:endPara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914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96944" cy="6048672"/>
          </a:xfrm>
        </p:spPr>
        <p:txBody>
          <a:bodyPr>
            <a:noAutofit/>
          </a:bodyPr>
          <a:lstStyle/>
          <a:p>
            <a:r>
              <a:rPr lang="ru-RU" sz="17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живописцы прибегали к символике цвета красок, каждый цвет привносил своё значение и настроение:</a:t>
            </a:r>
            <a:r>
              <a:rPr lang="ru-RU" sz="17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7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Золотой - цвет, символизирующий сияние Божественной славы, в котором пребывают святые. Золотой фон иконы, нимбы святых, золотое сияние вокруг фигуры Христа, золотые одежды Спасителя и Богородицы - все это служит выражением святости и принадлежащих к миру вечных ценностей;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7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Желтый или охра - цвет высшей власти ангелов, наиболее близкий по спектру к золотому, часто является просто его заменой;</a:t>
            </a:r>
            <a:b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Белый - цвет символизирующий чистоту и непорочность, причастность к божественному миру. Белыми пишутся одежды Христа, например в композиции «Преображение», а также одежды праведников на иконах, изображающих Страшный Суд;</a:t>
            </a:r>
            <a:b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7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Черный - цвет, символизирующий в одних случаях ад, максимальную удаленность от Бога, в других - знак печали и смирения;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Голубой - цвет Богородицы, означал тоже чистоту и праведность;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Синий - цвет величия, символизировал божественное, небесное, непостижимость тайны и глубину откровения;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Красный - царский цвет, символ власти и могущества (плащ Михаила Архангела - предводителя небесного воинства и Святого Георгия - победителя змея); в других случаях мог быть символом искупительной крови, мученичества.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7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Зеленый - символизировал вечную жизнь, вечное цветение, и цвет Духа Святого.</a:t>
            </a:r>
          </a:p>
          <a:p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255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Особый символический смысл имела и жестикуляция, так как жест в иконах передает определенный духовный импульс и несёт определенную духовную информацию:</a:t>
            </a:r>
            <a:b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- Рука, прижатая к груди </a:t>
            </a: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–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сердечное 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сопереживание;</a:t>
            </a:r>
            <a:b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- Рука, поднятая вверх </a:t>
            </a: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–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призыв к 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покаянию;</a:t>
            </a:r>
            <a:b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266" name="Picture 2" descr="https://cs1.livemaster.ru/storage/9b/1c/98ded5a9eb60ec07b4e1f708cdak--kartiny-i-panno-serafim-sarovskij-ikona-rukopisnaya-v-podaro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17"/>
          <a:stretch/>
        </p:blipFill>
        <p:spPr bwMode="auto">
          <a:xfrm>
            <a:off x="6660232" y="1988840"/>
            <a:ext cx="2418940" cy="256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i.pinimg.com/originals/95/c8/c7/95c8c71ef7173ada36a10590500539f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05064"/>
            <a:ext cx="201342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81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- Рука, протянутая вперед с раскрытой ладонью - знак повиновения и покорности;</a:t>
            </a:r>
            <a:b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- Две руки, поднятые вверх - моление о мире;</a:t>
            </a:r>
            <a:b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- Руки, поднятые вперёд - моление о помощи, жест просьбы;</a:t>
            </a:r>
            <a:b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- Руки, прижаты к щекам - знак печали, скорби.</a:t>
            </a:r>
          </a:p>
          <a:p>
            <a:pPr marL="0" indent="0">
              <a:buNone/>
            </a:pP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290" name="Picture 2" descr="https://www.tkanix.info/rukodelie/o-vishivke-ikon-bozhiey-materi-s-pomoshchyu-bisera/ikona-znamenie-presvyatoy-bogorodici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45024"/>
            <a:ext cx="3851211" cy="294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thepresentation.ru/img/tmb/5/493210/195f919d00a043d720a00416460e5d1f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8" t="10553" r="30969" b="13703"/>
          <a:stretch/>
        </p:blipFill>
        <p:spPr bwMode="auto">
          <a:xfrm>
            <a:off x="1979712" y="3628883"/>
            <a:ext cx="2304256" cy="297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43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Символы и их значение в живописи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Символика имеет огромное значение в истории искусства и развивается во времени вместе с культурой</a:t>
            </a: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Мировоззрение и мировосприятие </a:t>
            </a: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человека в разные исторические эпохи значительно отличаются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от современных и обладают определенными особенностями, без знания которых невозможно полноценно воспринимать произведения живописи того времени. </a:t>
            </a:r>
            <a:endParaRPr lang="ru-RU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Смысловая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структура символа многослойна и рассчитана на активную внутреннюю работу воспринимающего, т.е. зрителя. Сама структура символа направлена на то, чтобы погрузить каждое частное явление в стихию «первоначал» бытия и дать через это явление целостный образ. Если вещь позволяет, чтобы ее рассматривали, то символ и сам словно «смотрит» на нас. Смысл символа нельзя дешифровать простым усилием рассудка, в него надо «вжиться», а чтобы это сделать - символ необходимо знать. Между символом и мифом существует родство; символ и есть миф, - и унаследовал его социальные и коммуникативные функции. Изучая символ, мы не только разбираем и рассматриваем его как объект, но одновременно позволяем его создателю апеллировать к нам: так художник не только вызывает чувства в зрителе, но и делает его сопричастным к происходящему на картине.</a:t>
            </a:r>
          </a:p>
          <a:p>
            <a:pPr marL="0" indent="0">
              <a:buNone/>
            </a:pP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2889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83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Что такое символ в искусстве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Символы - это распознаваемые элементы, которые передают конкретное значение, идеи, понятия - служат надежным «языком» во всех визуальных искусствах и особенно в живописи. </a:t>
            </a:r>
            <a:endParaRPr lang="ru-RU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Какие-то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символы возникли </a:t>
            </a: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 ходе исторического развития народов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самостоятельно; </a:t>
            </a: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другие объясняются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общими психологическими и культурными причинами, например, символ солнца - в виде колеса, молнии - в виде </a:t>
            </a: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молота…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75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hareslide.ru/img/thumbs/3ee8e288aacbc5ae4df7707cbf492a1c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7" t="27166" r="9600"/>
          <a:stretch/>
        </p:blipFill>
        <p:spPr bwMode="auto">
          <a:xfrm>
            <a:off x="307975" y="1188842"/>
            <a:ext cx="5454589" cy="362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976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Солярные знаки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8" name="Picture 4" descr="https://usagif.com/wp-content/uploads/gifs/sun-3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463" y="269727"/>
            <a:ext cx="1828501" cy="182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s11.livemaster.ru/storage/topic/NxN/81/4d/3b60ae1ac5fd31afb93abf1b1cbc3b34b26anc.jpg?h=6_YRa8QF__QipvQdzEZ35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657" y="2348880"/>
            <a:ext cx="2628365" cy="239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 descr="https://r3.mt.ru/r12/photo2E28/20504218087-0/jpg/b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i.pinimg.com/736x/31/e1/44/31e144b6c897b76c31ec0b7b8022d01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531" y="4832451"/>
            <a:ext cx="2582540" cy="181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5104399"/>
            <a:ext cx="37772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Славянские знаки солнца, использовавшиеся</a:t>
            </a:r>
          </a:p>
          <a:p>
            <a:pPr algn="ctr"/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в вышивке, украшении дома</a:t>
            </a:r>
            <a:endParaRPr lang="ru-RU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0252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5472608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Часто можно отметить культурное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взаимодействие народов и передача символики путем культурных и торговых связей, монетного обращения, религиозных представлений. </a:t>
            </a:r>
            <a:endParaRPr lang="ru-RU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0" indent="0" algn="just">
              <a:buNone/>
            </a:pPr>
            <a:endParaRPr lang="ru-RU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Многие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символы получили </a:t>
            </a: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широкое распространение,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например, символы креста, орла, </a:t>
            </a: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рыбы.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Такие 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символы как лилия и роза стали постоянной принадлежностью в изображениях св. Девы Марии; св. Георгий поражает своим копьем морского дракона; нимб окружает головы святых.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6808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Дева Мария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Мадонна с лилиями. Адольф Уильям Бугр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30" y="1340768"/>
            <a:ext cx="2812926" cy="411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6" t="31795" r="24011" b="28498"/>
          <a:stretch/>
        </p:blipFill>
        <p:spPr bwMode="auto">
          <a:xfrm>
            <a:off x="3995936" y="1340768"/>
            <a:ext cx="4834765" cy="2194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3998" y="5661248"/>
            <a:ext cx="195079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Мадонна с лилиями</a:t>
            </a:r>
          </a:p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В. </a:t>
            </a:r>
            <a:r>
              <a:rPr lang="ru-RU" sz="1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Бурго</a:t>
            </a:r>
            <a:endParaRPr lang="ru-RU" sz="1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76256" y="3717032"/>
            <a:ext cx="16870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Благовещение</a:t>
            </a:r>
          </a:p>
          <a:p>
            <a:pPr algn="ctr"/>
            <a:r>
              <a:rPr lang="ru-RU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Леонардо да Винчи</a:t>
            </a:r>
            <a:endParaRPr lang="ru-RU" sz="1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4509120"/>
            <a:ext cx="573577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Лилия- символ Божьей Матери</a:t>
            </a:r>
          </a:p>
          <a:p>
            <a:pPr algn="ctr"/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Синие и красные  одеяния еще один  символ Богородицы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7331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Символ обращается не только к разуму, но и к чувствам человека, его подсознанию, порождает сложные ассоциации и часто зависит от эпохи, религии, культуры народа.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Символ </a:t>
            </a:r>
            <a:r>
              <a:rPr lang="ru-RU" dirty="0">
                <a:solidFill>
                  <a:schemeClr val="bg1"/>
                </a:solidFill>
              </a:rPr>
              <a:t>может быть обозначен </a:t>
            </a:r>
            <a:r>
              <a:rPr lang="ru-RU" dirty="0" smtClean="0">
                <a:solidFill>
                  <a:schemeClr val="bg1"/>
                </a:solidFill>
              </a:rPr>
              <a:t>  числом</a:t>
            </a:r>
            <a:r>
              <a:rPr lang="ru-RU" dirty="0">
                <a:solidFill>
                  <a:schemeClr val="bg1"/>
                </a:solidFill>
              </a:rPr>
              <a:t>, свойством, формой.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Например</a:t>
            </a:r>
            <a:r>
              <a:rPr lang="ru-RU" dirty="0">
                <a:solidFill>
                  <a:schemeClr val="bg1"/>
                </a:solidFill>
              </a:rPr>
              <a:t>, число 7 - символ совершенства и завершённости (семь цветов радуги, семь нот, семь дней недели, семь добродетелей, семь смертных грехов);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68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5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s://raduga.net.ru/wp-content/uploads/2019/12/v-gorah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13997"/>
            <a:ext cx="2882095" cy="192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87248" y="1159032"/>
            <a:ext cx="58567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Семь</a:t>
            </a:r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смертных</a:t>
            </a:r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грехов</a:t>
            </a:r>
            <a:r>
              <a:rPr lang="ru-RU" dirty="0">
                <a:solidFill>
                  <a:schemeClr val="bg1"/>
                </a:solidFill>
              </a:rPr>
              <a:t> — группа и классификация пороков в христианских учениях. Поступок относится к категории </a:t>
            </a:r>
            <a:r>
              <a:rPr lang="ru-RU" b="1" dirty="0">
                <a:solidFill>
                  <a:schemeClr val="bg1"/>
                </a:solidFill>
              </a:rPr>
              <a:t>смертных</a:t>
            </a:r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грехов</a:t>
            </a:r>
            <a:r>
              <a:rPr lang="ru-RU" dirty="0">
                <a:solidFill>
                  <a:schemeClr val="bg1"/>
                </a:solidFill>
              </a:rPr>
              <a:t>, если он является непосредственной причиной других безнравственных поступков. К </a:t>
            </a:r>
            <a:r>
              <a:rPr lang="ru-RU" b="1" dirty="0">
                <a:solidFill>
                  <a:schemeClr val="bg1"/>
                </a:solidFill>
              </a:rPr>
              <a:t>смертным</a:t>
            </a:r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грехам</a:t>
            </a:r>
            <a:r>
              <a:rPr lang="ru-RU" dirty="0">
                <a:solidFill>
                  <a:schemeClr val="bg1"/>
                </a:solidFill>
              </a:rPr>
              <a:t> относятся: гордыня, жадность, гнев, зависть, прелюбодеяние, чревоугодие и уныние.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6" name="Picture 4" descr="https://u.9111s.ru/uploads/202202/25/1d8d870508cddac476ff00a41fb7b18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3799145" cy="111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06649" y="3356992"/>
            <a:ext cx="51653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В христианстве выделяют </a:t>
            </a:r>
            <a:r>
              <a:rPr lang="ru-RU" sz="2000" b="1" dirty="0">
                <a:solidFill>
                  <a:schemeClr val="bg1"/>
                </a:solidFill>
              </a:rPr>
              <a:t>семь</a:t>
            </a:r>
            <a:r>
              <a:rPr lang="ru-RU" sz="2000" dirty="0">
                <a:solidFill>
                  <a:schemeClr val="bg1"/>
                </a:solidFill>
              </a:rPr>
              <a:t> </a:t>
            </a:r>
            <a:r>
              <a:rPr lang="ru-RU" sz="2000" b="1" dirty="0">
                <a:solidFill>
                  <a:schemeClr val="bg1"/>
                </a:solidFill>
              </a:rPr>
              <a:t>добродетелей</a:t>
            </a:r>
            <a:r>
              <a:rPr lang="ru-RU" sz="2000" dirty="0">
                <a:solidFill>
                  <a:schemeClr val="bg1"/>
                </a:solidFill>
              </a:rPr>
              <a:t> человека. Любовь, </a:t>
            </a:r>
            <a:r>
              <a:rPr lang="ru-RU" sz="2000" dirty="0" err="1">
                <a:solidFill>
                  <a:schemeClr val="bg1"/>
                </a:solidFill>
              </a:rPr>
              <a:t>нестяжание</a:t>
            </a:r>
            <a:r>
              <a:rPr lang="ru-RU" sz="2000" dirty="0">
                <a:solidFill>
                  <a:schemeClr val="bg1"/>
                </a:solidFill>
              </a:rPr>
              <a:t>, целомудрие, смирение, воздержание, кротость, </a:t>
            </a:r>
            <a:r>
              <a:rPr lang="ru-RU" sz="2000" dirty="0" err="1">
                <a:solidFill>
                  <a:schemeClr val="bg1"/>
                </a:solidFill>
              </a:rPr>
              <a:t>трезвение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70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vsegda-pomnim.com/uploads/posts/2023-07/1689732105_vsegda-pomnim-com-p-solntse-i-luna-vmeste-na-nebe-foto-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3784"/>
            <a:ext cx="6840760" cy="456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Цвет </a:t>
            </a:r>
            <a:r>
              <a:rPr lang="ru-RU" dirty="0">
                <a:solidFill>
                  <a:schemeClr val="bg1"/>
                </a:solidFill>
              </a:rPr>
              <a:t>(цвет неба) - символ всего духовного;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Форма круга</a:t>
            </a:r>
            <a:r>
              <a:rPr lang="ru-RU" dirty="0">
                <a:solidFill>
                  <a:schemeClr val="bg1"/>
                </a:solidFill>
              </a:rPr>
              <a:t>, напоминающая солнце и луну - символ божественного совершенства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26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804</Words>
  <Application>Microsoft Office PowerPoint</Application>
  <PresentationFormat>Экран (4:3)</PresentationFormat>
  <Paragraphs>71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Знаки и символы искусства (иконы)</vt:lpstr>
      <vt:lpstr>Символы и их значение в живописи </vt:lpstr>
      <vt:lpstr>Что такое символ в искусстве</vt:lpstr>
      <vt:lpstr>Презентация PowerPoint</vt:lpstr>
      <vt:lpstr>Презентация PowerPoint</vt:lpstr>
      <vt:lpstr>Дева Мария</vt:lpstr>
      <vt:lpstr>Презентация PowerPoint</vt:lpstr>
      <vt:lpstr>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Знаки и символы искусства</dc:title>
  <dc:creator>к</dc:creator>
  <cp:lastModifiedBy>Пользователь Windows</cp:lastModifiedBy>
  <cp:revision>11</cp:revision>
  <dcterms:created xsi:type="dcterms:W3CDTF">2024-03-15T05:33:30Z</dcterms:created>
  <dcterms:modified xsi:type="dcterms:W3CDTF">2024-03-15T07:47:42Z</dcterms:modified>
</cp:coreProperties>
</file>