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57" r:id="rId5"/>
    <p:sldId id="258" r:id="rId6"/>
    <p:sldId id="259" r:id="rId7"/>
    <p:sldId id="260" r:id="rId8"/>
    <p:sldId id="262" r:id="rId9"/>
    <p:sldId id="261" r:id="rId10"/>
    <p:sldId id="263" r:id="rId11"/>
    <p:sldId id="264" r:id="rId12"/>
    <p:sldId id="265" r:id="rId13"/>
    <p:sldId id="266" r:id="rId14"/>
    <p:sldId id="267" r:id="rId15"/>
    <p:sldId id="271" r:id="rId16"/>
    <p:sldId id="268" r:id="rId17"/>
    <p:sldId id="269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27CDD-591C-474A-8002-5D7DA8B7670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AB956-FB1E-4EA0-9CF2-C5736F6DE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Великая Отечественная война: единство фронта и тыла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Рязанская область </a:t>
            </a:r>
            <a:r>
              <a:rPr lang="ru-RU" b="1" dirty="0" smtClean="0">
                <a:solidFill>
                  <a:schemeClr val="tx1"/>
                </a:solidFill>
              </a:rPr>
              <a:t>в 1941 </a:t>
            </a:r>
            <a:r>
              <a:rPr lang="ru-RU" b="1" dirty="0" smtClean="0">
                <a:solidFill>
                  <a:schemeClr val="tx1"/>
                </a:solidFill>
              </a:rPr>
              <a:t>– 1945 </a:t>
            </a:r>
            <a:r>
              <a:rPr lang="ru-RU" b="1" dirty="0" smtClean="0">
                <a:solidFill>
                  <a:schemeClr val="tx1"/>
                </a:solidFill>
              </a:rPr>
              <a:t>гг.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42852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МБОУ «Городковическая СШ» </a:t>
            </a:r>
          </a:p>
          <a:p>
            <a:pPr algn="ctr"/>
            <a:r>
              <a:rPr lang="ru-RU" dirty="0" smtClean="0"/>
              <a:t>Спасского муниципального района Рязанской области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928926" y="4572008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Урок истории в 10 классе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572132" y="5214950"/>
            <a:ext cx="3429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Подготовила </a:t>
            </a:r>
          </a:p>
          <a:p>
            <a:pPr algn="r"/>
            <a:r>
              <a:rPr lang="ru-RU" dirty="0" smtClean="0"/>
              <a:t>Красавина Е.А., </a:t>
            </a:r>
          </a:p>
          <a:p>
            <a:pPr algn="r"/>
            <a:r>
              <a:rPr lang="ru-RU" dirty="0" smtClean="0"/>
              <a:t>учитель истории и обществознания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643306" y="635795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2024 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cdn.regnum.ru/uploads/pictures/news/2020/05/06/regnum_picture_1588772669152916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290"/>
            <a:ext cx="5081582" cy="39184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4214818"/>
            <a:ext cx="88583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Главные </a:t>
            </a:r>
            <a:r>
              <a:rPr lang="ru-RU" dirty="0"/>
              <a:t>силы в составе трёх дивизий должны были наступать на Михайлов, второй эшелон составили ещё три стрелковые дивизии. А в Рязани оставалась 75-я кавалерийская дивизия, не имеющая на тот момент даже вооружения. Утром 6 декабря, в условиях 35-градусного мороза и снежного бурана, советские войска перешли в наступление, при этом на всю 10-ю армию приходилось всего 48 противотанковых ружей, зенитными орудиями она была укомплектована только на 30%, полностью отсутствовали танки и авиационное прикрытие. На следующее утро Михайлов был освобождён. К 10 декабря от противника очистили все районы Рязанской области, а 2 января 1942 года снято осадное положение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cdn.regnum.ru/uploads/pictures/news/2020/05/06/regnum_picture_158877266789101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6858048" cy="466347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4929198"/>
            <a:ext cx="75009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По подсчетам Рязанской областной комиссии по содействию Чрезвычайной государственной комиссии ущерб, нанесённый врагом за время пребывания на территории региона, составил 264 </a:t>
            </a:r>
            <a:r>
              <a:rPr lang="ru-RU" sz="2000" dirty="0" err="1"/>
              <a:t>млн</a:t>
            </a:r>
            <a:r>
              <a:rPr lang="ru-RU" sz="2000" dirty="0"/>
              <a:t> рублей, за несколько дней было убито и расстреляно более 60 мирных граждан.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cdn.regnum.ru/uploads/pictures/news/2020/05/06/regnum_picture_158877266789101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6858048" cy="466347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4643446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С конца июля 1941 года Рязань стала официальным пунктом, принимающим эвакуированных жителей Москвы и области и транзитные московские поезда с беженцами. 26 сентября 1941 года при Совете по эвакуации было создано Управление по эвакуации населения, готовилась к отправке первая очередь </a:t>
            </a:r>
            <a:r>
              <a:rPr lang="ru-RU" sz="2000" dirty="0" err="1"/>
              <a:t>рязанцев</a:t>
            </a:r>
            <a:r>
              <a:rPr lang="ru-RU" sz="2000" dirty="0"/>
              <a:t>. К началу декабря 1941 года эвакуация из Рязанской области практически закончилась.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cdn.regnum.ru/uploads/pictures/news/2020/05/06/regnum_picture_158877266838042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38566"/>
            <a:ext cx="6286544" cy="46520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4857760"/>
            <a:ext cx="8572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С конца февраля 1942 года через станцию Рязань-2 пошли эшелоны с жителями блокадного Ленинграда, вывезенными по «Дороге жизни». В Рязанскую область было эвакуировано свыше 780 блокадников, ещё более 200 человек умерли и похоронены на </a:t>
            </a:r>
            <a:r>
              <a:rPr lang="ru-RU" sz="2000" dirty="0" err="1"/>
              <a:t>Скорбященском</a:t>
            </a:r>
            <a:r>
              <a:rPr lang="ru-RU" sz="2000" dirty="0"/>
              <a:t> кладбище Рязани. В целом на рязанскую землю эвакуировали свыше 400 тысяч жителей других регионов.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cdn.regnum.ru/uploads/pictures/news/2020/05/06/regnum_picture_158877266838042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5122298" cy="37905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3786190"/>
            <a:ext cx="88582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 1941 году Рязанская область была сильным крестьянским регионом: здесь были созданы 55 совхозов и 86 МТС, 3,3 тысячи колхозов с 300 тысячами крестьянских дворов, в которых жило почти 1,3 </a:t>
            </a:r>
            <a:r>
              <a:rPr lang="ru-RU" dirty="0" err="1"/>
              <a:t>млн</a:t>
            </a:r>
            <a:r>
              <a:rPr lang="ru-RU" dirty="0"/>
              <a:t> человек. Трудовые тяготы в основном легли на женские плечи, поскольку подавляющая часть трудоспособных мужчин была мобилизована. При этом селяне за годы войны дали стране более 65 </a:t>
            </a:r>
            <a:r>
              <a:rPr lang="ru-RU" dirty="0" err="1"/>
              <a:t>млн</a:t>
            </a:r>
            <a:r>
              <a:rPr lang="ru-RU" dirty="0"/>
              <a:t> пудов зерна, около 55 </a:t>
            </a:r>
            <a:r>
              <a:rPr lang="ru-RU" dirty="0" err="1"/>
              <a:t>млн</a:t>
            </a:r>
            <a:r>
              <a:rPr lang="ru-RU" dirty="0"/>
              <a:t> пудов картофеля, 11 </a:t>
            </a:r>
            <a:r>
              <a:rPr lang="ru-RU" dirty="0" err="1"/>
              <a:t>млн</a:t>
            </a:r>
            <a:r>
              <a:rPr lang="ru-RU" dirty="0"/>
              <a:t> пудов овощей, 3,5 </a:t>
            </a:r>
            <a:r>
              <a:rPr lang="ru-RU" dirty="0" err="1"/>
              <a:t>млн</a:t>
            </a:r>
            <a:r>
              <a:rPr lang="ru-RU" dirty="0"/>
              <a:t> пудов мяса. Эшелоны с продовольствием, медикаментами и строительными материалами уходили в освобождённые области: от Ленинградской до Сталинградской, на Донбасс и в Воронеж. Медалью «За доблестный труд в годы Великой Отечественной войны» были награждены 256 тысяч </a:t>
            </a:r>
            <a:r>
              <a:rPr lang="ru-RU" dirty="0" err="1"/>
              <a:t>рязанцев</a:t>
            </a:r>
            <a:r>
              <a:rPr lang="ru-RU" dirty="0"/>
              <a:t>: 3287 колхозников, 145 работников МТС, 228 работников совхозов, 670 служащих районных учреждений и организаций.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/>
              <a:t>На личные средства трудящихся были построены </a:t>
            </a:r>
            <a:r>
              <a:rPr lang="ru-RU" dirty="0" err="1"/>
              <a:t>авиаэскадрилья</a:t>
            </a:r>
            <a:r>
              <a:rPr lang="ru-RU" dirty="0"/>
              <a:t> «Рязанский рабочий», танковая колонна «Рязанский колхозник», бронепоезд «Рязанский железнодорожник», самолёты «Рязанский пионер» и «Рязанский лесоруб». Жители области за годы войны сдали 868,7 </a:t>
            </a:r>
            <a:r>
              <a:rPr lang="ru-RU" dirty="0" err="1"/>
              <a:t>млн</a:t>
            </a:r>
            <a:r>
              <a:rPr lang="ru-RU" dirty="0"/>
              <a:t> рублей (займы, денежно-вещевые лотереи, добровольные взносы).</a:t>
            </a:r>
          </a:p>
          <a:p>
            <a:pPr algn="just"/>
            <a:r>
              <a:rPr lang="ru-RU" dirty="0"/>
              <a:t>Рязанский военный госпиталь был главным фронтовым эвакогоспиталем для Западного, Брянского и Центрального фронтов. Всего, по неполным данным, на рязанской земле располагалось свыше 100 госпиталей, в которых проходили лечение свыше 170 тысяч раненых советских воинов. Около трёх тысяч женщин-радисток, телеграфисток, пулеметчиц и снайперов отправились в действующую армию, 1290 рязанских девушек стали медицинскими сёстрами и </a:t>
            </a:r>
            <a:r>
              <a:rPr lang="ru-RU" dirty="0" err="1"/>
              <a:t>сандружинницами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cdn.regnum.ru/uploads/pictures/news/2020/05/06/regnum_picture_158877266758942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71480"/>
            <a:ext cx="6734175" cy="46386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04387" y="5214950"/>
            <a:ext cx="4335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Победа. Майские дни 1945 года в Рязани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cdn.regnum.ru/uploads/pictures/news/2020/05/06/regnum_picture_1588772668224222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008" y="285728"/>
            <a:ext cx="8669138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gas-kvas.com/uploads/posts/2023-02/1675480419_gas-kvas-com-p-velikaya-otechestvennaya-voina-fonovii-ris-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594" y="714356"/>
            <a:ext cx="8890060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r>
              <a:rPr lang="ru-RU" dirty="0" smtClean="0"/>
              <a:t>Цель и задачи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71504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b="1" dirty="0" smtClean="0"/>
              <a:t>Цель: </a:t>
            </a:r>
            <a:r>
              <a:rPr lang="ru-RU" sz="7200" b="1" dirty="0" smtClean="0"/>
              <a:t> </a:t>
            </a:r>
            <a:r>
              <a:rPr lang="ru-RU" sz="7200" dirty="0" smtClean="0"/>
              <a:t>используя краеведческий  материал, закрепить </a:t>
            </a:r>
            <a:r>
              <a:rPr lang="ru-RU" sz="7200" dirty="0" smtClean="0"/>
              <a:t>и расширить знания </a:t>
            </a:r>
            <a:r>
              <a:rPr lang="ru-RU" sz="7200" dirty="0" smtClean="0"/>
              <a:t> обучающихся о </a:t>
            </a:r>
            <a:r>
              <a:rPr lang="ru-RU" sz="7200" dirty="0" smtClean="0"/>
              <a:t>вкладе тружеников  тыла в Победу.</a:t>
            </a:r>
          </a:p>
          <a:p>
            <a:pPr>
              <a:buNone/>
            </a:pPr>
            <a:r>
              <a:rPr lang="ru-RU" sz="7200" b="1" dirty="0" smtClean="0"/>
              <a:t>Задачи : </a:t>
            </a:r>
          </a:p>
          <a:p>
            <a:pPr>
              <a:buNone/>
            </a:pPr>
            <a:r>
              <a:rPr lang="ru-RU" sz="7200" dirty="0" smtClean="0"/>
              <a:t>А) В</a:t>
            </a:r>
            <a:r>
              <a:rPr lang="ru-RU" sz="7200" b="1" dirty="0" smtClean="0"/>
              <a:t>оспитательные задачи :  </a:t>
            </a:r>
            <a:r>
              <a:rPr lang="ru-RU" sz="7200" dirty="0" smtClean="0"/>
              <a:t>формирование патриотизма, чувства </a:t>
            </a:r>
            <a:r>
              <a:rPr lang="ru-RU" sz="7200" dirty="0" smtClean="0"/>
              <a:t>гордости за наш народ, нашу малую Родину, её вклад в общее дело Великой Победы</a:t>
            </a:r>
            <a:r>
              <a:rPr lang="ru-RU" sz="7200" dirty="0" smtClean="0"/>
              <a:t>.  Формирование в сознании обучающихся убеждённости в том, </a:t>
            </a:r>
            <a:r>
              <a:rPr lang="ru-RU" sz="7200" dirty="0" smtClean="0"/>
              <a:t>что память о войне, об участниках войны, уважение к труженикам тыла – неотъемлемая часть жизни нашего народа, нашей страны,  ценность, передаваемая из поколения </a:t>
            </a:r>
            <a:r>
              <a:rPr lang="ru-RU" sz="7200" dirty="0" smtClean="0"/>
              <a:t>в поколение.</a:t>
            </a:r>
            <a:endParaRPr lang="ru-RU" sz="7200" dirty="0" smtClean="0"/>
          </a:p>
          <a:p>
            <a:pPr>
              <a:buNone/>
            </a:pPr>
            <a:r>
              <a:rPr lang="ru-RU" sz="7200" dirty="0" smtClean="0"/>
              <a:t> </a:t>
            </a:r>
            <a:r>
              <a:rPr lang="ru-RU" sz="7200" dirty="0" smtClean="0"/>
              <a:t>Б</a:t>
            </a:r>
            <a:r>
              <a:rPr lang="ru-RU" sz="7200" dirty="0" smtClean="0"/>
              <a:t>) </a:t>
            </a:r>
            <a:r>
              <a:rPr lang="ru-RU" sz="7200" b="1" dirty="0" smtClean="0"/>
              <a:t>Образовательные </a:t>
            </a:r>
            <a:r>
              <a:rPr lang="ru-RU" sz="7200" b="1" dirty="0" smtClean="0"/>
              <a:t>задачи: </a:t>
            </a:r>
            <a:r>
              <a:rPr lang="ru-RU" sz="7200" dirty="0" smtClean="0"/>
              <a:t> закрепление  и расширение знаний  раздела истории «Великая Отечественная война» по </a:t>
            </a:r>
            <a:r>
              <a:rPr lang="ru-RU" sz="7200" dirty="0" smtClean="0"/>
              <a:t>теме </a:t>
            </a:r>
            <a:r>
              <a:rPr lang="ru-RU" sz="7200" dirty="0" smtClean="0"/>
              <a:t>«Единство фронта и тыла».  </a:t>
            </a:r>
            <a:r>
              <a:rPr lang="ru-RU" sz="7200" dirty="0" smtClean="0"/>
              <a:t>На примере местного материала об условиях жизни и труда людей в годы войны </a:t>
            </a:r>
            <a:r>
              <a:rPr lang="ru-RU" sz="7200" dirty="0" smtClean="0"/>
              <a:t>выявление общих и особенных черт </a:t>
            </a:r>
            <a:r>
              <a:rPr lang="ru-RU" sz="7200" dirty="0" smtClean="0"/>
              <a:t>жизни народа в этот период. </a:t>
            </a:r>
            <a:r>
              <a:rPr lang="ru-RU" sz="7200" dirty="0" smtClean="0"/>
              <a:t>Определение взаимосвязи </a:t>
            </a:r>
            <a:r>
              <a:rPr lang="ru-RU" sz="7200" dirty="0" smtClean="0"/>
              <a:t>тоталитарного режима в стране с повседневной жизнью граждан в отдельно взятой </a:t>
            </a:r>
            <a:r>
              <a:rPr lang="ru-RU" sz="7200" dirty="0" smtClean="0"/>
              <a:t> </a:t>
            </a:r>
            <a:r>
              <a:rPr lang="ru-RU" sz="7200" dirty="0" smtClean="0"/>
              <a:t>местности. </a:t>
            </a:r>
          </a:p>
          <a:p>
            <a:pPr>
              <a:buNone/>
            </a:pPr>
            <a:r>
              <a:rPr lang="ru-RU" sz="7200" dirty="0" smtClean="0"/>
              <a:t> </a:t>
            </a:r>
            <a:r>
              <a:rPr lang="ru-RU" sz="7200" dirty="0" smtClean="0"/>
              <a:t>В</a:t>
            </a:r>
            <a:r>
              <a:rPr lang="ru-RU" sz="7200" dirty="0" smtClean="0"/>
              <a:t>)</a:t>
            </a:r>
            <a:r>
              <a:rPr lang="ru-RU" sz="7200" b="1" dirty="0" smtClean="0"/>
              <a:t> Развивающие </a:t>
            </a:r>
            <a:r>
              <a:rPr lang="ru-RU" sz="7200" b="1" dirty="0" smtClean="0"/>
              <a:t>задачи: </a:t>
            </a:r>
            <a:r>
              <a:rPr lang="ru-RU" sz="7200" dirty="0" smtClean="0"/>
              <a:t>Развитие </a:t>
            </a:r>
            <a:r>
              <a:rPr lang="ru-RU" sz="7200" dirty="0" smtClean="0"/>
              <a:t>информационных и коммуникативных компетенций :  умение работать с историческими источниками (воспоминаниями, материалами периодической печатью), отбирать, анализировать, сводить отдельные знания, полученные из разных источников в единую систему знаний по  истории Великой Отечественной войны, выносить  собственные суждения о ценности знаний, целях и способах деятельности, аргументировать преимущества и недостатки существовавшей в годы войны тоталитарной политической системы.</a:t>
            </a:r>
          </a:p>
          <a:p>
            <a:pPr>
              <a:buNone/>
            </a:pPr>
            <a:r>
              <a:rPr lang="ru-RU" sz="5500" b="1" dirty="0" smtClean="0"/>
              <a:t> </a:t>
            </a:r>
            <a:endParaRPr lang="ru-RU" sz="5500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</a:t>
            </a:r>
            <a:r>
              <a:rPr lang="ru-RU" b="1" dirty="0" smtClean="0"/>
              <a:t>вопросы урока: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Мобилизация  </a:t>
            </a:r>
            <a:r>
              <a:rPr lang="ru-RU" dirty="0" smtClean="0"/>
              <a:t>военнообязанных на территории </a:t>
            </a:r>
            <a:r>
              <a:rPr lang="ru-RU" dirty="0" smtClean="0"/>
              <a:t>Рязанской  области</a:t>
            </a:r>
            <a:endParaRPr lang="ru-RU" dirty="0" smtClean="0"/>
          </a:p>
          <a:p>
            <a:pPr lvl="0"/>
            <a:r>
              <a:rPr lang="ru-RU" dirty="0" smtClean="0"/>
              <a:t>Вклад в дело победы предприятий  Рязанской области </a:t>
            </a:r>
            <a:endParaRPr lang="ru-RU" dirty="0" smtClean="0"/>
          </a:p>
          <a:p>
            <a:pPr lvl="0"/>
            <a:r>
              <a:rPr lang="ru-RU" dirty="0" smtClean="0"/>
              <a:t>Строительство оборонительных рубежей на территории нашего края</a:t>
            </a:r>
          </a:p>
          <a:p>
            <a:pPr lvl="0"/>
            <a:r>
              <a:rPr lang="ru-RU" dirty="0" smtClean="0"/>
              <a:t>Жизнь и труд в селе в годы войны.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язань в годы войны.19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9838"/>
            <a:ext cx="7453322" cy="550847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5715016"/>
            <a:ext cx="74295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Рязанская область встретила Великую Отечественную войну как самостоятельная территориальная единица — она была образована 26 сентября 1937 года.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язань в годы войны.19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14290"/>
            <a:ext cx="4576142" cy="33820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3571876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В годы войны на фронт ушли свыше 300 тысяч жителей Рязанской области, 180 тысяч — погибли или пропали без вести, 16 солдат навечно зачислены в списки личного состава воинских частей. Более 60 уроженцев рязанской земли стали полными кавалерами ордена Славы, а высшее звание Героя Советского Союза получили более 300 человек, в числе которых — национальный герой Италии, участник движения Сопротивления </a:t>
            </a:r>
            <a:r>
              <a:rPr lang="ru-RU" b="1" dirty="0"/>
              <a:t>Фёдор Полетаев,</a:t>
            </a:r>
            <a:r>
              <a:rPr lang="ru-RU" dirty="0"/>
              <a:t> командир 134-й </a:t>
            </a:r>
            <a:r>
              <a:rPr lang="ru-RU" dirty="0" err="1"/>
              <a:t>Вердинской</a:t>
            </a:r>
            <a:r>
              <a:rPr lang="ru-RU" dirty="0"/>
              <a:t> Краснознамённой ордена Суворова 2-й степени стрелковой дивизии, генерал-майор </a:t>
            </a:r>
            <a:r>
              <a:rPr lang="ru-RU" b="1" dirty="0"/>
              <a:t>Владимир </a:t>
            </a:r>
            <a:r>
              <a:rPr lang="ru-RU" b="1" dirty="0" err="1"/>
              <a:t>Стенин</a:t>
            </a:r>
            <a:r>
              <a:rPr lang="ru-RU" dirty="0"/>
              <a:t> и главнокомандующий войсками Противовоздушной обороны (ПВО) страны, заместитель министра обороны СССР, маршал Советского Союза </a:t>
            </a:r>
            <a:r>
              <a:rPr lang="ru-RU" b="1" dirty="0"/>
              <a:t>Сергей </a:t>
            </a:r>
            <a:r>
              <a:rPr lang="ru-RU" b="1" dirty="0" err="1"/>
              <a:t>Бирюзов</a:t>
            </a:r>
            <a:r>
              <a:rPr lang="ru-RU" b="1" dirty="0"/>
              <a:t>, </a:t>
            </a:r>
            <a:r>
              <a:rPr lang="ru-RU" dirty="0"/>
              <a:t>а также два штурмана эскадрильи </a:t>
            </a:r>
            <a:r>
              <a:rPr lang="ru-RU" b="1" dirty="0"/>
              <a:t>Антонина Зубкова</a:t>
            </a:r>
            <a:r>
              <a:rPr lang="ru-RU" dirty="0"/>
              <a:t> и </a:t>
            </a:r>
            <a:r>
              <a:rPr lang="ru-RU" b="1" dirty="0"/>
              <a:t>Екатерина Рябова.</a:t>
            </a:r>
            <a:r>
              <a:rPr lang="ru-RU" dirty="0"/>
              <a:t> Ещё один штурман, Александра Акимова, которая во время войны совершила более 700 боевых вылетов, удостоена звания Героя </a:t>
            </a:r>
            <a:r>
              <a:rPr lang="ru-RU" dirty="0" smtClean="0"/>
              <a:t>России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cdn.regnum.ru/uploads/pictures/news/2020/05/06/regnum_picture_158877266753885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"/>
            <a:ext cx="6860863" cy="51435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21495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Рязань с первых дней войны была на военном положении и подвергалась бомбардировкам. За мужество, стойкость и массовый героизм, проявленные защитниками Отечества при защите города в годы Великой Отечественной войны, Рязань в 2015 году получила региональное звание «Город воинской доблести». Этим же званием награждены города Михайлов и Скопин.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7620" y="335846"/>
            <a:ext cx="50006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Осенью—зимой 1941 года, когда противник наступал на Москву, Рязань стала ближайшим прифронтовым тылом. На город совершала налёты вражеская авиация — было сброшено около 320 авиабомб, разрушено более 30 жилых домов. Противовоздушную оборону Рязани осуществлял 291-й зенитный дивизион ПВО.</a:t>
            </a:r>
          </a:p>
          <a:p>
            <a:r>
              <a:rPr lang="ru-RU" dirty="0"/>
              <a:t>В городе было сформировано пять новых дивизий, для непосредственной защиты Рязани создан почти двухтысячный добровольческий рабочий полк. На случай оккупации готовились к работе 27 подпольных районных комитетов ВКП (б). 8 ноября в Рязани был введён комендантский час, а 27 ноября — осадное положение. Город был разделён на 10 оборонительных участков, построено 570 огневых точек, 58 баррикад, защитники установили 1052 противотанковые рогатки, вокруг Рязани было обустроено два рубежа общей протяжённостью 300 километров.</a:t>
            </a:r>
          </a:p>
        </p:txBody>
      </p:sp>
      <p:pic>
        <p:nvPicPr>
          <p:cNvPr id="17410" name="Picture 2" descr="https://cdn.regnum.ru/uploads/pictures/news/2020/05/06/regnum_picture_158877266793380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900" y="785794"/>
            <a:ext cx="3683446" cy="45148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cdn.regnum.ru/uploads/pictures/news/2020/05/06/regnum_picture_158877266793380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857232"/>
            <a:ext cx="4312922" cy="528641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857752" y="751344"/>
            <a:ext cx="42862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 области порядка пяти тысяч человек вошли в истребительные батальоны, был создан 51 партизанский отряд общей численностью свыше 1,2 тысячи </a:t>
            </a:r>
            <a:r>
              <a:rPr lang="ru-RU" dirty="0" err="1"/>
              <a:t>рязанцев</a:t>
            </a:r>
            <a:r>
              <a:rPr lang="ru-RU" dirty="0"/>
              <a:t>. К концу ноября немецкие войска оккупировали многие населённые пункты </a:t>
            </a:r>
            <a:r>
              <a:rPr lang="ru-RU" dirty="0" err="1"/>
              <a:t>Горловского</a:t>
            </a:r>
            <a:r>
              <a:rPr lang="ru-RU" dirty="0"/>
              <a:t>, Михайловского, </a:t>
            </a:r>
            <a:r>
              <a:rPr lang="ru-RU" dirty="0" err="1"/>
              <a:t>Скопинского</a:t>
            </a:r>
            <a:r>
              <a:rPr lang="ru-RU" dirty="0"/>
              <a:t>, Чапаевского, </a:t>
            </a:r>
            <a:r>
              <a:rPr lang="ru-RU" dirty="0" err="1"/>
              <a:t>Чернавского</a:t>
            </a:r>
            <a:r>
              <a:rPr lang="ru-RU" dirty="0"/>
              <a:t>, </a:t>
            </a:r>
            <a:r>
              <a:rPr lang="ru-RU" dirty="0" err="1"/>
              <a:t>Захаровского</a:t>
            </a:r>
            <a:r>
              <a:rPr lang="ru-RU" dirty="0"/>
              <a:t>, Милославского районов области. Семь железных дорог из 11, ведущих от Москвы вглубь страны, были перерезаны врагом, под угрозой оказались ещё две стратегические ветки, ведущие на Ростов через Воронеж и на Куйбышев. Передовые части немцев находились в 30 км от областного центра и в 15 км от Ряжска. В этот момент войска Красной Армии перешли в контрнаступление и враг не смог ворваться в Рязань.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cdn.regnum.ru/uploads/pictures/news/2020/05/06/regnum_picture_1588772669152916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5867400" cy="45243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714884"/>
            <a:ext cx="8858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Ночью 26 ноября штаб 10-й армии прибыл в Шилово, затем стали разгружаться стрелковые и кавалерийские дивизии, штаб переместился в Старожилово. Войскам противостояли две моторизированные и одна танковая дивизия 2-й немецкой танковой армии. 29 ноября Красная Армия отбила Скопин. К 5 декабря войска расположились на рубеже Зарайск — </a:t>
            </a:r>
            <a:r>
              <a:rPr lang="ru-RU" dirty="0" err="1"/>
              <a:t>Пронск</a:t>
            </a:r>
            <a:r>
              <a:rPr lang="ru-RU" dirty="0"/>
              <a:t> — </a:t>
            </a:r>
            <a:r>
              <a:rPr lang="ru-RU" dirty="0" err="1"/>
              <a:t>Гремячка</a:t>
            </a:r>
            <a:r>
              <a:rPr lang="ru-RU" dirty="0"/>
              <a:t>: правый фланг занимала 322-я стрелковая дивизия, левый — на стыке с 61-й армией обеспечивала 41-я кавалерийская дивизия.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1142</Words>
  <Application>Microsoft Office PowerPoint</Application>
  <PresentationFormat>Экран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Великая Отечественная война: единство фронта и тыла  </vt:lpstr>
      <vt:lpstr>Цель и задачи урока:</vt:lpstr>
      <vt:lpstr>Основные вопросы урока: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Война:  </dc:title>
  <dc:creator>Tutor</dc:creator>
  <cp:lastModifiedBy>Tutor</cp:lastModifiedBy>
  <cp:revision>22</cp:revision>
  <dcterms:created xsi:type="dcterms:W3CDTF">2024-03-04T11:30:32Z</dcterms:created>
  <dcterms:modified xsi:type="dcterms:W3CDTF">2024-03-15T07:49:42Z</dcterms:modified>
</cp:coreProperties>
</file>