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58" r:id="rId4"/>
    <p:sldId id="259" r:id="rId5"/>
    <p:sldId id="260" r:id="rId6"/>
    <p:sldId id="261" r:id="rId7"/>
    <p:sldId id="262" r:id="rId8"/>
    <p:sldId id="264" r:id="rId9"/>
    <p:sldId id="265" r:id="rId10"/>
    <p:sldId id="266" r:id="rId11"/>
    <p:sldId id="267" r:id="rId12"/>
    <p:sldId id="263"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343" autoAdjust="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48AA4-1824-4306-A9C6-1ED70FC3B445}" type="datetimeFigureOut">
              <a:rPr lang="ru-RU" smtClean="0"/>
              <a:t>26.08.2022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BA221E-E472-48CF-98A8-F8439B29EACD}" type="slidenum">
              <a:rPr lang="ru-RU" smtClean="0"/>
              <a:t>‹#›</a:t>
            </a:fld>
            <a:endParaRPr lang="ru-RU"/>
          </a:p>
        </p:txBody>
      </p:sp>
    </p:spTree>
    <p:extLst>
      <p:ext uri="{BB962C8B-B14F-4D97-AF65-F5344CB8AC3E}">
        <p14:creationId xmlns:p14="http://schemas.microsoft.com/office/powerpoint/2010/main" val="2539814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Но делать выводы о бесконечном расширении Вселенной пока преждевременно, так как некоторые астрономы высказывают предположение о существовании в галактиках вещества, которое пока еще не обнаружено. Эта «скрытая масса» может изменить оценку принятой сейчас средней плотности вещества во Вселенной. Поэтому точного ответа на вопрос о будущем Вселенной в настоящее время не имеется.</a:t>
            </a:r>
            <a:endParaRPr lang="ru-RU" dirty="0"/>
          </a:p>
        </p:txBody>
      </p:sp>
      <p:sp>
        <p:nvSpPr>
          <p:cNvPr id="4" name="Номер слайда 3"/>
          <p:cNvSpPr>
            <a:spLocks noGrp="1"/>
          </p:cNvSpPr>
          <p:nvPr>
            <p:ph type="sldNum" sz="quarter" idx="10"/>
          </p:nvPr>
        </p:nvSpPr>
        <p:spPr/>
        <p:txBody>
          <a:bodyPr/>
          <a:lstStyle/>
          <a:p>
            <a:fld id="{D2BA221E-E472-48CF-98A8-F8439B29EACD}" type="slidenum">
              <a:rPr lang="ru-RU" smtClean="0"/>
              <a:t>3</a:t>
            </a:fld>
            <a:endParaRPr lang="ru-RU"/>
          </a:p>
        </p:txBody>
      </p:sp>
    </p:spTree>
    <p:extLst>
      <p:ext uri="{BB962C8B-B14F-4D97-AF65-F5344CB8AC3E}">
        <p14:creationId xmlns:p14="http://schemas.microsoft.com/office/powerpoint/2010/main" val="133413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9BD6A3-E444-4422-A8FD-CD6E22F4385C}" type="datetimeFigureOut">
              <a:rPr lang="ru-RU" smtClean="0"/>
              <a:t>26.08.2022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3967604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9BD6A3-E444-4422-A8FD-CD6E22F4385C}" type="datetimeFigureOut">
              <a:rPr lang="ru-RU" smtClean="0"/>
              <a:t>26.08.2022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1899135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9BD6A3-E444-4422-A8FD-CD6E22F4385C}" type="datetimeFigureOut">
              <a:rPr lang="ru-RU" smtClean="0"/>
              <a:t>26.08.2022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C939765-5F30-4ED7-B59F-68C0712C720C}"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8758914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9BD6A3-E444-4422-A8FD-CD6E22F4385C}" type="datetimeFigureOut">
              <a:rPr lang="ru-RU" smtClean="0"/>
              <a:t>26.08.2022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520704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9BD6A3-E444-4422-A8FD-CD6E22F4385C}" type="datetimeFigureOut">
              <a:rPr lang="ru-RU" smtClean="0"/>
              <a:t>26.08.2022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C939765-5F30-4ED7-B59F-68C0712C720C}"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322197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9BD6A3-E444-4422-A8FD-CD6E22F4385C}" type="datetimeFigureOut">
              <a:rPr lang="ru-RU" smtClean="0"/>
              <a:t>26.08.2022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3798645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9BD6A3-E444-4422-A8FD-CD6E22F4385C}" type="datetimeFigureOut">
              <a:rPr lang="ru-RU" smtClean="0"/>
              <a:t>26.08.2022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36594895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9BD6A3-E444-4422-A8FD-CD6E22F4385C}" type="datetimeFigureOut">
              <a:rPr lang="ru-RU" smtClean="0"/>
              <a:t>26.08.2022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1457468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9BD6A3-E444-4422-A8FD-CD6E22F4385C}" type="datetimeFigureOut">
              <a:rPr lang="ru-RU" smtClean="0"/>
              <a:t>26.08.2022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3303028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9BD6A3-E444-4422-A8FD-CD6E22F4385C}" type="datetimeFigureOut">
              <a:rPr lang="ru-RU" smtClean="0"/>
              <a:t>26.08.2022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1462100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9BD6A3-E444-4422-A8FD-CD6E22F4385C}" type="datetimeFigureOut">
              <a:rPr lang="ru-RU" smtClean="0"/>
              <a:t>26.08.2022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4049892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9BD6A3-E444-4422-A8FD-CD6E22F4385C}" type="datetimeFigureOut">
              <a:rPr lang="ru-RU" smtClean="0"/>
              <a:t>26.08.2022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1025920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9BD6A3-E444-4422-A8FD-CD6E22F4385C}" type="datetimeFigureOut">
              <a:rPr lang="ru-RU" smtClean="0"/>
              <a:t>26.08.2022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3977381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BD6A3-E444-4422-A8FD-CD6E22F4385C}" type="datetimeFigureOut">
              <a:rPr lang="ru-RU" smtClean="0"/>
              <a:t>26.08.2022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2578786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9BD6A3-E444-4422-A8FD-CD6E22F4385C}" type="datetimeFigureOut">
              <a:rPr lang="ru-RU" smtClean="0"/>
              <a:t>26.08.2022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2765859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9BD6A3-E444-4422-A8FD-CD6E22F4385C}" type="datetimeFigureOut">
              <a:rPr lang="ru-RU" smtClean="0"/>
              <a:t>26.08.2022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C939765-5F30-4ED7-B59F-68C0712C720C}" type="slidenum">
              <a:rPr lang="ru-RU" smtClean="0"/>
              <a:t>‹#›</a:t>
            </a:fld>
            <a:endParaRPr lang="ru-RU"/>
          </a:p>
        </p:txBody>
      </p:sp>
    </p:spTree>
    <p:extLst>
      <p:ext uri="{BB962C8B-B14F-4D97-AF65-F5344CB8AC3E}">
        <p14:creationId xmlns:p14="http://schemas.microsoft.com/office/powerpoint/2010/main" val="1617179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9BD6A3-E444-4422-A8FD-CD6E22F4385C}" type="datetimeFigureOut">
              <a:rPr lang="ru-RU" smtClean="0"/>
              <a:t>26.08.2022</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C939765-5F30-4ED7-B59F-68C0712C720C}" type="slidenum">
              <a:rPr lang="ru-RU" smtClean="0"/>
              <a:t>‹#›</a:t>
            </a:fld>
            <a:endParaRPr lang="ru-RU"/>
          </a:p>
        </p:txBody>
      </p:sp>
    </p:spTree>
    <p:extLst>
      <p:ext uri="{BB962C8B-B14F-4D97-AF65-F5344CB8AC3E}">
        <p14:creationId xmlns:p14="http://schemas.microsoft.com/office/powerpoint/2010/main" val="38804958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kosmokid.ru/newimg/111.jpg" TargetMode="External"/><Relationship Id="rId7" Type="http://schemas.openxmlformats.org/officeDocument/2006/relationships/hyperlink" Target="https://elementy.ru/novosti_nauki/433134/Kak_obyasnit_zagadochnoe_kholodnoe_pyatno_reliktovogo_izlucheniya" TargetMode="External"/><Relationship Id="rId2" Type="http://schemas.openxmlformats.org/officeDocument/2006/relationships/hyperlink" Target="https://theoryandpractice.ru/posts/18250-teoriya-bolshogo-vzryva" TargetMode="External"/><Relationship Id="rId1" Type="http://schemas.openxmlformats.org/officeDocument/2006/relationships/slideLayout" Target="../slideLayouts/slideLayout6.xml"/><Relationship Id="rId6" Type="http://schemas.openxmlformats.org/officeDocument/2006/relationships/hyperlink" Target="https://postnauka.ru/video/30652" TargetMode="External"/><Relationship Id="rId5" Type="http://schemas.openxmlformats.org/officeDocument/2006/relationships/hyperlink" Target="https://ru.wikipedia.org/wiki/%D0%9A%D0%BE%D1%81%D0%BC%D0%BE%D0%BB%D0%BE%D0%B3%D0%B8%D1%8F" TargetMode="External"/><Relationship Id="rId4" Type="http://schemas.openxmlformats.org/officeDocument/2006/relationships/hyperlink" Target="https://s0.rbk.ru/v6_top_pics/resized/640xH/media/img/7/27/756400698919277.jp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02377" y="-306252"/>
            <a:ext cx="9144000" cy="2065383"/>
          </a:xfrm>
        </p:spPr>
        <p:txBody>
          <a:bodyPr/>
          <a:lstStyle/>
          <a:p>
            <a:pPr algn="ctr"/>
            <a:r>
              <a:rPr lang="ru-RU" dirty="0" smtClean="0"/>
              <a:t>Строение и эволюция Вселенной</a:t>
            </a:r>
            <a:endParaRPr lang="ru-RU" dirty="0"/>
          </a:p>
        </p:txBody>
      </p:sp>
      <p:sp>
        <p:nvSpPr>
          <p:cNvPr id="3" name="Подзаголовок 2"/>
          <p:cNvSpPr>
            <a:spLocks noGrp="1"/>
          </p:cNvSpPr>
          <p:nvPr>
            <p:ph type="subTitle" idx="1"/>
          </p:nvPr>
        </p:nvSpPr>
        <p:spPr>
          <a:xfrm>
            <a:off x="1824445" y="5569131"/>
            <a:ext cx="9144000" cy="1655762"/>
          </a:xfrm>
        </p:spPr>
        <p:txBody>
          <a:bodyPr/>
          <a:lstStyle/>
          <a:p>
            <a:r>
              <a:rPr lang="ru-RU" dirty="0" smtClean="0"/>
              <a:t>Федоров А.М. – учитель физики </a:t>
            </a:r>
            <a:r>
              <a:rPr lang="ru-RU" dirty="0" err="1" smtClean="0"/>
              <a:t>Кюкяйской</a:t>
            </a:r>
            <a:r>
              <a:rPr lang="ru-RU" dirty="0" smtClean="0"/>
              <a:t> СОШ </a:t>
            </a:r>
            <a:r>
              <a:rPr lang="ru-RU" dirty="0" err="1" smtClean="0"/>
              <a:t>Сунтарского</a:t>
            </a:r>
            <a:r>
              <a:rPr lang="ru-RU" dirty="0" smtClean="0"/>
              <a:t> улуса Республики Саха</a:t>
            </a:r>
            <a:endParaRPr lang="ru-RU" dirty="0"/>
          </a:p>
        </p:txBody>
      </p:sp>
      <p:pic>
        <p:nvPicPr>
          <p:cNvPr id="4" name="Рисунок 3"/>
          <p:cNvPicPr>
            <a:picLocks noChangeAspect="1"/>
          </p:cNvPicPr>
          <p:nvPr/>
        </p:nvPicPr>
        <p:blipFill>
          <a:blip r:embed="rId2"/>
          <a:stretch>
            <a:fillRect/>
          </a:stretch>
        </p:blipFill>
        <p:spPr>
          <a:xfrm>
            <a:off x="3126377" y="1615439"/>
            <a:ext cx="6096000" cy="3810000"/>
          </a:xfrm>
          <a:prstGeom prst="rect">
            <a:avLst/>
          </a:prstGeom>
        </p:spPr>
      </p:pic>
    </p:spTree>
    <p:extLst>
      <p:ext uri="{BB962C8B-B14F-4D97-AF65-F5344CB8AC3E}">
        <p14:creationId xmlns:p14="http://schemas.microsoft.com/office/powerpoint/2010/main" val="767775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0111" y="269965"/>
            <a:ext cx="8596668" cy="1320800"/>
          </a:xfrm>
        </p:spPr>
        <p:txBody>
          <a:bodyPr/>
          <a:lstStyle/>
          <a:p>
            <a:pPr algn="ctr"/>
            <a:r>
              <a:rPr lang="ru-RU" dirty="0"/>
              <a:t>Карта флуктуаций реликтового излучения </a:t>
            </a:r>
          </a:p>
        </p:txBody>
      </p:sp>
      <p:pic>
        <p:nvPicPr>
          <p:cNvPr id="3" name="Рисунок 2"/>
          <p:cNvPicPr>
            <a:picLocks noChangeAspect="1"/>
          </p:cNvPicPr>
          <p:nvPr/>
        </p:nvPicPr>
        <p:blipFill>
          <a:blip r:embed="rId2"/>
          <a:stretch>
            <a:fillRect/>
          </a:stretch>
        </p:blipFill>
        <p:spPr>
          <a:xfrm>
            <a:off x="2512830" y="1590765"/>
            <a:ext cx="6696075" cy="3419475"/>
          </a:xfrm>
          <a:prstGeom prst="rect">
            <a:avLst/>
          </a:prstGeom>
        </p:spPr>
      </p:pic>
      <p:sp>
        <p:nvSpPr>
          <p:cNvPr id="4" name="Прямоугольник 3"/>
          <p:cNvSpPr/>
          <p:nvPr/>
        </p:nvSpPr>
        <p:spPr>
          <a:xfrm>
            <a:off x="748936" y="5180057"/>
            <a:ext cx="10654938" cy="1323439"/>
          </a:xfrm>
          <a:prstGeom prst="rect">
            <a:avLst/>
          </a:prstGeom>
        </p:spPr>
        <p:txBody>
          <a:bodyPr wrap="square">
            <a:spAutoFit/>
          </a:bodyPr>
          <a:lstStyle/>
          <a:p>
            <a:pPr algn="just"/>
            <a:r>
              <a:rPr lang="ru-RU" sz="2000" dirty="0"/>
              <a:t>Карта флуктуаций реликтового излучения в галактических координатах по данным космической обсерватории «Планк». Синим цветом обозначены области, которые примерно на пару десятков </a:t>
            </a:r>
            <a:r>
              <a:rPr lang="ru-RU" sz="2000" dirty="0" err="1"/>
              <a:t>микрокельвинов</a:t>
            </a:r>
            <a:r>
              <a:rPr lang="ru-RU" sz="2000" dirty="0"/>
              <a:t> холоднее красных. Изображение с сайта esa.int</a:t>
            </a:r>
          </a:p>
        </p:txBody>
      </p:sp>
    </p:spTree>
    <p:extLst>
      <p:ext uri="{BB962C8B-B14F-4D97-AF65-F5344CB8AC3E}">
        <p14:creationId xmlns:p14="http://schemas.microsoft.com/office/powerpoint/2010/main" val="1470138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126275"/>
            <a:ext cx="8596668" cy="1320800"/>
          </a:xfrm>
        </p:spPr>
        <p:txBody>
          <a:bodyPr/>
          <a:lstStyle/>
          <a:p>
            <a:pPr algn="ctr"/>
            <a:r>
              <a:rPr lang="ru-RU" dirty="0" smtClean="0"/>
              <a:t>Холодные пятна</a:t>
            </a:r>
            <a:endParaRPr lang="ru-RU" dirty="0"/>
          </a:p>
        </p:txBody>
      </p:sp>
      <p:sp>
        <p:nvSpPr>
          <p:cNvPr id="3" name="Прямоугольник 2"/>
          <p:cNvSpPr/>
          <p:nvPr/>
        </p:nvSpPr>
        <p:spPr>
          <a:xfrm>
            <a:off x="365759" y="786675"/>
            <a:ext cx="11612880" cy="5632311"/>
          </a:xfrm>
          <a:prstGeom prst="rect">
            <a:avLst/>
          </a:prstGeom>
        </p:spPr>
        <p:txBody>
          <a:bodyPr wrap="square">
            <a:spAutoFit/>
          </a:bodyPr>
          <a:lstStyle/>
          <a:p>
            <a:pPr algn="just"/>
            <a:r>
              <a:rPr lang="ru-RU" sz="2000" dirty="0"/>
              <a:t>Чтобы объяснить, почему холодное пятно такое странное, введем понятие горизонта. Горизонт — это максимальное расстояние, которое частица может пролететь с момента Большого взрыва, если она движется со скоростью света. Горизонт ограничивает </a:t>
            </a:r>
            <a:r>
              <a:rPr lang="ru-RU" sz="2000" dirty="0" err="1"/>
              <a:t>причинно</a:t>
            </a:r>
            <a:r>
              <a:rPr lang="ru-RU" sz="2000" dirty="0"/>
              <a:t> связанные области Вселенной: так как информация (то есть любой вид физических взаимодействий) не может распространяться быстрее скорости света, области Вселенной, отделенные друг от друга на расстояние больше горизонта, не должны иметь ничего общего между собой. В момент отделения реликтового излучения горизонт имел размер, который сегодня виден под углом примерно 1° (вспомните, что первый пик на спектре мощности находится именно на значении 1°). Таким образом, очень странно видеть, что в холодном пятне температура коррелирует на больших расстояниях. Выглядит так, будто в этом месте произошло что-то, что распространялось со скоростью больше скорости света.</a:t>
            </a:r>
          </a:p>
          <a:p>
            <a:pPr algn="just"/>
            <a:endParaRPr lang="ru-RU" sz="2000" dirty="0"/>
          </a:p>
          <a:p>
            <a:pPr lvl="8" algn="just"/>
            <a:r>
              <a:rPr lang="ru-RU" sz="2000" dirty="0"/>
              <a:t>На самом деле ученые так и считают, что в ранней Вселенной был процесс, расширявший пространство быстрее скорости света. Этот процесс происходил в эпоху инфляции, закончившуюся примерно через 10</a:t>
            </a:r>
            <a:r>
              <a:rPr lang="ru-RU" sz="2000" baseline="30000" dirty="0"/>
              <a:t>−33 </a:t>
            </a:r>
            <a:r>
              <a:rPr lang="ru-RU" sz="2000" dirty="0"/>
              <a:t>с после Большого взрыва. Благодаря инфляции сегодня мы видим реликтовое излучение изотропным на больших угловых расстояниях.</a:t>
            </a:r>
          </a:p>
        </p:txBody>
      </p:sp>
      <p:pic>
        <p:nvPicPr>
          <p:cNvPr id="4" name="Рисунок 3"/>
          <p:cNvPicPr>
            <a:picLocks noChangeAspect="1"/>
          </p:cNvPicPr>
          <p:nvPr/>
        </p:nvPicPr>
        <p:blipFill>
          <a:blip r:embed="rId2"/>
          <a:stretch>
            <a:fillRect/>
          </a:stretch>
        </p:blipFill>
        <p:spPr>
          <a:xfrm>
            <a:off x="365759" y="4381863"/>
            <a:ext cx="3672044" cy="2037123"/>
          </a:xfrm>
          <a:prstGeom prst="rect">
            <a:avLst/>
          </a:prstGeom>
        </p:spPr>
      </p:pic>
    </p:spTree>
    <p:extLst>
      <p:ext uri="{BB962C8B-B14F-4D97-AF65-F5344CB8AC3E}">
        <p14:creationId xmlns:p14="http://schemas.microsoft.com/office/powerpoint/2010/main" val="39211029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Использованные ссылки</a:t>
            </a:r>
            <a:endParaRPr lang="ru-RU" dirty="0"/>
          </a:p>
        </p:txBody>
      </p:sp>
      <p:sp>
        <p:nvSpPr>
          <p:cNvPr id="3" name="Прямоугольник 2"/>
          <p:cNvSpPr/>
          <p:nvPr/>
        </p:nvSpPr>
        <p:spPr>
          <a:xfrm>
            <a:off x="548640" y="1690688"/>
            <a:ext cx="8974183" cy="2585323"/>
          </a:xfrm>
          <a:prstGeom prst="rect">
            <a:avLst/>
          </a:prstGeom>
        </p:spPr>
        <p:txBody>
          <a:bodyPr wrap="square">
            <a:spAutoFit/>
          </a:bodyPr>
          <a:lstStyle/>
          <a:p>
            <a:pPr marL="342900" indent="-342900">
              <a:buFont typeface="+mj-lt"/>
              <a:buAutoNum type="arabicPeriod"/>
            </a:pPr>
            <a:r>
              <a:rPr lang="en-US" dirty="0" smtClean="0">
                <a:hlinkClick r:id="rId2"/>
              </a:rPr>
              <a:t>https://theoryandpractice.ru/posts/18250-teoriya-bolshogo-vzryva</a:t>
            </a:r>
            <a:endParaRPr lang="ru-RU" dirty="0" smtClean="0"/>
          </a:p>
          <a:p>
            <a:pPr marL="342900" indent="-342900">
              <a:buFont typeface="+mj-lt"/>
              <a:buAutoNum type="arabicPeriod"/>
            </a:pPr>
            <a:r>
              <a:rPr lang="en-US" dirty="0" smtClean="0">
                <a:hlinkClick r:id="rId3"/>
              </a:rPr>
              <a:t>https://kosmokid.ru/newimg/111.jpg</a:t>
            </a:r>
            <a:r>
              <a:rPr lang="ru-RU" dirty="0" smtClean="0"/>
              <a:t>  </a:t>
            </a:r>
          </a:p>
          <a:p>
            <a:pPr marL="342900" indent="-342900">
              <a:buFont typeface="+mj-lt"/>
              <a:buAutoNum type="arabicPeriod"/>
            </a:pPr>
            <a:r>
              <a:rPr lang="en-US" dirty="0" smtClean="0">
                <a:hlinkClick r:id="rId4"/>
              </a:rPr>
              <a:t>https://s0.rbk.ru/v6_top_pics/resized/640xH/media/img/7/27/756400698919277.jpg</a:t>
            </a:r>
            <a:endParaRPr lang="ru-RU" dirty="0" smtClean="0"/>
          </a:p>
          <a:p>
            <a:pPr marL="342900" indent="-342900">
              <a:buFont typeface="+mj-lt"/>
              <a:buAutoNum type="arabicPeriod"/>
            </a:pPr>
            <a:r>
              <a:rPr lang="en-US" dirty="0" smtClean="0">
                <a:hlinkClick r:id="rId5"/>
              </a:rPr>
              <a:t>https://ru.wikipedia.org/wiki/%D0%9A%D0%BE%D1%81%D0%BC%D0%BE%D0%BB%D0%BE%D0%B3%D0%B8%D1%8F</a:t>
            </a:r>
            <a:r>
              <a:rPr lang="ru-RU" dirty="0" smtClean="0"/>
              <a:t> </a:t>
            </a:r>
            <a:endParaRPr lang="ru-RU" dirty="0" smtClean="0"/>
          </a:p>
          <a:p>
            <a:pPr marL="342900" indent="-342900">
              <a:buFont typeface="+mj-lt"/>
              <a:buAutoNum type="arabicPeriod"/>
            </a:pPr>
            <a:r>
              <a:rPr lang="en-US" dirty="0">
                <a:hlinkClick r:id="rId6"/>
              </a:rPr>
              <a:t>https://</a:t>
            </a:r>
            <a:r>
              <a:rPr lang="en-US" dirty="0" smtClean="0">
                <a:hlinkClick r:id="rId6"/>
              </a:rPr>
              <a:t>postnauka.ru/video/30652</a:t>
            </a:r>
            <a:r>
              <a:rPr lang="ru-RU" dirty="0" smtClean="0"/>
              <a:t> </a:t>
            </a:r>
          </a:p>
          <a:p>
            <a:pPr marL="342900" indent="-342900">
              <a:buFont typeface="+mj-lt"/>
              <a:buAutoNum type="arabicPeriod"/>
            </a:pPr>
            <a:r>
              <a:rPr lang="en-US" dirty="0">
                <a:hlinkClick r:id="rId7"/>
              </a:rPr>
              <a:t>https://</a:t>
            </a:r>
            <a:r>
              <a:rPr lang="en-US" dirty="0" smtClean="0">
                <a:hlinkClick r:id="rId7"/>
              </a:rPr>
              <a:t>elementy.ru/novosti_nauki/433134/Kak_obyasnit_zagadochnoe_kholodnoe_pyatno_reliktovogo_izlucheniya</a:t>
            </a:r>
            <a:r>
              <a:rPr lang="ru-RU" smtClean="0"/>
              <a:t> </a:t>
            </a:r>
            <a:endParaRPr lang="ru-RU" dirty="0"/>
          </a:p>
        </p:txBody>
      </p:sp>
    </p:spTree>
    <p:extLst>
      <p:ext uri="{BB962C8B-B14F-4D97-AF65-F5344CB8AC3E}">
        <p14:creationId xmlns:p14="http://schemas.microsoft.com/office/powerpoint/2010/main" val="222031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2886" y="-174918"/>
            <a:ext cx="10515600" cy="1325563"/>
          </a:xfrm>
        </p:spPr>
        <p:txBody>
          <a:bodyPr/>
          <a:lstStyle/>
          <a:p>
            <a:pPr algn="ctr"/>
            <a:r>
              <a:rPr lang="ru-RU" dirty="0" smtClean="0"/>
              <a:t>Космология</a:t>
            </a:r>
            <a:endParaRPr lang="ru-RU" dirty="0"/>
          </a:p>
        </p:txBody>
      </p:sp>
      <p:sp>
        <p:nvSpPr>
          <p:cNvPr id="3" name="Прямоугольник 2"/>
          <p:cNvSpPr/>
          <p:nvPr/>
        </p:nvSpPr>
        <p:spPr>
          <a:xfrm>
            <a:off x="130628" y="4901403"/>
            <a:ext cx="5273040" cy="175432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dirty="0" err="1" smtClean="0"/>
              <a:t>Алекса́ндр</a:t>
            </a:r>
            <a:r>
              <a:rPr lang="ru-RU" dirty="0" smtClean="0"/>
              <a:t> </a:t>
            </a:r>
            <a:r>
              <a:rPr lang="ru-RU" dirty="0" err="1" smtClean="0"/>
              <a:t>Алекса́ндрович</a:t>
            </a:r>
            <a:r>
              <a:rPr lang="ru-RU" dirty="0" smtClean="0"/>
              <a:t> </a:t>
            </a:r>
            <a:r>
              <a:rPr lang="ru-RU" dirty="0" err="1" smtClean="0"/>
              <a:t>Фри́дман</a:t>
            </a:r>
            <a:r>
              <a:rPr lang="ru-RU" dirty="0" smtClean="0"/>
              <a:t> — российский и советский математик, физик и геофизик, основоположник современной физической космологии, автор исторически первой нестационарной модели Вселенной (Вселенная Фридмана).</a:t>
            </a:r>
            <a:endParaRPr lang="ru-RU" dirty="0"/>
          </a:p>
        </p:txBody>
      </p:sp>
      <p:pic>
        <p:nvPicPr>
          <p:cNvPr id="4" name="Рисунок 3"/>
          <p:cNvPicPr>
            <a:picLocks noChangeAspect="1"/>
          </p:cNvPicPr>
          <p:nvPr/>
        </p:nvPicPr>
        <p:blipFill>
          <a:blip r:embed="rId2"/>
          <a:stretch>
            <a:fillRect/>
          </a:stretch>
        </p:blipFill>
        <p:spPr>
          <a:xfrm>
            <a:off x="365759" y="487863"/>
            <a:ext cx="2764971" cy="4126719"/>
          </a:xfrm>
          <a:prstGeom prst="rect">
            <a:avLst/>
          </a:prstGeom>
        </p:spPr>
      </p:pic>
      <p:sp>
        <p:nvSpPr>
          <p:cNvPr id="5" name="Прямоугольник 4"/>
          <p:cNvSpPr/>
          <p:nvPr/>
        </p:nvSpPr>
        <p:spPr>
          <a:xfrm>
            <a:off x="3291839" y="344453"/>
            <a:ext cx="8712927" cy="4093428"/>
          </a:xfrm>
          <a:prstGeom prst="rect">
            <a:avLst/>
          </a:prstGeom>
        </p:spPr>
        <p:txBody>
          <a:bodyPr wrap="square">
            <a:spAutoFit/>
          </a:bodyPr>
          <a:lstStyle/>
          <a:p>
            <a:pPr algn="just"/>
            <a:r>
              <a:rPr lang="ru-RU" sz="2000" dirty="0" err="1" smtClean="0"/>
              <a:t>Космоло́гия</a:t>
            </a:r>
            <a:r>
              <a:rPr lang="ru-RU" sz="2000" dirty="0" smtClean="0"/>
              <a:t> (космос + логос) — раздел астрономии, изучающий свойства и эволюцию Вселенной в целом. Основу этой дисциплины составляют математика, физика и астрономия.</a:t>
            </a:r>
            <a:endParaRPr lang="ru-RU" sz="2000" dirty="0"/>
          </a:p>
          <a:p>
            <a:pPr algn="just"/>
            <a:r>
              <a:rPr lang="ru-RU" sz="2000" dirty="0" smtClean="0"/>
              <a:t>Возникновение современной космологии связано с развитием в XX веке общей теории относительности (ОТО) Эйнштейна и физики элементарных частиц. Первое исследование на эту тему, опирающееся на ОТО, Эйнштейн опубликовал в 1917 году под названием «Космологические соображения к общей теории относительности». В ней он ввёл 3 предположения: Вселенная </a:t>
            </a:r>
            <a:r>
              <a:rPr lang="ru-RU" sz="2000" b="1" dirty="0" smtClean="0"/>
              <a:t>однородна, изотропна и стационарна. </a:t>
            </a:r>
            <a:r>
              <a:rPr lang="ru-RU" sz="2000" dirty="0" smtClean="0"/>
              <a:t>Чтобы</a:t>
            </a:r>
            <a:r>
              <a:rPr lang="ru-RU" sz="2000" b="1" dirty="0" smtClean="0"/>
              <a:t> </a:t>
            </a:r>
            <a:r>
              <a:rPr lang="ru-RU" sz="2000" dirty="0" smtClean="0"/>
              <a:t>обеспечить последнее требование, Эйнштейн ввёл в уравнения гравитационного поля дополнительный «космологический член». Полученное им решение означало, что Вселенная имеет конечный объём (замкнута) и положительную кривизну.</a:t>
            </a:r>
            <a:endParaRPr lang="ru-RU" sz="2000" dirty="0"/>
          </a:p>
        </p:txBody>
      </p:sp>
      <p:sp>
        <p:nvSpPr>
          <p:cNvPr id="6" name="Прямоугольник 5"/>
          <p:cNvSpPr/>
          <p:nvPr/>
        </p:nvSpPr>
        <p:spPr>
          <a:xfrm>
            <a:off x="5564777" y="4581291"/>
            <a:ext cx="6439989" cy="230832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dirty="0" smtClean="0"/>
              <a:t>В 1922 году А. А. Фридман предложил нестационарное решение уравнения Эйнштейна, в котором изотропная Вселенная расширялась из начальной сингулярности. Подтверждением теории нестационарной вселенной стало открытие в 1929 году Э. Хабблом космологического красного смещения галактик. Таким образом, возникла общепринятая сейчас теория</a:t>
            </a:r>
          </a:p>
          <a:p>
            <a:pPr algn="just"/>
            <a:r>
              <a:rPr lang="ru-RU" dirty="0" smtClean="0"/>
              <a:t> Большого взрыва.</a:t>
            </a:r>
            <a:endParaRPr lang="ru-RU" dirty="0"/>
          </a:p>
        </p:txBody>
      </p:sp>
    </p:spTree>
    <p:extLst>
      <p:ext uri="{BB962C8B-B14F-4D97-AF65-F5344CB8AC3E}">
        <p14:creationId xmlns:p14="http://schemas.microsoft.com/office/powerpoint/2010/main" val="4129747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51580"/>
            <a:ext cx="10515600" cy="861464"/>
          </a:xfrm>
        </p:spPr>
        <p:txBody>
          <a:bodyPr/>
          <a:lstStyle/>
          <a:p>
            <a:pPr algn="ctr"/>
            <a:r>
              <a:rPr lang="ru-RU" dirty="0" smtClean="0"/>
              <a:t>Расширяющаяся Вселенная</a:t>
            </a:r>
            <a:endParaRPr lang="ru-RU" dirty="0"/>
          </a:p>
        </p:txBody>
      </p:sp>
      <p:sp>
        <p:nvSpPr>
          <p:cNvPr id="3" name="Прямоугольник 2"/>
          <p:cNvSpPr/>
          <p:nvPr/>
        </p:nvSpPr>
        <p:spPr>
          <a:xfrm>
            <a:off x="322217" y="653513"/>
            <a:ext cx="11547566" cy="6124754"/>
          </a:xfrm>
          <a:prstGeom prst="rect">
            <a:avLst/>
          </a:prstGeom>
        </p:spPr>
        <p:txBody>
          <a:bodyPr wrap="square">
            <a:spAutoFit/>
          </a:bodyPr>
          <a:lstStyle/>
          <a:p>
            <a:pPr algn="just"/>
            <a:r>
              <a:rPr lang="ru-RU" sz="2000" dirty="0" smtClean="0"/>
              <a:t>Впервые космологическую модель Вселенной в рамках общей теории относительности рассмотрел советский математик А. Фридман. Он показал, что Вселенная, однородно заполненная веществом, должна быть нестационарной, и исходя из этого объяснил наблюдаемую картину разбегания галактик. Он показал, что в зависимости от средней плотности вещества Вселенная должна либо расширяться, либо сжиматься. При расширении Вселенной скорость разбегания галактик должна быть пропорциональна расстоянию до них — вывод, который подтвердил Хаббл открытием красного смещения в спектрах галактик.</a:t>
            </a:r>
          </a:p>
          <a:p>
            <a:pPr algn="just"/>
            <a:r>
              <a:rPr lang="ru-RU" sz="2000" dirty="0" smtClean="0"/>
              <a:t>Критическое значение плотности вещества, от которой зависит характер его движения:</a:t>
            </a:r>
          </a:p>
          <a:p>
            <a:pPr algn="just"/>
            <a:endParaRPr lang="ru-RU" sz="2000" dirty="0" smtClean="0"/>
          </a:p>
          <a:p>
            <a:pPr algn="just"/>
            <a:endParaRPr lang="ru-RU" sz="2000" dirty="0" smtClean="0"/>
          </a:p>
          <a:p>
            <a:pPr algn="just"/>
            <a:r>
              <a:rPr lang="ru-RU" sz="2000" dirty="0" smtClean="0"/>
              <a:t>где G — гравитационная постоянная, а Н — постоянная Хаббла.</a:t>
            </a:r>
          </a:p>
          <a:p>
            <a:pPr algn="just"/>
            <a:r>
              <a:rPr lang="ru-RU" sz="2000" dirty="0" smtClean="0"/>
              <a:t>Помня, что 1 </a:t>
            </a:r>
            <a:r>
              <a:rPr lang="ru-RU" sz="2000" dirty="0" err="1" smtClean="0"/>
              <a:t>пк</a:t>
            </a:r>
            <a:r>
              <a:rPr lang="ru-RU" sz="2000" dirty="0" smtClean="0"/>
              <a:t> = 3,08 • 10</a:t>
            </a:r>
            <a:r>
              <a:rPr lang="ru-RU" sz="2000" baseline="30000" dirty="0" smtClean="0"/>
              <a:t>13</a:t>
            </a:r>
            <a:r>
              <a:rPr lang="ru-RU" sz="2000" dirty="0" smtClean="0"/>
              <a:t> км и поэтому 1 </a:t>
            </a:r>
            <a:r>
              <a:rPr lang="ru-RU" sz="2000" dirty="0" err="1" smtClean="0"/>
              <a:t>Мпк</a:t>
            </a:r>
            <a:r>
              <a:rPr lang="ru-RU" sz="2000" dirty="0" smtClean="0"/>
              <a:t> = = 3,08 • 10</a:t>
            </a:r>
            <a:r>
              <a:rPr lang="ru-RU" sz="2000" baseline="30000" dirty="0" smtClean="0"/>
              <a:t>19</a:t>
            </a:r>
            <a:r>
              <a:rPr lang="ru-RU" sz="2000" dirty="0" smtClean="0"/>
              <a:t> км, найдем Н = 2,4 • 10</a:t>
            </a:r>
            <a:r>
              <a:rPr lang="ru-RU" sz="2000" baseline="30000" dirty="0" smtClean="0"/>
              <a:t>-18</a:t>
            </a:r>
            <a:r>
              <a:rPr lang="ru-RU" sz="2000" dirty="0" smtClean="0"/>
              <a:t> с-1. Тогда согласно формуле (17.3) критическая плотность вещества:</a:t>
            </a:r>
          </a:p>
          <a:p>
            <a:pPr algn="just"/>
            <a:endParaRPr lang="ru-RU" sz="2000" dirty="0"/>
          </a:p>
          <a:p>
            <a:pPr algn="just"/>
            <a:endParaRPr lang="ru-RU" sz="2000" dirty="0" smtClean="0"/>
          </a:p>
          <a:p>
            <a:pPr algn="just"/>
            <a:r>
              <a:rPr lang="ru-RU" dirty="0"/>
              <a:t>Если средняя плотность Вселенной больше критической (ρ &gt; </a:t>
            </a:r>
            <a:r>
              <a:rPr lang="ru-RU" dirty="0" err="1"/>
              <a:t>ρ</a:t>
            </a:r>
            <a:r>
              <a:rPr lang="ru-RU" baseline="-25000" dirty="0" err="1"/>
              <a:t>кр</a:t>
            </a:r>
            <a:r>
              <a:rPr lang="ru-RU" dirty="0"/>
              <a:t>)9 то в будущем расширение Вселенной сменится сжатием, а при средней плотности, равной или меньшей критической (ρ ≤ </a:t>
            </a:r>
            <a:r>
              <a:rPr lang="ru-RU" dirty="0" err="1"/>
              <a:t>ρ</a:t>
            </a:r>
            <a:r>
              <a:rPr lang="ru-RU" baseline="-25000" dirty="0" err="1"/>
              <a:t>кр</a:t>
            </a:r>
            <a:r>
              <a:rPr lang="ru-RU" dirty="0"/>
              <a:t>), расширение не прекратится.</a:t>
            </a:r>
          </a:p>
          <a:p>
            <a:pPr algn="just"/>
            <a:r>
              <a:rPr lang="ru-RU" dirty="0"/>
              <a:t>Средняя плотность вещества, сосредоточенная в виде звезд в галактиках, равна приблизительно 2 • </a:t>
            </a:r>
            <a:r>
              <a:rPr lang="ru-RU" dirty="0" smtClean="0"/>
              <a:t>10</a:t>
            </a:r>
            <a:r>
              <a:rPr lang="ru-RU" baseline="30000" dirty="0"/>
              <a:t>-30</a:t>
            </a:r>
            <a:r>
              <a:rPr lang="ru-RU" dirty="0"/>
              <a:t> кг/см</a:t>
            </a:r>
            <a:r>
              <a:rPr lang="ru-RU" baseline="30000" dirty="0"/>
              <a:t>3</a:t>
            </a:r>
            <a:r>
              <a:rPr lang="ru-RU" dirty="0"/>
              <a:t>, что почти в 5 раз меньше критической.</a:t>
            </a:r>
          </a:p>
          <a:p>
            <a:pPr algn="just"/>
            <a:endParaRPr lang="ru-RU" sz="2000" dirty="0"/>
          </a:p>
        </p:txBody>
      </p:sp>
      <p:pic>
        <p:nvPicPr>
          <p:cNvPr id="4" name="Рисунок 3"/>
          <p:cNvPicPr>
            <a:picLocks noChangeAspect="1"/>
          </p:cNvPicPr>
          <p:nvPr/>
        </p:nvPicPr>
        <p:blipFill>
          <a:blip r:embed="rId3"/>
          <a:stretch>
            <a:fillRect/>
          </a:stretch>
        </p:blipFill>
        <p:spPr>
          <a:xfrm>
            <a:off x="4245428" y="3134416"/>
            <a:ext cx="3359195" cy="527135"/>
          </a:xfrm>
          <a:prstGeom prst="rect">
            <a:avLst/>
          </a:prstGeom>
        </p:spPr>
      </p:pic>
      <p:pic>
        <p:nvPicPr>
          <p:cNvPr id="5" name="Рисунок 4"/>
          <p:cNvPicPr>
            <a:picLocks noChangeAspect="1"/>
          </p:cNvPicPr>
          <p:nvPr/>
        </p:nvPicPr>
        <p:blipFill>
          <a:blip r:embed="rId4"/>
          <a:stretch>
            <a:fillRect/>
          </a:stretch>
        </p:blipFill>
        <p:spPr>
          <a:xfrm>
            <a:off x="3321744" y="4641939"/>
            <a:ext cx="5548512" cy="577970"/>
          </a:xfrm>
          <a:prstGeom prst="rect">
            <a:avLst/>
          </a:prstGeom>
        </p:spPr>
      </p:pic>
    </p:spTree>
    <p:extLst>
      <p:ext uri="{BB962C8B-B14F-4D97-AF65-F5344CB8AC3E}">
        <p14:creationId xmlns:p14="http://schemas.microsoft.com/office/powerpoint/2010/main" val="1165186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0"/>
            <a:ext cx="10515600" cy="1325563"/>
          </a:xfrm>
        </p:spPr>
        <p:txBody>
          <a:bodyPr/>
          <a:lstStyle/>
          <a:p>
            <a:pPr algn="ctr"/>
            <a:r>
              <a:rPr lang="ru-RU" dirty="0" smtClean="0"/>
              <a:t>Расширяющаяся Вселенная</a:t>
            </a:r>
            <a:endParaRPr lang="ru-RU" dirty="0"/>
          </a:p>
        </p:txBody>
      </p:sp>
      <p:sp>
        <p:nvSpPr>
          <p:cNvPr id="5" name="Прямоугольник 4"/>
          <p:cNvSpPr/>
          <p:nvPr/>
        </p:nvSpPr>
        <p:spPr>
          <a:xfrm>
            <a:off x="365760" y="1027906"/>
            <a:ext cx="11460480" cy="3170099"/>
          </a:xfrm>
          <a:prstGeom prst="rect">
            <a:avLst/>
          </a:prstGeom>
        </p:spPr>
        <p:txBody>
          <a:bodyPr wrap="square">
            <a:spAutoFit/>
          </a:bodyPr>
          <a:lstStyle/>
          <a:p>
            <a:pPr algn="just"/>
            <a:r>
              <a:rPr lang="ru-RU" sz="2000" dirty="0" smtClean="0"/>
              <a:t>Но делать выводы о бесконечном расширении Вселенной пока преждевременно, так как некоторые астрономы высказывают предположение о существовании в галактиках вещества, которое пока еще не обнаружено. Эта «скрытая масса» может изменить оценку принятой сейчас средней плотности вещества во Вселенной. Поэтому точного ответа на вопрос о будущем Вселенной в настоящее время не имеется.</a:t>
            </a:r>
          </a:p>
          <a:p>
            <a:pPr algn="just"/>
            <a:r>
              <a:rPr lang="ru-RU" sz="2000" dirty="0" smtClean="0"/>
              <a:t>Радиус Вселенной легко оценить с помощью закона Хаббла. Так как максимальная скорость не может превышать скорости света, то максимальное расстояние R, до которого мы можем наблюдать небесные тела, соответствует скорости разбегания галактик ν = с = 3 • 10</a:t>
            </a:r>
            <a:r>
              <a:rPr lang="ru-RU" sz="2000" baseline="30000" dirty="0" smtClean="0"/>
              <a:t>5</a:t>
            </a:r>
            <a:r>
              <a:rPr lang="ru-RU" sz="2000" dirty="0" smtClean="0"/>
              <a:t> км/с, откуда</a:t>
            </a:r>
          </a:p>
          <a:p>
            <a:pPr algn="ctr"/>
            <a:r>
              <a:rPr lang="ru-RU" sz="2000" dirty="0" smtClean="0"/>
              <a:t>или </a:t>
            </a:r>
            <a:r>
              <a:rPr lang="ru-RU" sz="2000" b="1" dirty="0" smtClean="0"/>
              <a:t>R = 1,24 • 10</a:t>
            </a:r>
            <a:r>
              <a:rPr lang="ru-RU" sz="2000" b="1" baseline="30000" dirty="0" smtClean="0"/>
              <a:t>26</a:t>
            </a:r>
            <a:r>
              <a:rPr lang="ru-RU" sz="2000" b="1" dirty="0" smtClean="0"/>
              <a:t> м.</a:t>
            </a:r>
          </a:p>
          <a:p>
            <a:pPr algn="just"/>
            <a:endParaRPr lang="ru-RU" sz="2000" dirty="0" smtClean="0"/>
          </a:p>
        </p:txBody>
      </p:sp>
      <p:pic>
        <p:nvPicPr>
          <p:cNvPr id="6" name="Рисунок 5"/>
          <p:cNvPicPr>
            <a:picLocks noChangeAspect="1"/>
          </p:cNvPicPr>
          <p:nvPr/>
        </p:nvPicPr>
        <p:blipFill>
          <a:blip r:embed="rId2"/>
          <a:stretch>
            <a:fillRect/>
          </a:stretch>
        </p:blipFill>
        <p:spPr>
          <a:xfrm>
            <a:off x="3141753" y="4121011"/>
            <a:ext cx="6143625" cy="2209800"/>
          </a:xfrm>
          <a:prstGeom prst="rect">
            <a:avLst/>
          </a:prstGeom>
        </p:spPr>
      </p:pic>
    </p:spTree>
    <p:extLst>
      <p:ext uri="{BB962C8B-B14F-4D97-AF65-F5344CB8AC3E}">
        <p14:creationId xmlns:p14="http://schemas.microsoft.com/office/powerpoint/2010/main" val="2344843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4325" y="-92075"/>
            <a:ext cx="10515600" cy="980349"/>
          </a:xfrm>
        </p:spPr>
        <p:txBody>
          <a:bodyPr/>
          <a:lstStyle/>
          <a:p>
            <a:pPr algn="ctr"/>
            <a:r>
              <a:rPr lang="ru-RU" dirty="0" smtClean="0"/>
              <a:t>Возраст Вселенной. </a:t>
            </a:r>
            <a:endParaRPr lang="ru-RU" dirty="0"/>
          </a:p>
        </p:txBody>
      </p:sp>
      <p:sp>
        <p:nvSpPr>
          <p:cNvPr id="3" name="Прямоугольник 2"/>
          <p:cNvSpPr/>
          <p:nvPr/>
        </p:nvSpPr>
        <p:spPr>
          <a:xfrm>
            <a:off x="185057" y="888274"/>
            <a:ext cx="11689080" cy="4708981"/>
          </a:xfrm>
          <a:prstGeom prst="rect">
            <a:avLst/>
          </a:prstGeom>
        </p:spPr>
        <p:txBody>
          <a:bodyPr wrap="square">
            <a:spAutoFit/>
          </a:bodyPr>
          <a:lstStyle/>
          <a:p>
            <a:pPr algn="just"/>
            <a:r>
              <a:rPr lang="ru-RU" sz="2000" dirty="0" smtClean="0"/>
              <a:t>Если наблюдения пока не позволяют нам с определенностью сказать о характере будущего расширения Вселенной, то оценить, когда в прошлом это расширение началось, можно с помощью закона Хаббла. Действительно, если наблюдаемая нами галактика удаляется со скоростью ν и сейчас после «начала» расширения находится на расстоянии r от Земли, то свое удаление она начала в момент</a:t>
            </a:r>
          </a:p>
          <a:p>
            <a:pPr algn="just"/>
            <a:endParaRPr lang="ru-RU" sz="2000" dirty="0"/>
          </a:p>
          <a:p>
            <a:pPr algn="just"/>
            <a:endParaRPr lang="ru-RU" sz="2000" dirty="0" smtClean="0"/>
          </a:p>
          <a:p>
            <a:pPr algn="just"/>
            <a:r>
              <a:rPr lang="ru-RU" sz="2000" dirty="0" smtClean="0"/>
              <a:t>Эти рассуждения применимы для любой галактики. Таким образом, около 13 млрд лет назад все вещество метагалактики было сосредоточено в небольшом объеме и плотность вещества была настолько высокой, что ни галактик, ни звезд не существовало. Пока не ясны ни физические процессы, протекавшие до этого сверхплотного состояния вещества, ни причины, вызвавшие расширение Вселенной. Ясно одно, что со временем расширение привело к значительному уменьшению плотности вещества и на определенном этапе расширения стали формироваться Некоторые видят в наблюдаемом разбегании галактик аналогию с разлетом вещества во время взрыва, поэтому описанная теория расширения Вселенной получила название </a:t>
            </a:r>
            <a:r>
              <a:rPr lang="ru-RU" sz="2000" b="1" dirty="0" smtClean="0"/>
              <a:t>теории Большого взрыва</a:t>
            </a:r>
            <a:r>
              <a:rPr lang="ru-RU" sz="2000" dirty="0" smtClean="0"/>
              <a:t>, а время (13 млрд лет), прошедшее с начала этого взрыва, называют </a:t>
            </a:r>
            <a:r>
              <a:rPr lang="ru-RU" sz="2000" i="1" dirty="0" smtClean="0"/>
              <a:t>возрастом Вселенной.</a:t>
            </a:r>
            <a:endParaRPr lang="ru-RU" sz="2000" i="1" dirty="0"/>
          </a:p>
        </p:txBody>
      </p:sp>
      <p:pic>
        <p:nvPicPr>
          <p:cNvPr id="4" name="Рисунок 3"/>
          <p:cNvPicPr>
            <a:picLocks noChangeAspect="1"/>
          </p:cNvPicPr>
          <p:nvPr/>
        </p:nvPicPr>
        <p:blipFill>
          <a:blip r:embed="rId2"/>
          <a:stretch>
            <a:fillRect/>
          </a:stretch>
        </p:blipFill>
        <p:spPr>
          <a:xfrm>
            <a:off x="2285728" y="2167146"/>
            <a:ext cx="6830238" cy="613954"/>
          </a:xfrm>
          <a:prstGeom prst="rect">
            <a:avLst/>
          </a:prstGeom>
        </p:spPr>
      </p:pic>
    </p:spTree>
    <p:extLst>
      <p:ext uri="{BB962C8B-B14F-4D97-AF65-F5344CB8AC3E}">
        <p14:creationId xmlns:p14="http://schemas.microsoft.com/office/powerpoint/2010/main" val="23339408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0"/>
            <a:ext cx="10515600" cy="1325563"/>
          </a:xfrm>
        </p:spPr>
        <p:txBody>
          <a:bodyPr/>
          <a:lstStyle/>
          <a:p>
            <a:pPr algn="ctr"/>
            <a:r>
              <a:rPr lang="ru-RU" dirty="0" smtClean="0"/>
              <a:t>Как происходил Большой Взрыв</a:t>
            </a:r>
            <a:endParaRPr lang="ru-RU" dirty="0"/>
          </a:p>
        </p:txBody>
      </p:sp>
      <p:sp>
        <p:nvSpPr>
          <p:cNvPr id="3" name="Прямоугольник 2"/>
          <p:cNvSpPr/>
          <p:nvPr/>
        </p:nvSpPr>
        <p:spPr>
          <a:xfrm>
            <a:off x="354874" y="970733"/>
            <a:ext cx="11482252" cy="5016758"/>
          </a:xfrm>
          <a:prstGeom prst="rect">
            <a:avLst/>
          </a:prstGeom>
        </p:spPr>
        <p:txBody>
          <a:bodyPr wrap="square">
            <a:spAutoFit/>
          </a:bodyPr>
          <a:lstStyle/>
          <a:p>
            <a:pPr algn="just"/>
            <a:r>
              <a:rPr lang="ru-RU" sz="2000" dirty="0" smtClean="0"/>
              <a:t>Все процессы после Большого Взрыва были обусловлены тем, что Вселенная постепенно остывала и становилась все менее плотной. Как мы знаем, температура — это мера движения частиц. Температура падает — частицы замедляются. Чем медленнее двигаются частицы, тем проще им друг с другом соединяться. По мере остывания Вселенной сначала отдельно летающие кварки смогли объединиться в протоны, нейтроны и другие адроны и лептоны. Затем уже полученные частицы, продолжая замедляться, начали формировать первые ядра привычных нам атомов.</a:t>
            </a:r>
          </a:p>
          <a:p>
            <a:pPr algn="just"/>
            <a:r>
              <a:rPr lang="ru-RU" sz="2000" dirty="0" smtClean="0"/>
              <a:t>Период формирования первых атомов во Вселенной называется первичным </a:t>
            </a:r>
            <a:r>
              <a:rPr lang="ru-RU" sz="2000" dirty="0" err="1" smtClean="0"/>
              <a:t>нуклеосинтезом</a:t>
            </a:r>
            <a:r>
              <a:rPr lang="ru-RU" sz="2000" dirty="0" smtClean="0"/>
              <a:t>. Продолжался он примерно 20 минут после Большого Взрыва. В этот период вся Вселенная была разогрета до состояния, которое мы сегодня наблюдаем внутри звезд. В этот период в основном формировались ядра водорода и гелия в соотношении 3 к 1. Такие доли водорода и гелия, двух самых распространенных элементов во Вселенной, мы наблюдаем до сих пор.</a:t>
            </a:r>
          </a:p>
          <a:p>
            <a:pPr algn="just"/>
            <a:r>
              <a:rPr lang="ru-RU" sz="2000" dirty="0" smtClean="0"/>
              <a:t>Один из самых часто задаваемых вопросов — где именно произошел Большой Взрыв? Ведь если был взрыв, должен быть и эпицентр. Но на самом деле это заблуждение, которое происходит из не совсем корректного термина «взрыв». Дело в том, что у нашей Вселенной нет центра (примерно как нельзя обозначить центр на поверхности сферы). Правильнее представлять, что Большой Взрыв произошел сразу везде, во всех точках Вселенной одновременно.</a:t>
            </a:r>
          </a:p>
        </p:txBody>
      </p:sp>
    </p:spTree>
    <p:extLst>
      <p:ext uri="{BB962C8B-B14F-4D97-AF65-F5344CB8AC3E}">
        <p14:creationId xmlns:p14="http://schemas.microsoft.com/office/powerpoint/2010/main" val="3759260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0"/>
            <a:ext cx="10515600" cy="1325563"/>
          </a:xfrm>
        </p:spPr>
        <p:txBody>
          <a:bodyPr/>
          <a:lstStyle/>
          <a:p>
            <a:pPr algn="ctr"/>
            <a:r>
              <a:rPr lang="ru-RU" dirty="0" smtClean="0"/>
              <a:t>Как происходил Большой Взрыв</a:t>
            </a:r>
            <a:endParaRPr lang="ru-RU" dirty="0"/>
          </a:p>
        </p:txBody>
      </p:sp>
      <p:sp>
        <p:nvSpPr>
          <p:cNvPr id="3" name="Прямоугольник 2"/>
          <p:cNvSpPr/>
          <p:nvPr/>
        </p:nvSpPr>
        <p:spPr>
          <a:xfrm>
            <a:off x="315684" y="662781"/>
            <a:ext cx="11560629" cy="5632311"/>
          </a:xfrm>
          <a:prstGeom prst="rect">
            <a:avLst/>
          </a:prstGeom>
        </p:spPr>
        <p:txBody>
          <a:bodyPr wrap="square">
            <a:spAutoFit/>
          </a:bodyPr>
          <a:lstStyle/>
          <a:p>
            <a:pPr algn="just"/>
            <a:r>
              <a:rPr lang="ru-RU" sz="2000" dirty="0" smtClean="0"/>
              <a:t>Вселенная продолжала остывать, и спустя примерно 300 000 лет после Большого Взрыва температура опустилась достаточно, чтобы электроны могли присоединиться к ядрам атомов, и, как следствие, Вселенная стала прозрачной. Этот момент называется рекомбинацией. Фотоны, которыми было наполнено все вокруг, больше не видели препятствий в виде электронов и смогли лететь прямо. При чем сразу отовсюду и во все стороны.</a:t>
            </a:r>
          </a:p>
          <a:p>
            <a:pPr algn="just"/>
            <a:r>
              <a:rPr lang="ru-RU" sz="2000" dirty="0" smtClean="0"/>
              <a:t>Собственно, именно те фотоны, которые были «освобождены» в момент рекомбинации, мы видим и сегодня. Спустя более чем 13 миллиардов лет они долетают до нас в виде реликтового излучения — микроволнового космического фона, который мы регистрируем с помощью современных телескопов.</a:t>
            </a:r>
          </a:p>
          <a:p>
            <a:pPr algn="just"/>
            <a:r>
              <a:rPr lang="ru-RU" sz="2000" dirty="0" smtClean="0"/>
              <a:t>Обнаружение реликтового излучения — одно из главных подтверждений Теории Большого Взрыва. Важной его особенностью является однородность. Оно одинаковое независимо от того, в какую сторону мы посмотрим. Это также косвенно подтверждает, что у Вселенной нет некого выделенного направления. Куда бы мы не посмотрели, на больших масштабах Вселенная одинакова во всех направлениях.</a:t>
            </a:r>
          </a:p>
          <a:p>
            <a:pPr algn="just"/>
            <a:r>
              <a:rPr lang="ru-RU" sz="2000" dirty="0" smtClean="0"/>
              <a:t>Сегодня существует множество подтверждений Теории Большого Взрыва. Мы наблюдаем расширение Вселенной и видим, как формировались галактики и межгалактические структуры на разных этапах эволюции Вселенной, наблюдаем предсказанное соотношение гелия и водорода в последней. Все они сходятся с текущими представлениями о ранних этапах формирования Вселенной, которые и описывает ТБВ.</a:t>
            </a:r>
            <a:endParaRPr lang="ru-RU" sz="2000" dirty="0"/>
          </a:p>
        </p:txBody>
      </p:sp>
    </p:spTree>
    <p:extLst>
      <p:ext uri="{BB962C8B-B14F-4D97-AF65-F5344CB8AC3E}">
        <p14:creationId xmlns:p14="http://schemas.microsoft.com/office/powerpoint/2010/main" val="2062774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77389" y="0"/>
            <a:ext cx="10515600" cy="1058091"/>
          </a:xfrm>
        </p:spPr>
        <p:txBody>
          <a:bodyPr/>
          <a:lstStyle/>
          <a:p>
            <a:pPr algn="ctr"/>
            <a:r>
              <a:rPr lang="ru-RU" dirty="0" smtClean="0"/>
              <a:t>Модель «горячей Вселенной»</a:t>
            </a:r>
            <a:endParaRPr lang="ru-RU" dirty="0"/>
          </a:p>
        </p:txBody>
      </p:sp>
      <p:sp>
        <p:nvSpPr>
          <p:cNvPr id="3" name="Прямоугольник 2"/>
          <p:cNvSpPr/>
          <p:nvPr/>
        </p:nvSpPr>
        <p:spPr>
          <a:xfrm>
            <a:off x="800100" y="1058091"/>
            <a:ext cx="10670177" cy="4093428"/>
          </a:xfrm>
          <a:prstGeom prst="rect">
            <a:avLst/>
          </a:prstGeom>
        </p:spPr>
        <p:txBody>
          <a:bodyPr wrap="square">
            <a:spAutoFit/>
          </a:bodyPr>
          <a:lstStyle/>
          <a:p>
            <a:pPr algn="just"/>
            <a:r>
              <a:rPr lang="ru-RU" sz="2000" b="0" i="0" dirty="0" smtClean="0">
                <a:solidFill>
                  <a:srgbClr val="000000"/>
                </a:solidFill>
                <a:effectLst/>
              </a:rPr>
              <a:t>В 1968 г. было обнаружено излучение, которое не связано ни с одним известным источником радиоизлучения. Оно идет со всех сторон и похоже на излучение абсолютно черного тела. Это микроволновое излучение имеет максимум на длине волны </a:t>
            </a:r>
            <a:r>
              <a:rPr lang="ru-RU" sz="2000" b="0" i="0" dirty="0" err="1" smtClean="0">
                <a:solidFill>
                  <a:srgbClr val="000000"/>
                </a:solidFill>
                <a:effectLst/>
              </a:rPr>
              <a:t>λ</a:t>
            </a:r>
            <a:r>
              <a:rPr lang="ru-RU" sz="2000" b="0" i="0" baseline="-25000" dirty="0" err="1" smtClean="0">
                <a:solidFill>
                  <a:srgbClr val="000000"/>
                </a:solidFill>
                <a:effectLst/>
              </a:rPr>
              <a:t>max</a:t>
            </a:r>
            <a:r>
              <a:rPr lang="ru-RU" sz="2000" b="0" i="0" dirty="0" smtClean="0">
                <a:solidFill>
                  <a:srgbClr val="000000"/>
                </a:solidFill>
                <a:effectLst/>
              </a:rPr>
              <a:t> = 1 мм, что, согласно закону смещения Вина, соответствует температуре излучения 2,7 К. В прошлом, на ранних этапах эволюции Вселенной, плотность и температура этого излучения были существенно выше. Таким образом, в прошлом не только плотность, но и температура вещества были очень высокими. Так, например, когда возраст Вселенной был всего несколько секунд, температура вещества и излучения была десятки и сотни миллионов кельвинов. Конечно, ни о каких галактиках и звездах в этот период говорить не приходится. Они образовались значительно позднее, когда температура и плотность вещества стали ниже. Так как наблюдаемое микроволновое излучение с температурой 2,7 К связано с горячим веществом на ранних этапах эволюции Вселенной, то излучение получило название </a:t>
            </a:r>
            <a:r>
              <a:rPr lang="ru-RU" sz="2000" b="1" i="0" dirty="0" smtClean="0">
                <a:solidFill>
                  <a:srgbClr val="B03060"/>
                </a:solidFill>
                <a:effectLst/>
              </a:rPr>
              <a:t>реликтового</a:t>
            </a:r>
            <a:r>
              <a:rPr lang="ru-RU" sz="2000" b="0" i="0" dirty="0" smtClean="0">
                <a:solidFill>
                  <a:srgbClr val="000000"/>
                </a:solidFill>
                <a:effectLst/>
              </a:rPr>
              <a:t> (оставшегося от прошлых эпох), а модель расширяющейся Вселенной называют </a:t>
            </a:r>
            <a:r>
              <a:rPr lang="ru-RU" sz="2000" b="1" i="0" dirty="0" smtClean="0">
                <a:solidFill>
                  <a:srgbClr val="B03060"/>
                </a:solidFill>
                <a:effectLst/>
              </a:rPr>
              <a:t>моделью «горячей Вселенной»</a:t>
            </a:r>
            <a:r>
              <a:rPr lang="ru-RU" sz="2000" b="0" i="0" dirty="0" smtClean="0">
                <a:solidFill>
                  <a:srgbClr val="000000"/>
                </a:solidFill>
                <a:effectLst/>
              </a:rPr>
              <a:t>.</a:t>
            </a:r>
            <a:endParaRPr lang="ru-RU" sz="2000" dirty="0"/>
          </a:p>
        </p:txBody>
      </p:sp>
    </p:spTree>
    <p:extLst>
      <p:ext uri="{BB962C8B-B14F-4D97-AF65-F5344CB8AC3E}">
        <p14:creationId xmlns:p14="http://schemas.microsoft.com/office/powerpoint/2010/main" val="579358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8591" y="222069"/>
            <a:ext cx="8596668" cy="1320800"/>
          </a:xfrm>
        </p:spPr>
        <p:txBody>
          <a:bodyPr/>
          <a:lstStyle/>
          <a:p>
            <a:pPr algn="ctr"/>
            <a:r>
              <a:rPr lang="ru-RU" dirty="0" smtClean="0"/>
              <a:t>Реликтовое излучение</a:t>
            </a:r>
            <a:endParaRPr lang="ru-RU" dirty="0"/>
          </a:p>
        </p:txBody>
      </p:sp>
      <p:sp>
        <p:nvSpPr>
          <p:cNvPr id="3" name="Прямоугольник 2"/>
          <p:cNvSpPr/>
          <p:nvPr/>
        </p:nvSpPr>
        <p:spPr>
          <a:xfrm>
            <a:off x="261256" y="882469"/>
            <a:ext cx="11560629" cy="5786199"/>
          </a:xfrm>
          <a:prstGeom prst="rect">
            <a:avLst/>
          </a:prstGeom>
        </p:spPr>
        <p:txBody>
          <a:bodyPr wrap="square">
            <a:spAutoFit/>
          </a:bodyPr>
          <a:lstStyle/>
          <a:p>
            <a:pPr algn="just"/>
            <a:r>
              <a:rPr lang="ru-RU" sz="2000" dirty="0"/>
              <a:t>В 1950-х люди впервые стали задумываться о модели горячего Большого взрыва. Пионерами в этом были </a:t>
            </a:r>
            <a:r>
              <a:rPr lang="ru-RU" sz="2000" dirty="0" err="1"/>
              <a:t>Альфер</a:t>
            </a:r>
            <a:r>
              <a:rPr lang="ru-RU" sz="2000" dirty="0"/>
              <a:t>, Герман и Гамов — они обсуждали существование реликтового излучения. Интересно, что в то же время Зельдович думал о холодном Большом взрыве, при котором такого излучения не образуется. Шли годы, первоначальные результаты не стали широко известными. Идея была заново привнесена Робертом </a:t>
            </a:r>
            <a:r>
              <a:rPr lang="ru-RU" sz="2000" dirty="0" err="1"/>
              <a:t>Дикке</a:t>
            </a:r>
            <a:r>
              <a:rPr lang="ru-RU" sz="2000" dirty="0"/>
              <a:t> по совершенно другим причинам. Он и его группа из </a:t>
            </a:r>
            <a:r>
              <a:rPr lang="ru-RU" sz="2000" dirty="0" err="1"/>
              <a:t>Принстона</a:t>
            </a:r>
            <a:r>
              <a:rPr lang="ru-RU" sz="2000" dirty="0"/>
              <a:t> начали искать это излучение. Другая группа из </a:t>
            </a:r>
            <a:r>
              <a:rPr lang="ru-RU" sz="2000" dirty="0" err="1"/>
              <a:t>Bell</a:t>
            </a:r>
            <a:r>
              <a:rPr lang="ru-RU" sz="2000" dirty="0"/>
              <a:t> </a:t>
            </a:r>
            <a:r>
              <a:rPr lang="ru-RU" sz="2000" dirty="0" err="1"/>
              <a:t>Labs</a:t>
            </a:r>
            <a:r>
              <a:rPr lang="ru-RU" sz="2000" dirty="0"/>
              <a:t>, состоящая из </a:t>
            </a:r>
            <a:r>
              <a:rPr lang="ru-RU" sz="2000" dirty="0" err="1"/>
              <a:t>Пензиаса</a:t>
            </a:r>
            <a:r>
              <a:rPr lang="ru-RU" sz="2000" dirty="0"/>
              <a:t> и Уилсона, занималась астрономическими измерениями и разработкой технологий для спутниковых систем. Именно они и обнаружили </a:t>
            </a:r>
            <a:r>
              <a:rPr lang="ru-RU" sz="2000" b="1" dirty="0"/>
              <a:t>реликтовое излучение.</a:t>
            </a:r>
          </a:p>
          <a:p>
            <a:pPr algn="just"/>
            <a:r>
              <a:rPr lang="ru-RU" sz="2000" dirty="0"/>
              <a:t>Если у вас есть телевизор, то вы можете взять его антенну, направить в небо, настроить на не соответствующую никакому каналу частоту и поймать шум. Примерно 1% этого шума, этих помех обусловлен реликтовым излучением, то есть является отголоском самого рождения Вселенной. Очень легко оценить, что получается именно 1%: мы живем в среде с температурой примерно 300 кельвинов, температура реликтового излучения — около 3 кельвинов, то есть примерно 1%.</a:t>
            </a:r>
          </a:p>
          <a:p>
            <a:pPr algn="just"/>
            <a:r>
              <a:rPr lang="ru-RU" dirty="0"/>
              <a:t>Мы видим горячие и холодные пятна — это предшественники галактик, мы можем связать их с отклонениями в величине гравитационного поля. Это нам говорит о том, где собирается материя и как во Вселенной образуются структуры. Мы можем представить, как между нами и поверхностью последнего рассеяния, которая находится от нас на расстоянии, примерно равном произведению возраста Вселенной на скорость света, разворачивается вся история Вселенной. </a:t>
            </a:r>
            <a:endParaRPr lang="ru-RU" dirty="0" smtClean="0"/>
          </a:p>
        </p:txBody>
      </p:sp>
    </p:spTree>
    <p:extLst>
      <p:ext uri="{BB962C8B-B14F-4D97-AF65-F5344CB8AC3E}">
        <p14:creationId xmlns:p14="http://schemas.microsoft.com/office/powerpoint/2010/main" val="3512260188"/>
      </p:ext>
    </p:extLst>
  </p:cSld>
  <p:clrMapOvr>
    <a:masterClrMapping/>
  </p:clrMapOvr>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52</TotalTime>
  <Words>1968</Words>
  <Application>Microsoft Office PowerPoint</Application>
  <PresentationFormat>Широкоэкранный</PresentationFormat>
  <Paragraphs>58</Paragraphs>
  <Slides>12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12</vt:i4>
      </vt:variant>
    </vt:vector>
  </HeadingPairs>
  <TitlesOfParts>
    <vt:vector size="17" baseType="lpstr">
      <vt:lpstr>Arial</vt:lpstr>
      <vt:lpstr>Calibri</vt:lpstr>
      <vt:lpstr>Trebuchet MS</vt:lpstr>
      <vt:lpstr>Wingdings 3</vt:lpstr>
      <vt:lpstr>Аспект</vt:lpstr>
      <vt:lpstr>Строение и эволюция Вселенной</vt:lpstr>
      <vt:lpstr>Космология</vt:lpstr>
      <vt:lpstr>Расширяющаяся Вселенная</vt:lpstr>
      <vt:lpstr>Расширяющаяся Вселенная</vt:lpstr>
      <vt:lpstr>Возраст Вселенной. </vt:lpstr>
      <vt:lpstr>Как происходил Большой Взрыв</vt:lpstr>
      <vt:lpstr>Как происходил Большой Взрыв</vt:lpstr>
      <vt:lpstr>Модель «горячей Вселенной»</vt:lpstr>
      <vt:lpstr>Реликтовое излучение</vt:lpstr>
      <vt:lpstr>Карта флуктуаций реликтового излучения </vt:lpstr>
      <vt:lpstr>Холодные пятна</vt:lpstr>
      <vt:lpstr>Использованные ссылки</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Александр Федоров</dc:creator>
  <cp:lastModifiedBy>Александр Федоров</cp:lastModifiedBy>
  <cp:revision>9</cp:revision>
  <dcterms:created xsi:type="dcterms:W3CDTF">2022-08-25T02:53:49Z</dcterms:created>
  <dcterms:modified xsi:type="dcterms:W3CDTF">2022-08-26T10:20:09Z</dcterms:modified>
</cp:coreProperties>
</file>