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7" r:id="rId1"/>
  </p:sldMasterIdLst>
  <p:sldIdLst>
    <p:sldId id="257" r:id="rId2"/>
    <p:sldId id="256"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629"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ru-RU" smtClean="0"/>
              <a:t>Образец заголовка</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0312FA4D-6690-4EAB-BD37-DA5C303EA51A}" type="datetimeFigureOut">
              <a:rPr lang="ru-RU" smtClean="0"/>
              <a:t>15.03.2024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444D091-2CB9-49A5-87D0-961EE980D0AD}" type="slidenum">
              <a:rPr lang="ru-RU" smtClean="0"/>
              <a:t>‹#›</a:t>
            </a:fld>
            <a:endParaRPr lang="ru-RU"/>
          </a:p>
        </p:txBody>
      </p:sp>
    </p:spTree>
    <p:extLst>
      <p:ext uri="{BB962C8B-B14F-4D97-AF65-F5344CB8AC3E}">
        <p14:creationId xmlns:p14="http://schemas.microsoft.com/office/powerpoint/2010/main" val="3778100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312FA4D-6690-4EAB-BD37-DA5C303EA51A}" type="datetimeFigureOut">
              <a:rPr lang="ru-RU" smtClean="0"/>
              <a:t>15.03.2024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444D091-2CB9-49A5-87D0-961EE980D0AD}" type="slidenum">
              <a:rPr lang="ru-RU" smtClean="0"/>
              <a:t>‹#›</a:t>
            </a:fld>
            <a:endParaRPr lang="ru-RU"/>
          </a:p>
        </p:txBody>
      </p:sp>
    </p:spTree>
    <p:extLst>
      <p:ext uri="{BB962C8B-B14F-4D97-AF65-F5344CB8AC3E}">
        <p14:creationId xmlns:p14="http://schemas.microsoft.com/office/powerpoint/2010/main" val="29401915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ru-RU" smtClean="0"/>
              <a:t>Образец заголовка</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0312FA4D-6690-4EAB-BD37-DA5C303EA51A}" type="datetimeFigureOut">
              <a:rPr lang="ru-RU" smtClean="0"/>
              <a:t>15.03.2024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444D091-2CB9-49A5-87D0-961EE980D0AD}" type="slidenum">
              <a:rPr lang="ru-RU" smtClean="0"/>
              <a:t>‹#›</a:t>
            </a:fld>
            <a:endParaRPr lang="ru-RU"/>
          </a:p>
        </p:txBody>
      </p:sp>
    </p:spTree>
    <p:extLst>
      <p:ext uri="{BB962C8B-B14F-4D97-AF65-F5344CB8AC3E}">
        <p14:creationId xmlns:p14="http://schemas.microsoft.com/office/powerpoint/2010/main" val="38234936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ru-RU" smtClean="0"/>
              <a:t>Образец заголовка</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ru-RU" smtClean="0"/>
              <a:t>Образец текста</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0312FA4D-6690-4EAB-BD37-DA5C303EA51A}" type="datetimeFigureOut">
              <a:rPr lang="ru-RU" smtClean="0"/>
              <a:t>15.03.2024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444D091-2CB9-49A5-87D0-961EE980D0AD}" type="slidenum">
              <a:rPr lang="ru-RU" smtClean="0"/>
              <a:t>‹#›</a:t>
            </a:fld>
            <a:endParaRPr lang="ru-RU"/>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7799032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312FA4D-6690-4EAB-BD37-DA5C303EA51A}" type="datetimeFigureOut">
              <a:rPr lang="ru-RU" smtClean="0"/>
              <a:t>15.03.2024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444D091-2CB9-49A5-87D0-961EE980D0AD}" type="slidenum">
              <a:rPr lang="ru-RU" smtClean="0"/>
              <a:t>‹#›</a:t>
            </a:fld>
            <a:endParaRPr lang="ru-RU"/>
          </a:p>
        </p:txBody>
      </p:sp>
    </p:spTree>
    <p:extLst>
      <p:ext uri="{BB962C8B-B14F-4D97-AF65-F5344CB8AC3E}">
        <p14:creationId xmlns:p14="http://schemas.microsoft.com/office/powerpoint/2010/main" val="26320230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312FA4D-6690-4EAB-BD37-DA5C303EA51A}" type="datetimeFigureOut">
              <a:rPr lang="ru-RU" smtClean="0"/>
              <a:t>15.03.2024</a:t>
            </a:fld>
            <a:endParaRPr lang="ru-RU"/>
          </a:p>
        </p:txBody>
      </p:sp>
      <p:sp>
        <p:nvSpPr>
          <p:cNvPr id="4"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444D091-2CB9-49A5-87D0-961EE980D0AD}" type="slidenum">
              <a:rPr lang="ru-RU" smtClean="0"/>
              <a:t>‹#›</a:t>
            </a:fld>
            <a:endParaRPr lang="ru-RU"/>
          </a:p>
        </p:txBody>
      </p:sp>
    </p:spTree>
    <p:extLst>
      <p:ext uri="{BB962C8B-B14F-4D97-AF65-F5344CB8AC3E}">
        <p14:creationId xmlns:p14="http://schemas.microsoft.com/office/powerpoint/2010/main" val="37035155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312FA4D-6690-4EAB-BD37-DA5C303EA51A}" type="datetimeFigureOut">
              <a:rPr lang="ru-RU" smtClean="0"/>
              <a:t>15.03.2024</a:t>
            </a:fld>
            <a:endParaRPr lang="ru-RU"/>
          </a:p>
        </p:txBody>
      </p:sp>
      <p:sp>
        <p:nvSpPr>
          <p:cNvPr id="4"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444D091-2CB9-49A5-87D0-961EE980D0AD}" type="slidenum">
              <a:rPr lang="ru-RU" smtClean="0"/>
              <a:t>‹#›</a:t>
            </a:fld>
            <a:endParaRPr lang="ru-RU"/>
          </a:p>
        </p:txBody>
      </p:sp>
    </p:spTree>
    <p:extLst>
      <p:ext uri="{BB962C8B-B14F-4D97-AF65-F5344CB8AC3E}">
        <p14:creationId xmlns:p14="http://schemas.microsoft.com/office/powerpoint/2010/main" val="7635926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312FA4D-6690-4EAB-BD37-DA5C303EA51A}" type="datetimeFigureOut">
              <a:rPr lang="ru-RU" smtClean="0"/>
              <a:t>15.03.2024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444D091-2CB9-49A5-87D0-961EE980D0AD}" type="slidenum">
              <a:rPr lang="ru-RU" smtClean="0"/>
              <a:t>‹#›</a:t>
            </a:fld>
            <a:endParaRPr lang="ru-RU"/>
          </a:p>
        </p:txBody>
      </p:sp>
    </p:spTree>
    <p:extLst>
      <p:ext uri="{BB962C8B-B14F-4D97-AF65-F5344CB8AC3E}">
        <p14:creationId xmlns:p14="http://schemas.microsoft.com/office/powerpoint/2010/main" val="14358098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312FA4D-6690-4EAB-BD37-DA5C303EA51A}" type="datetimeFigureOut">
              <a:rPr lang="ru-RU" smtClean="0"/>
              <a:t>15.03.2024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444D091-2CB9-49A5-87D0-961EE980D0AD}" type="slidenum">
              <a:rPr lang="ru-RU" smtClean="0"/>
              <a:t>‹#›</a:t>
            </a:fld>
            <a:endParaRPr lang="ru-RU"/>
          </a:p>
        </p:txBody>
      </p:sp>
    </p:spTree>
    <p:extLst>
      <p:ext uri="{BB962C8B-B14F-4D97-AF65-F5344CB8AC3E}">
        <p14:creationId xmlns:p14="http://schemas.microsoft.com/office/powerpoint/2010/main" val="34533288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p>
            <a:fld id="{0312FA4D-6690-4EAB-BD37-DA5C303EA51A}" type="datetimeFigureOut">
              <a:rPr lang="ru-RU" smtClean="0"/>
              <a:t>15.03.2024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444D091-2CB9-49A5-87D0-961EE980D0AD}" type="slidenum">
              <a:rPr lang="ru-RU" smtClean="0"/>
              <a:t>‹#›</a:t>
            </a:fld>
            <a:endParaRPr lang="ru-RU"/>
          </a:p>
        </p:txBody>
      </p:sp>
    </p:spTree>
    <p:extLst>
      <p:ext uri="{BB962C8B-B14F-4D97-AF65-F5344CB8AC3E}">
        <p14:creationId xmlns:p14="http://schemas.microsoft.com/office/powerpoint/2010/main" val="3382865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312FA4D-6690-4EAB-BD37-DA5C303EA51A}" type="datetimeFigureOut">
              <a:rPr lang="ru-RU" smtClean="0"/>
              <a:t>15.03.2024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444D091-2CB9-49A5-87D0-961EE980D0AD}" type="slidenum">
              <a:rPr lang="ru-RU" smtClean="0"/>
              <a:t>‹#›</a:t>
            </a:fld>
            <a:endParaRPr lang="ru-RU"/>
          </a:p>
        </p:txBody>
      </p:sp>
    </p:spTree>
    <p:extLst>
      <p:ext uri="{BB962C8B-B14F-4D97-AF65-F5344CB8AC3E}">
        <p14:creationId xmlns:p14="http://schemas.microsoft.com/office/powerpoint/2010/main" val="37423647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0312FA4D-6690-4EAB-BD37-DA5C303EA51A}" type="datetimeFigureOut">
              <a:rPr lang="ru-RU" smtClean="0"/>
              <a:t>15.03.2024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444D091-2CB9-49A5-87D0-961EE980D0AD}" type="slidenum">
              <a:rPr lang="ru-RU" smtClean="0"/>
              <a:t>‹#›</a:t>
            </a:fld>
            <a:endParaRPr lang="ru-RU"/>
          </a:p>
        </p:txBody>
      </p:sp>
    </p:spTree>
    <p:extLst>
      <p:ext uri="{BB962C8B-B14F-4D97-AF65-F5344CB8AC3E}">
        <p14:creationId xmlns:p14="http://schemas.microsoft.com/office/powerpoint/2010/main" val="1859755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0312FA4D-6690-4EAB-BD37-DA5C303EA51A}" type="datetimeFigureOut">
              <a:rPr lang="ru-RU" smtClean="0"/>
              <a:t>15.03.2024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3444D091-2CB9-49A5-87D0-961EE980D0AD}" type="slidenum">
              <a:rPr lang="ru-RU" smtClean="0"/>
              <a:t>‹#›</a:t>
            </a:fld>
            <a:endParaRPr lang="ru-RU"/>
          </a:p>
        </p:txBody>
      </p:sp>
    </p:spTree>
    <p:extLst>
      <p:ext uri="{BB962C8B-B14F-4D97-AF65-F5344CB8AC3E}">
        <p14:creationId xmlns:p14="http://schemas.microsoft.com/office/powerpoint/2010/main" val="41744193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7" name="Date Placeholder 2"/>
          <p:cNvSpPr>
            <a:spLocks noGrp="1"/>
          </p:cNvSpPr>
          <p:nvPr>
            <p:ph type="dt" sz="half" idx="10"/>
          </p:nvPr>
        </p:nvSpPr>
        <p:spPr/>
        <p:txBody>
          <a:bodyPr/>
          <a:lstStyle/>
          <a:p>
            <a:fld id="{0312FA4D-6690-4EAB-BD37-DA5C303EA51A}" type="datetimeFigureOut">
              <a:rPr lang="ru-RU" smtClean="0"/>
              <a:t>15.03.2024</a:t>
            </a:fld>
            <a:endParaRPr lang="ru-RU"/>
          </a:p>
        </p:txBody>
      </p:sp>
      <p:sp>
        <p:nvSpPr>
          <p:cNvPr id="5" name="Footer Placeholder 3"/>
          <p:cNvSpPr>
            <a:spLocks noGrp="1"/>
          </p:cNvSpPr>
          <p:nvPr>
            <p:ph type="ftr" sz="quarter" idx="11"/>
          </p:nvPr>
        </p:nvSpPr>
        <p:spPr/>
        <p:txBody>
          <a:bodyPr/>
          <a:lstStyle/>
          <a:p>
            <a:endParaRPr lang="ru-RU"/>
          </a:p>
        </p:txBody>
      </p:sp>
      <p:sp>
        <p:nvSpPr>
          <p:cNvPr id="6" name="Slide Number Placeholder 4"/>
          <p:cNvSpPr>
            <a:spLocks noGrp="1"/>
          </p:cNvSpPr>
          <p:nvPr>
            <p:ph type="sldNum" sz="quarter" idx="12"/>
          </p:nvPr>
        </p:nvSpPr>
        <p:spPr/>
        <p:txBody>
          <a:bodyPr/>
          <a:lstStyle/>
          <a:p>
            <a:fld id="{3444D091-2CB9-49A5-87D0-961EE980D0AD}" type="slidenum">
              <a:rPr lang="ru-RU" smtClean="0"/>
              <a:t>‹#›</a:t>
            </a:fld>
            <a:endParaRPr lang="ru-RU"/>
          </a:p>
        </p:txBody>
      </p:sp>
    </p:spTree>
    <p:extLst>
      <p:ext uri="{BB962C8B-B14F-4D97-AF65-F5344CB8AC3E}">
        <p14:creationId xmlns:p14="http://schemas.microsoft.com/office/powerpoint/2010/main" val="27222464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0312FA4D-6690-4EAB-BD37-DA5C303EA51A}" type="datetimeFigureOut">
              <a:rPr lang="ru-RU" smtClean="0"/>
              <a:t>15.03.2024</a:t>
            </a:fld>
            <a:endParaRPr lang="ru-RU"/>
          </a:p>
        </p:txBody>
      </p:sp>
      <p:sp>
        <p:nvSpPr>
          <p:cNvPr id="5" name="Footer Placeholder 2"/>
          <p:cNvSpPr>
            <a:spLocks noGrp="1"/>
          </p:cNvSpPr>
          <p:nvPr>
            <p:ph type="ftr" sz="quarter" idx="11"/>
          </p:nvPr>
        </p:nvSpPr>
        <p:spPr/>
        <p:txBody>
          <a:bodyPr/>
          <a:lstStyle/>
          <a:p>
            <a:endParaRPr lang="ru-RU"/>
          </a:p>
        </p:txBody>
      </p:sp>
      <p:sp>
        <p:nvSpPr>
          <p:cNvPr id="6" name="Slide Number Placeholder 3"/>
          <p:cNvSpPr>
            <a:spLocks noGrp="1"/>
          </p:cNvSpPr>
          <p:nvPr>
            <p:ph type="sldNum" sz="quarter" idx="12"/>
          </p:nvPr>
        </p:nvSpPr>
        <p:spPr/>
        <p:txBody>
          <a:bodyPr/>
          <a:lstStyle/>
          <a:p>
            <a:fld id="{3444D091-2CB9-49A5-87D0-961EE980D0AD}" type="slidenum">
              <a:rPr lang="ru-RU" smtClean="0"/>
              <a:t>‹#›</a:t>
            </a:fld>
            <a:endParaRPr lang="ru-RU"/>
          </a:p>
        </p:txBody>
      </p:sp>
    </p:spTree>
    <p:extLst>
      <p:ext uri="{BB962C8B-B14F-4D97-AF65-F5344CB8AC3E}">
        <p14:creationId xmlns:p14="http://schemas.microsoft.com/office/powerpoint/2010/main" val="39518837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7" name="Date Placeholder 4"/>
          <p:cNvSpPr>
            <a:spLocks noGrp="1"/>
          </p:cNvSpPr>
          <p:nvPr>
            <p:ph type="dt" sz="half" idx="10"/>
          </p:nvPr>
        </p:nvSpPr>
        <p:spPr/>
        <p:txBody>
          <a:bodyPr/>
          <a:lstStyle/>
          <a:p>
            <a:fld id="{0312FA4D-6690-4EAB-BD37-DA5C303EA51A}" type="datetimeFigureOut">
              <a:rPr lang="ru-RU" smtClean="0"/>
              <a:t>15.03.2024</a:t>
            </a:fld>
            <a:endParaRPr lang="ru-RU"/>
          </a:p>
        </p:txBody>
      </p:sp>
      <p:sp>
        <p:nvSpPr>
          <p:cNvPr id="5" name="Footer Placeholder 5"/>
          <p:cNvSpPr>
            <a:spLocks noGrp="1"/>
          </p:cNvSpPr>
          <p:nvPr>
            <p:ph type="ftr" sz="quarter" idx="11"/>
          </p:nvPr>
        </p:nvSpPr>
        <p:spPr/>
        <p:txBody>
          <a:bodyPr/>
          <a:lstStyle/>
          <a:p>
            <a:endParaRPr lang="ru-RU"/>
          </a:p>
        </p:txBody>
      </p:sp>
      <p:sp>
        <p:nvSpPr>
          <p:cNvPr id="6" name="Slide Number Placeholder 6"/>
          <p:cNvSpPr>
            <a:spLocks noGrp="1"/>
          </p:cNvSpPr>
          <p:nvPr>
            <p:ph type="sldNum" sz="quarter" idx="12"/>
          </p:nvPr>
        </p:nvSpPr>
        <p:spPr/>
        <p:txBody>
          <a:bodyPr/>
          <a:lstStyle/>
          <a:p>
            <a:fld id="{3444D091-2CB9-49A5-87D0-961EE980D0AD}" type="slidenum">
              <a:rPr lang="ru-RU" smtClean="0"/>
              <a:t>‹#›</a:t>
            </a:fld>
            <a:endParaRPr lang="ru-RU"/>
          </a:p>
        </p:txBody>
      </p:sp>
    </p:spTree>
    <p:extLst>
      <p:ext uri="{BB962C8B-B14F-4D97-AF65-F5344CB8AC3E}">
        <p14:creationId xmlns:p14="http://schemas.microsoft.com/office/powerpoint/2010/main" val="38122667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312FA4D-6690-4EAB-BD37-DA5C303EA51A}" type="datetimeFigureOut">
              <a:rPr lang="ru-RU" smtClean="0"/>
              <a:t>15.03.2024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444D091-2CB9-49A5-87D0-961EE980D0AD}" type="slidenum">
              <a:rPr lang="ru-RU" smtClean="0"/>
              <a:t>‹#›</a:t>
            </a:fld>
            <a:endParaRPr lang="ru-RU"/>
          </a:p>
        </p:txBody>
      </p:sp>
    </p:spTree>
    <p:extLst>
      <p:ext uri="{BB962C8B-B14F-4D97-AF65-F5344CB8AC3E}">
        <p14:creationId xmlns:p14="http://schemas.microsoft.com/office/powerpoint/2010/main" val="1911932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0312FA4D-6690-4EAB-BD37-DA5C303EA51A}" type="datetimeFigureOut">
              <a:rPr lang="ru-RU" smtClean="0"/>
              <a:t>15.03.2024</a:t>
            </a:fld>
            <a:endParaRPr lang="ru-RU"/>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ru-RU"/>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3444D091-2CB9-49A5-87D0-961EE980D0AD}" type="slidenum">
              <a:rPr lang="ru-RU" smtClean="0"/>
              <a:t>‹#›</a:t>
            </a:fld>
            <a:endParaRPr lang="ru-RU"/>
          </a:p>
        </p:txBody>
      </p:sp>
    </p:spTree>
    <p:extLst>
      <p:ext uri="{BB962C8B-B14F-4D97-AF65-F5344CB8AC3E}">
        <p14:creationId xmlns:p14="http://schemas.microsoft.com/office/powerpoint/2010/main" val="2321439982"/>
      </p:ext>
    </p:extLst>
  </p:cSld>
  <p:clrMap bg1="dk1" tx1="lt1" bg2="dk2" tx2="lt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 id="2147483812" r:id="rId15"/>
    <p:sldLayoutId id="2147483813" r:id="rId16"/>
    <p:sldLayoutId id="2147483814"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en-US" dirty="0" smtClean="0"/>
              <a:t>Reflexive pronouns</a:t>
            </a:r>
            <a:endParaRPr lang="ru-RU" dirty="0"/>
          </a:p>
        </p:txBody>
      </p:sp>
      <p:sp>
        <p:nvSpPr>
          <p:cNvPr id="3" name="Подзаголовок 2"/>
          <p:cNvSpPr>
            <a:spLocks noGrp="1"/>
          </p:cNvSpPr>
          <p:nvPr>
            <p:ph type="subTitle" idx="1"/>
          </p:nvPr>
        </p:nvSpPr>
        <p:spPr/>
        <p:txBody>
          <a:bodyPr/>
          <a:lstStyle/>
          <a:p>
            <a:r>
              <a:rPr lang="ru-RU" dirty="0" smtClean="0"/>
              <a:t>Подготовил: учитель английского языка</a:t>
            </a:r>
          </a:p>
          <a:p>
            <a:r>
              <a:rPr lang="ru-RU" dirty="0" smtClean="0"/>
              <a:t>Иванко </a:t>
            </a:r>
            <a:r>
              <a:rPr lang="ru-RU" smtClean="0"/>
              <a:t>Лилия Николаевна</a:t>
            </a:r>
            <a:endParaRPr lang="ru-RU" dirty="0"/>
          </a:p>
        </p:txBody>
      </p:sp>
    </p:spTree>
    <p:extLst>
      <p:ext uri="{BB962C8B-B14F-4D97-AF65-F5344CB8AC3E}">
        <p14:creationId xmlns:p14="http://schemas.microsoft.com/office/powerpoint/2010/main" val="24988633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54955" y="612648"/>
            <a:ext cx="8825658" cy="4946904"/>
          </a:xfrm>
        </p:spPr>
        <p:txBody>
          <a:bodyPr/>
          <a:lstStyle/>
          <a:p>
            <a:r>
              <a:rPr lang="en-US" sz="2000" i="1" dirty="0" smtClean="0"/>
              <a:t>1. My </a:t>
            </a:r>
            <a:r>
              <a:rPr lang="en-US" sz="2000" i="1" dirty="0"/>
              <a:t>brothers don’t usually help me. I clean the house </a:t>
            </a:r>
            <a:r>
              <a:rPr lang="en-US" sz="2000" b="1" i="1" dirty="0"/>
              <a:t>(by) myself</a:t>
            </a:r>
            <a:r>
              <a:rPr lang="en-US" sz="2000" i="1" dirty="0"/>
              <a:t>.</a:t>
            </a:r>
            <a:r>
              <a:rPr lang="en-US" sz="2000" dirty="0"/>
              <a:t/>
            </a:r>
            <a:br>
              <a:rPr lang="en-US" sz="2000" dirty="0"/>
            </a:br>
            <a:r>
              <a:rPr lang="ru-RU" sz="2000" dirty="0"/>
              <a:t>Мои братья обычно мне не помогают. Я убираю дом сама</a:t>
            </a:r>
            <a:r>
              <a:rPr lang="ru-RU" sz="2000" dirty="0" smtClean="0"/>
              <a:t>.</a:t>
            </a:r>
            <a:r>
              <a:rPr lang="en-US" sz="2000" dirty="0" smtClean="0"/>
              <a:t/>
            </a:r>
            <a:br>
              <a:rPr lang="en-US" sz="2000" dirty="0" smtClean="0"/>
            </a:br>
            <a:r>
              <a:rPr lang="ru-RU" sz="2000" dirty="0"/>
              <a:t/>
            </a:r>
            <a:br>
              <a:rPr lang="ru-RU" sz="2000" dirty="0"/>
            </a:br>
            <a:r>
              <a:rPr lang="en-US" sz="2000" dirty="0" smtClean="0"/>
              <a:t>2. </a:t>
            </a:r>
            <a:r>
              <a:rPr lang="en-US" sz="2000" i="1" dirty="0" smtClean="0"/>
              <a:t>After </a:t>
            </a:r>
            <a:r>
              <a:rPr lang="en-US" sz="2000" i="1" dirty="0"/>
              <a:t>waking up, David washes (</a:t>
            </a:r>
            <a:r>
              <a:rPr lang="en-US" sz="2000" b="1" i="1" dirty="0"/>
              <a:t>—</a:t>
            </a:r>
            <a:r>
              <a:rPr lang="en-US" sz="2000" i="1" dirty="0"/>
              <a:t>), shaves (</a:t>
            </a:r>
            <a:r>
              <a:rPr lang="en-US" sz="2000" b="1" i="1" dirty="0"/>
              <a:t>—</a:t>
            </a:r>
            <a:r>
              <a:rPr lang="en-US" sz="2000" i="1" dirty="0"/>
              <a:t>) and has breakfast.</a:t>
            </a:r>
            <a:r>
              <a:rPr lang="en-US" sz="2000" dirty="0"/>
              <a:t/>
            </a:r>
            <a:br>
              <a:rPr lang="en-US" sz="2000" dirty="0"/>
            </a:br>
            <a:r>
              <a:rPr lang="ru-RU" sz="2000" dirty="0"/>
              <a:t>После подъёма Дэвид умывается, бреется и завтракает</a:t>
            </a:r>
            <a:r>
              <a:rPr lang="ru-RU" sz="2000" dirty="0" smtClean="0"/>
              <a:t>.</a:t>
            </a:r>
            <a:r>
              <a:rPr lang="en-US" sz="2000" dirty="0" smtClean="0"/>
              <a:t/>
            </a:r>
            <a:br>
              <a:rPr lang="en-US" sz="2000" dirty="0" smtClean="0"/>
            </a:br>
            <a:r>
              <a:rPr lang="ru-RU" sz="2000" dirty="0"/>
              <a:t/>
            </a:r>
            <a:br>
              <a:rPr lang="ru-RU" sz="2000" dirty="0"/>
            </a:br>
            <a:r>
              <a:rPr lang="en-US" sz="2000" dirty="0" smtClean="0"/>
              <a:t>3. </a:t>
            </a:r>
            <a:r>
              <a:rPr lang="en-US" sz="2000" i="1" dirty="0" smtClean="0"/>
              <a:t>This </a:t>
            </a:r>
            <a:r>
              <a:rPr lang="en-US" sz="2000" i="1" dirty="0"/>
              <a:t>pizza is mouthwatering! — Help </a:t>
            </a:r>
            <a:r>
              <a:rPr lang="en-US" sz="2000" b="1" i="1" dirty="0"/>
              <a:t>yourself</a:t>
            </a:r>
            <a:r>
              <a:rPr lang="en-US" sz="2000" i="1" dirty="0"/>
              <a:t>.</a:t>
            </a:r>
            <a:r>
              <a:rPr lang="en-US" sz="2000" dirty="0"/>
              <a:t/>
            </a:r>
            <a:br>
              <a:rPr lang="en-US" sz="2000" dirty="0"/>
            </a:br>
            <a:r>
              <a:rPr lang="ru-RU" sz="2000" dirty="0"/>
              <a:t>От этой пиццы слюнки текут! — Угощайся</a:t>
            </a:r>
            <a:r>
              <a:rPr lang="ru-RU" sz="2000" dirty="0" smtClean="0"/>
              <a:t>.</a:t>
            </a:r>
            <a:r>
              <a:rPr lang="en-US" sz="2000" dirty="0" smtClean="0"/>
              <a:t/>
            </a:r>
            <a:br>
              <a:rPr lang="en-US" sz="2000" dirty="0" smtClean="0"/>
            </a:br>
            <a:r>
              <a:rPr lang="ru-RU" sz="2000" dirty="0"/>
              <a:t/>
            </a:r>
            <a:br>
              <a:rPr lang="ru-RU" sz="2000" dirty="0"/>
            </a:br>
            <a:r>
              <a:rPr lang="en-US" sz="2000" dirty="0" smtClean="0"/>
              <a:t>4. </a:t>
            </a:r>
            <a:r>
              <a:rPr lang="en-US" sz="2000" i="1" dirty="0" smtClean="0"/>
              <a:t>Selfish </a:t>
            </a:r>
            <a:r>
              <a:rPr lang="en-US" sz="2000" i="1" dirty="0"/>
              <a:t>people do everything only for </a:t>
            </a:r>
            <a:r>
              <a:rPr lang="en-US" sz="2000" b="1" i="1" dirty="0"/>
              <a:t>themselves</a:t>
            </a:r>
            <a:r>
              <a:rPr lang="en-US" sz="2000" i="1" dirty="0"/>
              <a:t>.</a:t>
            </a:r>
            <a:r>
              <a:rPr lang="en-US" sz="2000" dirty="0"/>
              <a:t/>
            </a:r>
            <a:br>
              <a:rPr lang="en-US" sz="2000" dirty="0"/>
            </a:br>
            <a:r>
              <a:rPr lang="ru-RU" sz="2000" dirty="0"/>
              <a:t>Эгоистичные люди делают всё только ради себя</a:t>
            </a:r>
            <a:r>
              <a:rPr lang="ru-RU" sz="2000" dirty="0" smtClean="0"/>
              <a:t>.</a:t>
            </a:r>
            <a:r>
              <a:rPr lang="en-US" sz="2000" dirty="0" smtClean="0"/>
              <a:t/>
            </a:r>
            <a:br>
              <a:rPr lang="en-US" sz="2000" dirty="0" smtClean="0"/>
            </a:br>
            <a:r>
              <a:rPr lang="ru-RU" sz="2000" dirty="0"/>
              <a:t/>
            </a:r>
            <a:br>
              <a:rPr lang="ru-RU" sz="2000" dirty="0"/>
            </a:br>
            <a:r>
              <a:rPr lang="en-US" sz="2000" dirty="0" smtClean="0"/>
              <a:t>5. </a:t>
            </a:r>
            <a:r>
              <a:rPr lang="en-US" sz="2000" i="1" dirty="0" smtClean="0"/>
              <a:t>We </a:t>
            </a:r>
            <a:r>
              <a:rPr lang="en-US" sz="2000" i="1" dirty="0"/>
              <a:t>need to collect </a:t>
            </a:r>
            <a:r>
              <a:rPr lang="en-US" sz="2000" b="1" i="1" dirty="0"/>
              <a:t>ourselves</a:t>
            </a:r>
            <a:r>
              <a:rPr lang="en-US" sz="2000" i="1" dirty="0"/>
              <a:t>. Otherwise, we’ll lose everything.</a:t>
            </a:r>
            <a:r>
              <a:rPr lang="en-US" sz="2000" dirty="0"/>
              <a:t/>
            </a:r>
            <a:br>
              <a:rPr lang="en-US" sz="2000" dirty="0"/>
            </a:br>
            <a:r>
              <a:rPr lang="ru-RU" sz="2000" dirty="0"/>
              <a:t>Нам нужно собраться. Иначе мы потеряем всё.</a:t>
            </a:r>
            <a:br>
              <a:rPr lang="ru-RU" sz="2000" dirty="0"/>
            </a:br>
            <a:endParaRPr lang="ru-RU" sz="2000" dirty="0"/>
          </a:p>
        </p:txBody>
      </p:sp>
    </p:spTree>
    <p:extLst>
      <p:ext uri="{BB962C8B-B14F-4D97-AF65-F5344CB8AC3E}">
        <p14:creationId xmlns:p14="http://schemas.microsoft.com/office/powerpoint/2010/main" val="24171240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Задачи урока:</a:t>
            </a:r>
            <a:endParaRPr lang="ru-RU" dirty="0"/>
          </a:p>
        </p:txBody>
      </p:sp>
      <p:sp>
        <p:nvSpPr>
          <p:cNvPr id="3" name="Объект 2"/>
          <p:cNvSpPr>
            <a:spLocks noGrp="1"/>
          </p:cNvSpPr>
          <p:nvPr>
            <p:ph idx="1"/>
          </p:nvPr>
        </p:nvSpPr>
        <p:spPr/>
        <p:txBody>
          <a:bodyPr>
            <a:normAutofit/>
          </a:bodyPr>
          <a:lstStyle/>
          <a:p>
            <a:r>
              <a:rPr lang="ru-RU" sz="3600" dirty="0"/>
              <a:t>особенности формообразования возвратных местоимений;</a:t>
            </a:r>
          </a:p>
          <a:p>
            <a:r>
              <a:rPr lang="ru-RU" sz="3600" dirty="0"/>
              <a:t>в каких ситуациях используются возвратные местоимения;</a:t>
            </a:r>
          </a:p>
          <a:p>
            <a:r>
              <a:rPr lang="ru-RU" sz="3600" dirty="0"/>
              <a:t>устойчивые выражения с возвратными местоимениями.</a:t>
            </a:r>
          </a:p>
          <a:p>
            <a:endParaRPr lang="ru-RU" sz="3600" dirty="0"/>
          </a:p>
        </p:txBody>
      </p:sp>
    </p:spTree>
    <p:extLst>
      <p:ext uri="{BB962C8B-B14F-4D97-AF65-F5344CB8AC3E}">
        <p14:creationId xmlns:p14="http://schemas.microsoft.com/office/powerpoint/2010/main" val="39194906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6111" y="452718"/>
            <a:ext cx="4319081" cy="1400530"/>
          </a:xfrm>
        </p:spPr>
        <p:txBody>
          <a:bodyPr/>
          <a:lstStyle/>
          <a:p>
            <a:r>
              <a:rPr lang="ru-RU" sz="2400" b="1" dirty="0">
                <a:solidFill>
                  <a:srgbClr val="FF0000"/>
                </a:solidFill>
              </a:rPr>
              <a:t>Особенности </a:t>
            </a:r>
            <a:r>
              <a:rPr lang="en-US" sz="2400" b="1" dirty="0" smtClean="0">
                <a:solidFill>
                  <a:srgbClr val="FF0000"/>
                </a:solidFill>
              </a:rPr>
              <a:t/>
            </a:r>
            <a:br>
              <a:rPr lang="en-US" sz="2400" b="1" dirty="0" smtClean="0">
                <a:solidFill>
                  <a:srgbClr val="FF0000"/>
                </a:solidFill>
              </a:rPr>
            </a:br>
            <a:r>
              <a:rPr lang="ru-RU" sz="2400" b="1" dirty="0" smtClean="0">
                <a:solidFill>
                  <a:srgbClr val="FF0000"/>
                </a:solidFill>
              </a:rPr>
              <a:t>формообразования </a:t>
            </a:r>
            <a:r>
              <a:rPr lang="ru-RU" sz="2400" b="1" dirty="0">
                <a:solidFill>
                  <a:srgbClr val="FF0000"/>
                </a:solidFill>
              </a:rPr>
              <a:t>возвратных местоимений</a:t>
            </a:r>
            <a:r>
              <a:rPr lang="ru-RU" b="1" dirty="0"/>
              <a:t/>
            </a:r>
            <a:br>
              <a:rPr lang="ru-RU" b="1" dirty="0"/>
            </a:br>
            <a:endParaRPr lang="ru-RU" dirty="0"/>
          </a:p>
        </p:txBody>
      </p:sp>
      <p:sp>
        <p:nvSpPr>
          <p:cNvPr id="3" name="Текст 2"/>
          <p:cNvSpPr>
            <a:spLocks noGrp="1"/>
          </p:cNvSpPr>
          <p:nvPr>
            <p:ph type="body" idx="1"/>
          </p:nvPr>
        </p:nvSpPr>
        <p:spPr>
          <a:xfrm flipH="1">
            <a:off x="1057594" y="1905000"/>
            <a:ext cx="45719" cy="576262"/>
          </a:xfrm>
        </p:spPr>
        <p:txBody>
          <a:bodyPr/>
          <a:lstStyle/>
          <a:p>
            <a:endParaRPr lang="ru-RU" dirty="0"/>
          </a:p>
        </p:txBody>
      </p:sp>
      <p:sp>
        <p:nvSpPr>
          <p:cNvPr id="4" name="Объект 3"/>
          <p:cNvSpPr>
            <a:spLocks noGrp="1"/>
          </p:cNvSpPr>
          <p:nvPr>
            <p:ph sz="half" idx="2"/>
          </p:nvPr>
        </p:nvSpPr>
        <p:spPr>
          <a:xfrm>
            <a:off x="646111" y="2533014"/>
            <a:ext cx="4044760" cy="3741738"/>
          </a:xfrm>
        </p:spPr>
        <p:txBody>
          <a:bodyPr>
            <a:normAutofit fontScale="92500" lnSpcReduction="10000"/>
          </a:bodyPr>
          <a:lstStyle/>
          <a:p>
            <a:r>
              <a:rPr lang="ru-RU" b="1" dirty="0" err="1" smtClean="0"/>
              <a:t>Reflexive</a:t>
            </a:r>
            <a:r>
              <a:rPr lang="ru-RU" b="1" dirty="0" smtClean="0"/>
              <a:t> </a:t>
            </a:r>
            <a:r>
              <a:rPr lang="ru-RU" b="1" dirty="0" err="1"/>
              <a:t>pronouns</a:t>
            </a:r>
            <a:r>
              <a:rPr lang="ru-RU" dirty="0"/>
              <a:t> — это местоимения, которые отражают действие, направленное на самого себя. </a:t>
            </a:r>
          </a:p>
          <a:p>
            <a:r>
              <a:rPr lang="ru-RU" dirty="0"/>
              <a:t>Возвратные местоимения образуются при помощи окончаний </a:t>
            </a:r>
            <a:r>
              <a:rPr lang="ru-RU" b="1" dirty="0" err="1">
                <a:solidFill>
                  <a:srgbClr val="FF0000"/>
                </a:solidFill>
              </a:rPr>
              <a:t>self</a:t>
            </a:r>
            <a:r>
              <a:rPr lang="ru-RU" dirty="0">
                <a:solidFill>
                  <a:srgbClr val="FF0000"/>
                </a:solidFill>
              </a:rPr>
              <a:t> </a:t>
            </a:r>
            <a:r>
              <a:rPr lang="ru-RU" dirty="0"/>
              <a:t>для единственного числа и </a:t>
            </a:r>
            <a:r>
              <a:rPr lang="ru-RU" b="1" dirty="0" err="1">
                <a:solidFill>
                  <a:srgbClr val="FF0000"/>
                </a:solidFill>
              </a:rPr>
              <a:t>selves</a:t>
            </a:r>
            <a:r>
              <a:rPr lang="ru-RU" dirty="0">
                <a:solidFill>
                  <a:srgbClr val="FF0000"/>
                </a:solidFill>
              </a:rPr>
              <a:t> </a:t>
            </a:r>
            <a:r>
              <a:rPr lang="ru-RU" dirty="0"/>
              <a:t>для множественного.</a:t>
            </a:r>
          </a:p>
          <a:p>
            <a:r>
              <a:rPr lang="ru-RU" dirty="0"/>
              <a:t>В русском языке им соответствуют возвратное местоимение </a:t>
            </a:r>
            <a:r>
              <a:rPr lang="ru-RU" b="1" dirty="0">
                <a:solidFill>
                  <a:srgbClr val="FF0000"/>
                </a:solidFill>
              </a:rPr>
              <a:t>себя</a:t>
            </a:r>
            <a:r>
              <a:rPr lang="ru-RU" dirty="0">
                <a:solidFill>
                  <a:srgbClr val="FF0000"/>
                </a:solidFill>
              </a:rPr>
              <a:t> </a:t>
            </a:r>
            <a:r>
              <a:rPr lang="ru-RU" dirty="0"/>
              <a:t>или частица </a:t>
            </a:r>
            <a:r>
              <a:rPr lang="ru-RU" b="1" dirty="0"/>
              <a:t>-</a:t>
            </a:r>
            <a:r>
              <a:rPr lang="ru-RU" b="1" dirty="0" err="1"/>
              <a:t>ся</a:t>
            </a:r>
            <a:r>
              <a:rPr lang="ru-RU" dirty="0"/>
              <a:t> в глаголах.</a:t>
            </a:r>
          </a:p>
          <a:p>
            <a:endParaRPr lang="ru-RU" dirty="0"/>
          </a:p>
        </p:txBody>
      </p:sp>
      <p:sp>
        <p:nvSpPr>
          <p:cNvPr id="5" name="Текст 4"/>
          <p:cNvSpPr>
            <a:spLocks noGrp="1"/>
          </p:cNvSpPr>
          <p:nvPr>
            <p:ph type="body" sz="quarter" idx="3"/>
          </p:nvPr>
        </p:nvSpPr>
        <p:spPr/>
        <p:txBody>
          <a:bodyPr/>
          <a:lstStyle/>
          <a:p>
            <a:endParaRPr lang="ru-RU"/>
          </a:p>
        </p:txBody>
      </p:sp>
      <p:graphicFrame>
        <p:nvGraphicFramePr>
          <p:cNvPr id="8" name="Объект 7"/>
          <p:cNvGraphicFramePr>
            <a:graphicFrameLocks noGrp="1"/>
          </p:cNvGraphicFramePr>
          <p:nvPr>
            <p:ph sz="quarter" idx="4"/>
            <p:extLst>
              <p:ext uri="{D42A27DB-BD31-4B8C-83A1-F6EECF244321}">
                <p14:modId xmlns:p14="http://schemas.microsoft.com/office/powerpoint/2010/main" val="2555742845"/>
              </p:ext>
            </p:extLst>
          </p:nvPr>
        </p:nvGraphicFramePr>
        <p:xfrm>
          <a:off x="4837176" y="-1"/>
          <a:ext cx="7251011" cy="6757417"/>
        </p:xfrm>
        <a:graphic>
          <a:graphicData uri="http://schemas.openxmlformats.org/drawingml/2006/table">
            <a:tbl>
              <a:tblPr firstRow="1" bandRow="1">
                <a:tableStyleId>{5C22544A-7EE6-4342-B048-85BDC9FD1C3A}</a:tableStyleId>
              </a:tblPr>
              <a:tblGrid>
                <a:gridCol w="1234440"/>
                <a:gridCol w="1271016"/>
                <a:gridCol w="4745555"/>
              </a:tblGrid>
              <a:tr h="1248883">
                <a:tc>
                  <a:txBody>
                    <a:bodyPr/>
                    <a:lstStyle/>
                    <a:p>
                      <a:r>
                        <a:rPr lang="ru-RU" sz="1800" b="1" i="0" kern="1200" dirty="0" smtClean="0">
                          <a:solidFill>
                            <a:schemeClr val="lt1"/>
                          </a:solidFill>
                          <a:effectLst/>
                          <a:latin typeface="+mn-lt"/>
                          <a:ea typeface="+mn-ea"/>
                          <a:cs typeface="+mn-cs"/>
                        </a:rPr>
                        <a:t>Личное местоимение</a:t>
                      </a:r>
                      <a:endParaRPr lang="ru-RU" dirty="0"/>
                    </a:p>
                  </a:txBody>
                  <a:tcPr/>
                </a:tc>
                <a:tc>
                  <a:txBody>
                    <a:bodyPr/>
                    <a:lstStyle/>
                    <a:p>
                      <a:r>
                        <a:rPr lang="ru-RU" sz="1800" b="1" i="0" kern="1200" dirty="0" smtClean="0">
                          <a:solidFill>
                            <a:schemeClr val="lt1"/>
                          </a:solidFill>
                          <a:effectLst/>
                          <a:latin typeface="+mn-lt"/>
                          <a:ea typeface="+mn-ea"/>
                          <a:cs typeface="+mn-cs"/>
                        </a:rPr>
                        <a:t>Возвратное местоимение</a:t>
                      </a:r>
                      <a:endParaRPr lang="ru-RU" dirty="0"/>
                    </a:p>
                  </a:txBody>
                  <a:tcPr/>
                </a:tc>
                <a:tc>
                  <a:txBody>
                    <a:bodyPr/>
                    <a:lstStyle/>
                    <a:p>
                      <a:r>
                        <a:rPr lang="ru-RU" sz="1800" b="1" i="0" kern="1200" dirty="0" smtClean="0">
                          <a:solidFill>
                            <a:schemeClr val="lt1"/>
                          </a:solidFill>
                          <a:effectLst/>
                          <a:latin typeface="+mn-lt"/>
                          <a:ea typeface="+mn-ea"/>
                          <a:cs typeface="+mn-cs"/>
                        </a:rPr>
                        <a:t>Пример</a:t>
                      </a:r>
                      <a:endParaRPr lang="ru-RU" dirty="0"/>
                    </a:p>
                  </a:txBody>
                  <a:tcPr/>
                </a:tc>
              </a:tr>
              <a:tr h="546004">
                <a:tc>
                  <a:txBody>
                    <a:bodyPr/>
                    <a:lstStyle/>
                    <a:p>
                      <a:r>
                        <a:rPr lang="en-US" sz="1400" dirty="0" smtClean="0"/>
                        <a:t>I</a:t>
                      </a:r>
                      <a:endParaRPr lang="ru-RU" sz="1400" dirty="0"/>
                    </a:p>
                  </a:txBody>
                  <a:tcPr/>
                </a:tc>
                <a:tc>
                  <a:txBody>
                    <a:bodyPr/>
                    <a:lstStyle/>
                    <a:p>
                      <a:r>
                        <a:rPr lang="en-US" sz="1400" b="1" i="0" kern="1200" dirty="0" smtClean="0">
                          <a:solidFill>
                            <a:schemeClr val="dk1"/>
                          </a:solidFill>
                          <a:effectLst/>
                          <a:latin typeface="+mn-lt"/>
                          <a:ea typeface="+mn-ea"/>
                          <a:cs typeface="+mn-cs"/>
                        </a:rPr>
                        <a:t>myself</a:t>
                      </a:r>
                      <a:endParaRPr lang="ru-RU" sz="1400" dirty="0"/>
                    </a:p>
                  </a:txBody>
                  <a:tcPr/>
                </a:tc>
                <a:tc>
                  <a:txBody>
                    <a:bodyPr/>
                    <a:lstStyle/>
                    <a:p>
                      <a:r>
                        <a:rPr lang="ru-RU" sz="1400" b="0" i="0" kern="1200" dirty="0" smtClean="0">
                          <a:solidFill>
                            <a:schemeClr val="dk1"/>
                          </a:solidFill>
                          <a:effectLst/>
                          <a:latin typeface="+mn-lt"/>
                          <a:ea typeface="+mn-ea"/>
                          <a:cs typeface="+mn-cs"/>
                        </a:rPr>
                        <a:t>I </a:t>
                      </a:r>
                      <a:r>
                        <a:rPr lang="ru-RU" sz="1400" b="0" i="0" kern="1200" dirty="0" err="1" smtClean="0">
                          <a:solidFill>
                            <a:schemeClr val="dk1"/>
                          </a:solidFill>
                          <a:effectLst/>
                          <a:latin typeface="+mn-lt"/>
                          <a:ea typeface="+mn-ea"/>
                          <a:cs typeface="+mn-cs"/>
                        </a:rPr>
                        <a:t>want</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to</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earn</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money</a:t>
                      </a:r>
                      <a:r>
                        <a:rPr lang="ru-RU" sz="1400" b="0" i="0" kern="1200" dirty="0" smtClean="0">
                          <a:solidFill>
                            <a:schemeClr val="dk1"/>
                          </a:solidFill>
                          <a:effectLst/>
                          <a:latin typeface="+mn-lt"/>
                          <a:ea typeface="+mn-ea"/>
                          <a:cs typeface="+mn-cs"/>
                        </a:rPr>
                        <a:t> </a:t>
                      </a:r>
                      <a:r>
                        <a:rPr lang="ru-RU" sz="1400" b="1" i="0" kern="1200" dirty="0" err="1" smtClean="0">
                          <a:solidFill>
                            <a:schemeClr val="dk1"/>
                          </a:solidFill>
                          <a:effectLst/>
                          <a:latin typeface="+mn-lt"/>
                          <a:ea typeface="+mn-ea"/>
                          <a:cs typeface="+mn-cs"/>
                        </a:rPr>
                        <a:t>myself</a:t>
                      </a:r>
                      <a:r>
                        <a:rPr lang="ru-RU" sz="1400" b="0" i="0" kern="1200" dirty="0" smtClean="0">
                          <a:solidFill>
                            <a:schemeClr val="dk1"/>
                          </a:solidFill>
                          <a:effectLst/>
                          <a:latin typeface="+mn-lt"/>
                          <a:ea typeface="+mn-ea"/>
                          <a:cs typeface="+mn-cs"/>
                        </a:rPr>
                        <a:t>.</a:t>
                      </a:r>
                      <a:r>
                        <a:rPr lang="ru-RU" sz="1400" dirty="0" smtClean="0"/>
                        <a:t/>
                      </a:r>
                      <a:br>
                        <a:rPr lang="ru-RU" sz="1400" dirty="0" smtClean="0"/>
                      </a:br>
                      <a:r>
                        <a:rPr lang="ru-RU" sz="1400" b="0" i="0" kern="1200" dirty="0" smtClean="0">
                          <a:solidFill>
                            <a:schemeClr val="dk1"/>
                          </a:solidFill>
                          <a:effectLst/>
                          <a:latin typeface="+mn-lt"/>
                          <a:ea typeface="+mn-ea"/>
                          <a:cs typeface="+mn-cs"/>
                        </a:rPr>
                        <a:t>Я хочу сам зарабатывать деньги.</a:t>
                      </a:r>
                      <a:endParaRPr lang="ru-RU" sz="1400" dirty="0"/>
                    </a:p>
                  </a:txBody>
                  <a:tcPr/>
                </a:tc>
              </a:tr>
              <a:tr h="770794">
                <a:tc>
                  <a:txBody>
                    <a:bodyPr/>
                    <a:lstStyle/>
                    <a:p>
                      <a:r>
                        <a:rPr lang="en-US" sz="1400" dirty="0" smtClean="0"/>
                        <a:t>you</a:t>
                      </a:r>
                      <a:endParaRPr lang="ru-RU" sz="1400" dirty="0"/>
                    </a:p>
                  </a:txBody>
                  <a:tcPr/>
                </a:tc>
                <a:tc>
                  <a:txBody>
                    <a:bodyPr/>
                    <a:lstStyle/>
                    <a:p>
                      <a:r>
                        <a:rPr lang="en-US" sz="1400" b="1" i="0" kern="1200" dirty="0" smtClean="0">
                          <a:solidFill>
                            <a:schemeClr val="dk1"/>
                          </a:solidFill>
                          <a:effectLst/>
                          <a:latin typeface="+mn-lt"/>
                          <a:ea typeface="+mn-ea"/>
                          <a:cs typeface="+mn-cs"/>
                        </a:rPr>
                        <a:t>yourself / yourselves</a:t>
                      </a:r>
                      <a:endParaRPr lang="ru-RU" sz="1400" dirty="0"/>
                    </a:p>
                  </a:txBody>
                  <a:tcPr/>
                </a:tc>
                <a:tc>
                  <a:txBody>
                    <a:bodyPr/>
                    <a:lstStyle/>
                    <a:p>
                      <a:pPr rtl="0"/>
                      <a:r>
                        <a:rPr lang="en-US" sz="1400" b="0" dirty="0" smtClean="0">
                          <a:effectLst/>
                        </a:rPr>
                        <a:t>Be </a:t>
                      </a:r>
                      <a:r>
                        <a:rPr lang="en-US" sz="1400" b="0" dirty="0">
                          <a:effectLst/>
                        </a:rPr>
                        <a:t>careful! Don’t cut </a:t>
                      </a:r>
                      <a:r>
                        <a:rPr lang="en-US" sz="1400" b="1" dirty="0">
                          <a:effectLst/>
                        </a:rPr>
                        <a:t>yourself / yourselves</a:t>
                      </a:r>
                      <a:r>
                        <a:rPr lang="en-US" sz="1400" b="0" dirty="0">
                          <a:effectLst/>
                        </a:rPr>
                        <a:t>.</a:t>
                      </a:r>
                      <a:br>
                        <a:rPr lang="en-US" sz="1400" b="0" dirty="0">
                          <a:effectLst/>
                        </a:rPr>
                      </a:br>
                      <a:r>
                        <a:rPr lang="en-US" sz="1400" b="0" dirty="0" err="1">
                          <a:solidFill>
                            <a:srgbClr val="808080"/>
                          </a:solidFill>
                          <a:effectLst/>
                        </a:rPr>
                        <a:t>Аккуратно</a:t>
                      </a:r>
                      <a:r>
                        <a:rPr lang="en-US" sz="1400" b="0" dirty="0">
                          <a:solidFill>
                            <a:srgbClr val="808080"/>
                          </a:solidFill>
                          <a:effectLst/>
                        </a:rPr>
                        <a:t>! </a:t>
                      </a:r>
                      <a:r>
                        <a:rPr lang="en-US" sz="1400" b="0" dirty="0" err="1">
                          <a:solidFill>
                            <a:srgbClr val="808080"/>
                          </a:solidFill>
                          <a:effectLst/>
                        </a:rPr>
                        <a:t>Не</a:t>
                      </a:r>
                      <a:r>
                        <a:rPr lang="en-US" sz="1400" b="0" dirty="0">
                          <a:solidFill>
                            <a:srgbClr val="808080"/>
                          </a:solidFill>
                          <a:effectLst/>
                        </a:rPr>
                        <a:t> </a:t>
                      </a:r>
                      <a:r>
                        <a:rPr lang="en-US" sz="1400" b="0" dirty="0" err="1">
                          <a:solidFill>
                            <a:srgbClr val="808080"/>
                          </a:solidFill>
                          <a:effectLst/>
                        </a:rPr>
                        <a:t>порежься</a:t>
                      </a:r>
                      <a:r>
                        <a:rPr lang="en-US" sz="1400" b="0" dirty="0">
                          <a:solidFill>
                            <a:srgbClr val="808080"/>
                          </a:solidFill>
                          <a:effectLst/>
                        </a:rPr>
                        <a:t> / </a:t>
                      </a:r>
                      <a:r>
                        <a:rPr lang="en-US" sz="1400" b="0" dirty="0" err="1">
                          <a:solidFill>
                            <a:srgbClr val="808080"/>
                          </a:solidFill>
                          <a:effectLst/>
                        </a:rPr>
                        <a:t>Не</a:t>
                      </a:r>
                      <a:r>
                        <a:rPr lang="en-US" sz="1400" b="0" dirty="0">
                          <a:solidFill>
                            <a:srgbClr val="808080"/>
                          </a:solidFill>
                          <a:effectLst/>
                        </a:rPr>
                        <a:t> </a:t>
                      </a:r>
                      <a:r>
                        <a:rPr lang="en-US" sz="1400" b="0" dirty="0" err="1">
                          <a:solidFill>
                            <a:srgbClr val="808080"/>
                          </a:solidFill>
                          <a:effectLst/>
                        </a:rPr>
                        <a:t>порежьтесь</a:t>
                      </a:r>
                      <a:r>
                        <a:rPr lang="en-US" sz="1400" b="0" dirty="0">
                          <a:solidFill>
                            <a:srgbClr val="808080"/>
                          </a:solidFill>
                          <a:effectLst/>
                        </a:rPr>
                        <a:t>!</a:t>
                      </a:r>
                      <a:endParaRPr lang="en-US" sz="1400" b="0" dirty="0">
                        <a:effectLst/>
                      </a:endParaRPr>
                    </a:p>
                  </a:txBody>
                  <a:tcPr marL="114300" marR="114300" marT="76200" marB="114300" anchor="ctr"/>
                </a:tc>
              </a:tr>
              <a:tr h="1751225">
                <a:tc>
                  <a:txBody>
                    <a:bodyPr/>
                    <a:lstStyle/>
                    <a:p>
                      <a:r>
                        <a:rPr lang="en-US" sz="1400" dirty="0" smtClean="0"/>
                        <a:t>He</a:t>
                      </a:r>
                      <a:r>
                        <a:rPr lang="en-US" sz="1400" baseline="0" dirty="0" smtClean="0"/>
                        <a:t> </a:t>
                      </a:r>
                    </a:p>
                    <a:p>
                      <a:r>
                        <a:rPr lang="en-US" sz="1400" baseline="0" dirty="0" smtClean="0"/>
                        <a:t>She</a:t>
                      </a:r>
                    </a:p>
                    <a:p>
                      <a:r>
                        <a:rPr lang="en-US" sz="1400" baseline="0" dirty="0" smtClean="0"/>
                        <a:t>it</a:t>
                      </a:r>
                      <a:endParaRPr lang="ru-RU" sz="1400" dirty="0"/>
                    </a:p>
                  </a:txBody>
                  <a:tcPr/>
                </a:tc>
                <a:tc>
                  <a:txBody>
                    <a:bodyPr/>
                    <a:lstStyle/>
                    <a:p>
                      <a:r>
                        <a:rPr lang="en-US" sz="1400" b="1" i="0" kern="1200" dirty="0" smtClean="0">
                          <a:solidFill>
                            <a:schemeClr val="dk1"/>
                          </a:solidFill>
                          <a:effectLst/>
                          <a:latin typeface="+mn-lt"/>
                          <a:ea typeface="+mn-ea"/>
                          <a:cs typeface="+mn-cs"/>
                        </a:rPr>
                        <a:t>himself</a:t>
                      </a:r>
                    </a:p>
                    <a:p>
                      <a:r>
                        <a:rPr lang="en-US" sz="1400" b="1" i="0" kern="1200" dirty="0" smtClean="0">
                          <a:solidFill>
                            <a:schemeClr val="dk1"/>
                          </a:solidFill>
                          <a:effectLst/>
                          <a:latin typeface="+mn-lt"/>
                          <a:ea typeface="+mn-ea"/>
                          <a:cs typeface="+mn-cs"/>
                        </a:rPr>
                        <a:t>herself</a:t>
                      </a:r>
                    </a:p>
                    <a:p>
                      <a:r>
                        <a:rPr lang="en-US" sz="1400" b="1" i="0" kern="1200" dirty="0" smtClean="0">
                          <a:solidFill>
                            <a:schemeClr val="dk1"/>
                          </a:solidFill>
                          <a:effectLst/>
                          <a:latin typeface="+mn-lt"/>
                          <a:ea typeface="+mn-ea"/>
                          <a:cs typeface="+mn-cs"/>
                        </a:rPr>
                        <a:t>itself</a:t>
                      </a:r>
                      <a:endParaRPr lang="ru-RU" sz="1400" dirty="0"/>
                    </a:p>
                  </a:txBody>
                  <a:tcPr/>
                </a:tc>
                <a:tc>
                  <a:txBody>
                    <a:bodyPr/>
                    <a:lstStyle/>
                    <a:p>
                      <a:r>
                        <a:rPr lang="ru-RU" sz="1400" b="0" i="0" kern="1200" dirty="0" err="1" smtClean="0">
                          <a:solidFill>
                            <a:schemeClr val="dk1"/>
                          </a:solidFill>
                          <a:effectLst/>
                          <a:latin typeface="+mn-lt"/>
                          <a:ea typeface="+mn-ea"/>
                          <a:cs typeface="+mn-cs"/>
                        </a:rPr>
                        <a:t>He</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insisted</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on</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organising</a:t>
                      </a:r>
                      <a:r>
                        <a:rPr lang="ru-RU" sz="1400" b="0" i="0" kern="1200" dirty="0" smtClean="0">
                          <a:solidFill>
                            <a:schemeClr val="dk1"/>
                          </a:solidFill>
                          <a:effectLst/>
                          <a:latin typeface="+mn-lt"/>
                          <a:ea typeface="+mn-ea"/>
                          <a:cs typeface="+mn-cs"/>
                        </a:rPr>
                        <a:t> a </a:t>
                      </a:r>
                      <a:r>
                        <a:rPr lang="ru-RU" sz="1400" b="0" i="0" kern="1200" dirty="0" err="1" smtClean="0">
                          <a:solidFill>
                            <a:schemeClr val="dk1"/>
                          </a:solidFill>
                          <a:effectLst/>
                          <a:latin typeface="+mn-lt"/>
                          <a:ea typeface="+mn-ea"/>
                          <a:cs typeface="+mn-cs"/>
                        </a:rPr>
                        <a:t>party</a:t>
                      </a:r>
                      <a:r>
                        <a:rPr lang="ru-RU" sz="1400" b="0" i="0" kern="1200" dirty="0" smtClean="0">
                          <a:solidFill>
                            <a:schemeClr val="dk1"/>
                          </a:solidFill>
                          <a:effectLst/>
                          <a:latin typeface="+mn-lt"/>
                          <a:ea typeface="+mn-ea"/>
                          <a:cs typeface="+mn-cs"/>
                        </a:rPr>
                        <a:t> </a:t>
                      </a:r>
                      <a:r>
                        <a:rPr lang="ru-RU" sz="1400" b="1" i="0" kern="1200" dirty="0" err="1" smtClean="0">
                          <a:solidFill>
                            <a:schemeClr val="dk1"/>
                          </a:solidFill>
                          <a:effectLst/>
                          <a:latin typeface="+mn-lt"/>
                          <a:ea typeface="+mn-ea"/>
                          <a:cs typeface="+mn-cs"/>
                        </a:rPr>
                        <a:t>himself</a:t>
                      </a:r>
                      <a:r>
                        <a:rPr lang="ru-RU" sz="1400" b="0" i="0" kern="1200" dirty="0" smtClean="0">
                          <a:solidFill>
                            <a:schemeClr val="dk1"/>
                          </a:solidFill>
                          <a:effectLst/>
                          <a:latin typeface="+mn-lt"/>
                          <a:ea typeface="+mn-ea"/>
                          <a:cs typeface="+mn-cs"/>
                        </a:rPr>
                        <a:t>.</a:t>
                      </a:r>
                      <a:r>
                        <a:rPr lang="ru-RU" sz="1400" dirty="0" smtClean="0"/>
                        <a:t/>
                      </a:r>
                      <a:br>
                        <a:rPr lang="ru-RU" sz="1400" dirty="0" smtClean="0"/>
                      </a:br>
                      <a:r>
                        <a:rPr lang="ru-RU" sz="1400" b="0" i="0" kern="1200" dirty="0" smtClean="0">
                          <a:solidFill>
                            <a:schemeClr val="dk1"/>
                          </a:solidFill>
                          <a:effectLst/>
                          <a:latin typeface="+mn-lt"/>
                          <a:ea typeface="+mn-ea"/>
                          <a:cs typeface="+mn-cs"/>
                        </a:rPr>
                        <a:t>Он настаивал на том, что организует вечеринку сам.</a:t>
                      </a:r>
                      <a:endParaRPr lang="en-US" sz="1400" b="0" i="0" kern="1200" dirty="0" smtClean="0">
                        <a:solidFill>
                          <a:schemeClr val="dk1"/>
                        </a:solidFill>
                        <a:effectLst/>
                        <a:latin typeface="+mn-lt"/>
                        <a:ea typeface="+mn-ea"/>
                        <a:cs typeface="+mn-cs"/>
                      </a:endParaRPr>
                    </a:p>
                    <a:p>
                      <a:r>
                        <a:rPr lang="ru-RU" sz="1400" b="0" i="0" kern="1200" dirty="0" err="1" smtClean="0">
                          <a:solidFill>
                            <a:schemeClr val="dk1"/>
                          </a:solidFill>
                          <a:effectLst/>
                          <a:latin typeface="+mn-lt"/>
                          <a:ea typeface="+mn-ea"/>
                          <a:cs typeface="+mn-cs"/>
                        </a:rPr>
                        <a:t>She</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said</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she</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would</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call</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him</a:t>
                      </a:r>
                      <a:r>
                        <a:rPr lang="ru-RU" sz="1400" b="0" i="0" kern="1200" dirty="0" smtClean="0">
                          <a:solidFill>
                            <a:schemeClr val="dk1"/>
                          </a:solidFill>
                          <a:effectLst/>
                          <a:latin typeface="+mn-lt"/>
                          <a:ea typeface="+mn-ea"/>
                          <a:cs typeface="+mn-cs"/>
                        </a:rPr>
                        <a:t> </a:t>
                      </a:r>
                      <a:r>
                        <a:rPr lang="ru-RU" sz="1400" b="1" i="0" kern="1200" dirty="0" err="1" smtClean="0">
                          <a:solidFill>
                            <a:schemeClr val="dk1"/>
                          </a:solidFill>
                          <a:effectLst/>
                          <a:latin typeface="+mn-lt"/>
                          <a:ea typeface="+mn-ea"/>
                          <a:cs typeface="+mn-cs"/>
                        </a:rPr>
                        <a:t>herself</a:t>
                      </a:r>
                      <a:r>
                        <a:rPr lang="ru-RU" sz="1400" b="0" i="0" kern="1200" dirty="0" smtClean="0">
                          <a:solidFill>
                            <a:schemeClr val="dk1"/>
                          </a:solidFill>
                          <a:effectLst/>
                          <a:latin typeface="+mn-lt"/>
                          <a:ea typeface="+mn-ea"/>
                          <a:cs typeface="+mn-cs"/>
                        </a:rPr>
                        <a:t>.</a:t>
                      </a:r>
                      <a:r>
                        <a:rPr lang="ru-RU" sz="1400" dirty="0" smtClean="0"/>
                        <a:t/>
                      </a:r>
                      <a:br>
                        <a:rPr lang="ru-RU" sz="1400" dirty="0" smtClean="0"/>
                      </a:br>
                      <a:r>
                        <a:rPr lang="ru-RU" sz="1400" b="0" i="0" kern="1200" dirty="0" smtClean="0">
                          <a:solidFill>
                            <a:schemeClr val="dk1"/>
                          </a:solidFill>
                          <a:effectLst/>
                          <a:latin typeface="+mn-lt"/>
                          <a:ea typeface="+mn-ea"/>
                          <a:cs typeface="+mn-cs"/>
                        </a:rPr>
                        <a:t>Она сказала, что сама ему позвонит.</a:t>
                      </a:r>
                      <a:endParaRPr lang="en-US" sz="1400" b="0" i="0" kern="1200" dirty="0" smtClean="0">
                        <a:solidFill>
                          <a:schemeClr val="dk1"/>
                        </a:solidFill>
                        <a:effectLst/>
                        <a:latin typeface="+mn-lt"/>
                        <a:ea typeface="+mn-ea"/>
                        <a:cs typeface="+mn-cs"/>
                      </a:endParaRPr>
                    </a:p>
                    <a:p>
                      <a:r>
                        <a:rPr lang="ru-RU" sz="1400" b="0" i="0" kern="1200" dirty="0" err="1" smtClean="0">
                          <a:solidFill>
                            <a:schemeClr val="dk1"/>
                          </a:solidFill>
                          <a:effectLst/>
                          <a:latin typeface="+mn-lt"/>
                          <a:ea typeface="+mn-ea"/>
                          <a:cs typeface="+mn-cs"/>
                        </a:rPr>
                        <a:t>The</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exam</a:t>
                      </a:r>
                      <a:r>
                        <a:rPr lang="ru-RU" sz="1400" b="0" i="0" kern="1200" dirty="0" smtClean="0">
                          <a:solidFill>
                            <a:schemeClr val="dk1"/>
                          </a:solidFill>
                          <a:effectLst/>
                          <a:latin typeface="+mn-lt"/>
                          <a:ea typeface="+mn-ea"/>
                          <a:cs typeface="+mn-cs"/>
                        </a:rPr>
                        <a:t> </a:t>
                      </a:r>
                      <a:r>
                        <a:rPr lang="ru-RU" sz="1400" b="1" i="0" kern="1200" dirty="0" err="1" smtClean="0">
                          <a:solidFill>
                            <a:schemeClr val="dk1"/>
                          </a:solidFill>
                          <a:effectLst/>
                          <a:latin typeface="+mn-lt"/>
                          <a:ea typeface="+mn-ea"/>
                          <a:cs typeface="+mn-cs"/>
                        </a:rPr>
                        <a:t>itself</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wasn’t</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difficult</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but</a:t>
                      </a:r>
                      <a:r>
                        <a:rPr lang="ru-RU" sz="1400" b="0" i="0" kern="1200" dirty="0" smtClean="0">
                          <a:solidFill>
                            <a:schemeClr val="dk1"/>
                          </a:solidFill>
                          <a:effectLst/>
                          <a:latin typeface="+mn-lt"/>
                          <a:ea typeface="+mn-ea"/>
                          <a:cs typeface="+mn-cs"/>
                        </a:rPr>
                        <a:t> I </a:t>
                      </a:r>
                      <a:r>
                        <a:rPr lang="ru-RU" sz="1400" b="0" i="0" kern="1200" dirty="0" err="1" smtClean="0">
                          <a:solidFill>
                            <a:schemeClr val="dk1"/>
                          </a:solidFill>
                          <a:effectLst/>
                          <a:latin typeface="+mn-lt"/>
                          <a:ea typeface="+mn-ea"/>
                          <a:cs typeface="+mn-cs"/>
                        </a:rPr>
                        <a:t>failed</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it</a:t>
                      </a:r>
                      <a:r>
                        <a:rPr lang="ru-RU" sz="1400" b="0" i="0" kern="1200" dirty="0" smtClean="0">
                          <a:solidFill>
                            <a:schemeClr val="dk1"/>
                          </a:solidFill>
                          <a:effectLst/>
                          <a:latin typeface="+mn-lt"/>
                          <a:ea typeface="+mn-ea"/>
                          <a:cs typeface="+mn-cs"/>
                        </a:rPr>
                        <a:t>.</a:t>
                      </a:r>
                      <a:r>
                        <a:rPr lang="ru-RU" sz="1400" dirty="0" smtClean="0"/>
                        <a:t/>
                      </a:r>
                      <a:br>
                        <a:rPr lang="ru-RU" sz="1400" dirty="0" smtClean="0"/>
                      </a:br>
                      <a:r>
                        <a:rPr lang="ru-RU" sz="1400" b="0" i="0" kern="1200" dirty="0" smtClean="0">
                          <a:solidFill>
                            <a:schemeClr val="dk1"/>
                          </a:solidFill>
                          <a:effectLst/>
                          <a:latin typeface="+mn-lt"/>
                          <a:ea typeface="+mn-ea"/>
                          <a:cs typeface="+mn-cs"/>
                        </a:rPr>
                        <a:t>Сам по себе экзамен не был сложным, но я провалил его.</a:t>
                      </a:r>
                      <a:endParaRPr lang="ru-RU" sz="1400" dirty="0"/>
                    </a:p>
                  </a:txBody>
                  <a:tcPr/>
                </a:tc>
              </a:tr>
              <a:tr h="1284657">
                <a:tc>
                  <a:txBody>
                    <a:bodyPr/>
                    <a:lstStyle/>
                    <a:p>
                      <a:r>
                        <a:rPr lang="en-US" sz="1400" dirty="0" smtClean="0"/>
                        <a:t>we</a:t>
                      </a:r>
                      <a:endParaRPr lang="ru-RU" sz="1400" dirty="0"/>
                    </a:p>
                  </a:txBody>
                  <a:tcPr/>
                </a:tc>
                <a:tc>
                  <a:txBody>
                    <a:bodyPr/>
                    <a:lstStyle/>
                    <a:p>
                      <a:r>
                        <a:rPr lang="en-US" sz="1400" b="1" dirty="0" smtClean="0"/>
                        <a:t>ourselves</a:t>
                      </a:r>
                      <a:endParaRPr lang="ru-RU" sz="1400" b="1" dirty="0"/>
                    </a:p>
                  </a:txBody>
                  <a:tcPr/>
                </a:tc>
                <a:tc>
                  <a:txBody>
                    <a:bodyPr/>
                    <a:lstStyle/>
                    <a:p>
                      <a:r>
                        <a:rPr lang="ru-RU" sz="1400" b="0" i="0" kern="1200" dirty="0" smtClean="0">
                          <a:solidFill>
                            <a:schemeClr val="dk1"/>
                          </a:solidFill>
                          <a:effectLst/>
                          <a:latin typeface="+mn-lt"/>
                          <a:ea typeface="+mn-ea"/>
                          <a:cs typeface="+mn-cs"/>
                        </a:rPr>
                        <a:t>I </a:t>
                      </a:r>
                      <a:r>
                        <a:rPr lang="ru-RU" sz="1400" b="0" i="0" kern="1200" dirty="0" err="1" smtClean="0">
                          <a:solidFill>
                            <a:schemeClr val="dk1"/>
                          </a:solidFill>
                          <a:effectLst/>
                          <a:latin typeface="+mn-lt"/>
                          <a:ea typeface="+mn-ea"/>
                          <a:cs typeface="+mn-cs"/>
                        </a:rPr>
                        <a:t>think</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we</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need</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to</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become</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responsible</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for</a:t>
                      </a:r>
                      <a:r>
                        <a:rPr lang="ru-RU" sz="1400" b="0" i="0" kern="1200" dirty="0" smtClean="0">
                          <a:solidFill>
                            <a:schemeClr val="dk1"/>
                          </a:solidFill>
                          <a:effectLst/>
                          <a:latin typeface="+mn-lt"/>
                          <a:ea typeface="+mn-ea"/>
                          <a:cs typeface="+mn-cs"/>
                        </a:rPr>
                        <a:t> </a:t>
                      </a:r>
                      <a:r>
                        <a:rPr lang="ru-RU" sz="1400" b="1" i="0" kern="1200" dirty="0" err="1" smtClean="0">
                          <a:solidFill>
                            <a:schemeClr val="dk1"/>
                          </a:solidFill>
                          <a:effectLst/>
                          <a:latin typeface="+mn-lt"/>
                          <a:ea typeface="+mn-ea"/>
                          <a:cs typeface="+mn-cs"/>
                        </a:rPr>
                        <a:t>ourselves</a:t>
                      </a:r>
                      <a:r>
                        <a:rPr lang="ru-RU" sz="1400" b="0" i="0" kern="1200" dirty="0" smtClean="0">
                          <a:solidFill>
                            <a:schemeClr val="dk1"/>
                          </a:solidFill>
                          <a:effectLst/>
                          <a:latin typeface="+mn-lt"/>
                          <a:ea typeface="+mn-ea"/>
                          <a:cs typeface="+mn-cs"/>
                        </a:rPr>
                        <a:t>.</a:t>
                      </a:r>
                      <a:br>
                        <a:rPr lang="ru-RU" sz="1400" b="0" i="0" kern="1200" dirty="0" smtClean="0">
                          <a:solidFill>
                            <a:schemeClr val="dk1"/>
                          </a:solidFill>
                          <a:effectLst/>
                          <a:latin typeface="+mn-lt"/>
                          <a:ea typeface="+mn-ea"/>
                          <a:cs typeface="+mn-cs"/>
                        </a:rPr>
                      </a:br>
                      <a:r>
                        <a:rPr lang="ru-RU" sz="1400" b="0" i="0" kern="1200" dirty="0" smtClean="0">
                          <a:solidFill>
                            <a:schemeClr val="dk1"/>
                          </a:solidFill>
                          <a:effectLst/>
                          <a:latin typeface="+mn-lt"/>
                          <a:ea typeface="+mn-ea"/>
                          <a:cs typeface="+mn-cs"/>
                        </a:rPr>
                        <a:t>Я думаю, нам нужно стать ответственными за нас самих.</a:t>
                      </a:r>
                      <a:endParaRPr lang="ru-RU" sz="1400" dirty="0"/>
                    </a:p>
                  </a:txBody>
                  <a:tcPr/>
                </a:tc>
              </a:tr>
              <a:tr h="1108759">
                <a:tc>
                  <a:txBody>
                    <a:bodyPr/>
                    <a:lstStyle/>
                    <a:p>
                      <a:r>
                        <a:rPr lang="en-US" sz="1400" dirty="0" smtClean="0"/>
                        <a:t>they</a:t>
                      </a:r>
                      <a:endParaRPr lang="ru-RU" sz="1400" dirty="0"/>
                    </a:p>
                  </a:txBody>
                  <a:tcPr/>
                </a:tc>
                <a:tc>
                  <a:txBody>
                    <a:bodyPr/>
                    <a:lstStyle/>
                    <a:p>
                      <a:r>
                        <a:rPr lang="en-US" sz="1400" b="1" i="0" kern="1200" dirty="0" smtClean="0">
                          <a:solidFill>
                            <a:schemeClr val="dk1"/>
                          </a:solidFill>
                          <a:effectLst/>
                          <a:latin typeface="+mn-lt"/>
                          <a:ea typeface="+mn-ea"/>
                          <a:cs typeface="+mn-cs"/>
                        </a:rPr>
                        <a:t>themselves</a:t>
                      </a:r>
                      <a:endParaRPr lang="ru-RU" sz="1400" dirty="0"/>
                    </a:p>
                  </a:txBody>
                  <a:tcPr/>
                </a:tc>
                <a:tc>
                  <a:txBody>
                    <a:bodyPr/>
                    <a:lstStyle/>
                    <a:p>
                      <a:r>
                        <a:rPr lang="en-US" sz="1400" b="0" i="0" kern="1200" dirty="0" smtClean="0">
                          <a:solidFill>
                            <a:schemeClr val="dk1"/>
                          </a:solidFill>
                          <a:effectLst/>
                          <a:latin typeface="+mn-lt"/>
                          <a:ea typeface="+mn-ea"/>
                          <a:cs typeface="+mn-cs"/>
                        </a:rPr>
                        <a:t>Sometimes adults</a:t>
                      </a:r>
                      <a:r>
                        <a:rPr lang="en-US" sz="1400" b="1" i="0" kern="1200" dirty="0" smtClean="0">
                          <a:solidFill>
                            <a:schemeClr val="dk1"/>
                          </a:solidFill>
                          <a:effectLst/>
                          <a:latin typeface="+mn-lt"/>
                          <a:ea typeface="+mn-ea"/>
                          <a:cs typeface="+mn-cs"/>
                        </a:rPr>
                        <a:t> themselves</a:t>
                      </a:r>
                      <a:r>
                        <a:rPr lang="en-US" sz="1400" b="0" i="0" kern="1200" dirty="0" smtClean="0">
                          <a:solidFill>
                            <a:schemeClr val="dk1"/>
                          </a:solidFill>
                          <a:effectLst/>
                          <a:latin typeface="+mn-lt"/>
                          <a:ea typeface="+mn-ea"/>
                          <a:cs typeface="+mn-cs"/>
                        </a:rPr>
                        <a:t> don’t know what makes them happy.</a:t>
                      </a:r>
                      <a:r>
                        <a:rPr lang="en-US" sz="1400" dirty="0" smtClean="0"/>
                        <a:t/>
                      </a:r>
                      <a:br>
                        <a:rPr lang="en-US" sz="1400" dirty="0" smtClean="0"/>
                      </a:br>
                      <a:r>
                        <a:rPr lang="ru-RU" sz="1400" b="0" i="0" kern="1200" dirty="0" smtClean="0">
                          <a:solidFill>
                            <a:schemeClr val="dk1"/>
                          </a:solidFill>
                          <a:effectLst/>
                          <a:latin typeface="+mn-lt"/>
                          <a:ea typeface="+mn-ea"/>
                          <a:cs typeface="+mn-cs"/>
                        </a:rPr>
                        <a:t>Иногда взрослые сами не знают, что делает их счастливыми. </a:t>
                      </a:r>
                      <a:endParaRPr lang="ru-RU" sz="1400" dirty="0"/>
                    </a:p>
                  </a:txBody>
                  <a:tcPr/>
                </a:tc>
              </a:tr>
            </a:tbl>
          </a:graphicData>
        </a:graphic>
      </p:graphicFrame>
    </p:spTree>
    <p:extLst>
      <p:ext uri="{BB962C8B-B14F-4D97-AF65-F5344CB8AC3E}">
        <p14:creationId xmlns:p14="http://schemas.microsoft.com/office/powerpoint/2010/main" val="19021880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82970" y="387096"/>
            <a:ext cx="8825659" cy="1981200"/>
          </a:xfrm>
        </p:spPr>
        <p:txBody>
          <a:bodyPr/>
          <a:lstStyle/>
          <a:p>
            <a:r>
              <a:rPr lang="ru-RU" sz="2800" b="1" dirty="0">
                <a:solidFill>
                  <a:srgbClr val="FF0000"/>
                </a:solidFill>
              </a:rPr>
              <a:t>Случаи использования возвратных местоимений</a:t>
            </a:r>
            <a:r>
              <a:rPr lang="ru-RU" b="1" dirty="0"/>
              <a:t/>
            </a:r>
            <a:br>
              <a:rPr lang="ru-RU" b="1" dirty="0"/>
            </a:br>
            <a:endParaRPr lang="ru-RU" dirty="0"/>
          </a:p>
        </p:txBody>
      </p:sp>
      <p:sp>
        <p:nvSpPr>
          <p:cNvPr id="3" name="Текст 2"/>
          <p:cNvSpPr>
            <a:spLocks noGrp="1"/>
          </p:cNvSpPr>
          <p:nvPr>
            <p:ph type="body" sz="half" idx="2"/>
          </p:nvPr>
        </p:nvSpPr>
        <p:spPr>
          <a:xfrm>
            <a:off x="1154954" y="1225296"/>
            <a:ext cx="8825659" cy="5330952"/>
          </a:xfrm>
        </p:spPr>
        <p:txBody>
          <a:bodyPr>
            <a:normAutofit fontScale="25000" lnSpcReduction="20000"/>
          </a:bodyPr>
          <a:lstStyle/>
          <a:p>
            <a:r>
              <a:rPr lang="ru-RU" sz="5600" dirty="0" smtClean="0">
                <a:solidFill>
                  <a:srgbClr val="FFFF00"/>
                </a:solidFill>
              </a:rPr>
              <a:t>Возвратные местоимения используются, если действие происходит по отношению к себе, и переводятся как «</a:t>
            </a:r>
            <a:r>
              <a:rPr lang="ru-RU" sz="5600" b="1" dirty="0" smtClean="0">
                <a:solidFill>
                  <a:srgbClr val="FFFF00"/>
                </a:solidFill>
              </a:rPr>
              <a:t>себя / себе</a:t>
            </a:r>
            <a:r>
              <a:rPr lang="ru-RU" sz="5600" dirty="0" smtClean="0">
                <a:solidFill>
                  <a:srgbClr val="FFFF00"/>
                </a:solidFill>
              </a:rPr>
              <a:t>» или глаголом с возвратной частицей </a:t>
            </a:r>
            <a:r>
              <a:rPr lang="ru-RU" sz="5600" b="1" dirty="0" smtClean="0">
                <a:solidFill>
                  <a:srgbClr val="FFFF00"/>
                </a:solidFill>
              </a:rPr>
              <a:t>-</a:t>
            </a:r>
            <a:r>
              <a:rPr lang="ru-RU" sz="5600" b="1" dirty="0" err="1" smtClean="0">
                <a:solidFill>
                  <a:srgbClr val="FFFF00"/>
                </a:solidFill>
              </a:rPr>
              <a:t>ся</a:t>
            </a:r>
            <a:r>
              <a:rPr lang="ru-RU" sz="5600" b="1" dirty="0" smtClean="0">
                <a:solidFill>
                  <a:srgbClr val="FFFF00"/>
                </a:solidFill>
              </a:rPr>
              <a:t> / -</a:t>
            </a:r>
            <a:r>
              <a:rPr lang="ru-RU" sz="5600" b="1" dirty="0" err="1" smtClean="0">
                <a:solidFill>
                  <a:srgbClr val="FFFF00"/>
                </a:solidFill>
              </a:rPr>
              <a:t>сь</a:t>
            </a:r>
            <a:r>
              <a:rPr lang="ru-RU" sz="5600" dirty="0" smtClean="0">
                <a:solidFill>
                  <a:srgbClr val="FFFF00"/>
                </a:solidFill>
              </a:rPr>
              <a:t>.</a:t>
            </a:r>
            <a:r>
              <a:rPr lang="en-US" sz="5600" i="1" dirty="0">
                <a:solidFill>
                  <a:srgbClr val="FFFF00"/>
                </a:solidFill>
              </a:rPr>
              <a:t> </a:t>
            </a:r>
            <a:endParaRPr lang="en-US" sz="5600" i="1" dirty="0" smtClean="0">
              <a:solidFill>
                <a:srgbClr val="FFFF00"/>
              </a:solidFill>
            </a:endParaRPr>
          </a:p>
          <a:p>
            <a:r>
              <a:rPr lang="en-US" sz="5600" i="1" dirty="0" smtClean="0"/>
              <a:t>Children </a:t>
            </a:r>
            <a:r>
              <a:rPr lang="en-US" sz="5600" i="1" dirty="0"/>
              <a:t>entertain </a:t>
            </a:r>
            <a:r>
              <a:rPr lang="en-US" sz="5600" b="1" i="1" dirty="0"/>
              <a:t>themselves</a:t>
            </a:r>
            <a:r>
              <a:rPr lang="en-US" sz="5600" i="1" dirty="0"/>
              <a:t>.</a:t>
            </a:r>
            <a:r>
              <a:rPr lang="en-US" sz="5600" dirty="0"/>
              <a:t/>
            </a:r>
            <a:br>
              <a:rPr lang="en-US" sz="5600" dirty="0"/>
            </a:br>
            <a:r>
              <a:rPr lang="ru-RU" sz="5600" dirty="0"/>
              <a:t>Дети сами себя развлекают. </a:t>
            </a:r>
          </a:p>
          <a:p>
            <a:r>
              <a:rPr lang="en-US" sz="5600" i="1" dirty="0"/>
              <a:t>We need to take care of </a:t>
            </a:r>
            <a:r>
              <a:rPr lang="en-US" sz="5600" b="1" i="1" dirty="0"/>
              <a:t>ourselves</a:t>
            </a:r>
            <a:r>
              <a:rPr lang="en-US" sz="5600" i="1" dirty="0"/>
              <a:t>.</a:t>
            </a:r>
            <a:r>
              <a:rPr lang="en-US" sz="5600" dirty="0"/>
              <a:t/>
            </a:r>
            <a:br>
              <a:rPr lang="en-US" sz="5600" dirty="0"/>
            </a:br>
            <a:r>
              <a:rPr lang="ru-RU" sz="5600" dirty="0"/>
              <a:t>Нам нужно о себе позаботиться.</a:t>
            </a:r>
          </a:p>
          <a:p>
            <a:r>
              <a:rPr lang="en-US" sz="5600" i="1" dirty="0"/>
              <a:t>My sister has cut </a:t>
            </a:r>
            <a:r>
              <a:rPr lang="en-US" sz="5600" b="1" i="1" dirty="0"/>
              <a:t>herself</a:t>
            </a:r>
            <a:r>
              <a:rPr lang="en-US" sz="5600" i="1" dirty="0"/>
              <a:t>.</a:t>
            </a:r>
            <a:r>
              <a:rPr lang="en-US" sz="5600" dirty="0"/>
              <a:t/>
            </a:r>
            <a:br>
              <a:rPr lang="en-US" sz="5600" dirty="0"/>
            </a:br>
            <a:r>
              <a:rPr lang="ru-RU" sz="5600" dirty="0"/>
              <a:t>Моя сестра порезалась.</a:t>
            </a:r>
          </a:p>
          <a:p>
            <a:r>
              <a:rPr lang="ru-RU" sz="5600" dirty="0">
                <a:solidFill>
                  <a:srgbClr val="FFFF00"/>
                </a:solidFill>
              </a:rPr>
              <a:t>Использование возвратного местоимения также указывает на факт, что действие выполняется лично.</a:t>
            </a:r>
          </a:p>
          <a:p>
            <a:r>
              <a:rPr lang="en-US" sz="5600" i="1" dirty="0"/>
              <a:t>She paints her nails </a:t>
            </a:r>
            <a:r>
              <a:rPr lang="en-US" sz="5600" b="1" i="1" dirty="0"/>
              <a:t>herself</a:t>
            </a:r>
            <a:r>
              <a:rPr lang="en-US" sz="5600" i="1" dirty="0"/>
              <a:t>.</a:t>
            </a:r>
            <a:r>
              <a:rPr lang="en-US" sz="5600" dirty="0"/>
              <a:t/>
            </a:r>
            <a:br>
              <a:rPr lang="en-US" sz="5600" dirty="0"/>
            </a:br>
            <a:r>
              <a:rPr lang="ru-RU" sz="5600" dirty="0"/>
              <a:t>Она сама красит себе ногти.</a:t>
            </a:r>
          </a:p>
          <a:p>
            <a:r>
              <a:rPr lang="en-US" sz="5600" i="1" dirty="0"/>
              <a:t>John and Peter always check their emails </a:t>
            </a:r>
            <a:r>
              <a:rPr lang="en-US" sz="5600" b="1" i="1" dirty="0"/>
              <a:t>themselves</a:t>
            </a:r>
            <a:r>
              <a:rPr lang="en-US" sz="5600" i="1" dirty="0"/>
              <a:t>.</a:t>
            </a:r>
            <a:r>
              <a:rPr lang="en-US" sz="5600" dirty="0"/>
              <a:t/>
            </a:r>
            <a:br>
              <a:rPr lang="en-US" sz="5600" dirty="0"/>
            </a:br>
            <a:r>
              <a:rPr lang="ru-RU" sz="5600" dirty="0"/>
              <a:t>Джон и Питер всегда сами проверяют свою почту.</a:t>
            </a:r>
          </a:p>
          <a:p>
            <a:r>
              <a:rPr lang="ru-RU" sz="5600" dirty="0">
                <a:solidFill>
                  <a:srgbClr val="FFFF00"/>
                </a:solidFill>
              </a:rPr>
              <a:t>Возвратные местоимения могут использоваться для усиления акцента на ком-либо / чём-либо.</a:t>
            </a:r>
          </a:p>
          <a:p>
            <a:r>
              <a:rPr lang="en-US" sz="5600" i="1" dirty="0"/>
              <a:t>The house </a:t>
            </a:r>
            <a:r>
              <a:rPr lang="en-US" sz="5600" b="1" i="1" dirty="0"/>
              <a:t>itself</a:t>
            </a:r>
            <a:r>
              <a:rPr lang="en-US" sz="5600" i="1" dirty="0"/>
              <a:t> is nice, but the </a:t>
            </a:r>
            <a:r>
              <a:rPr lang="en-US" sz="5600" i="1" dirty="0" err="1"/>
              <a:t>neighbourhood</a:t>
            </a:r>
            <a:r>
              <a:rPr lang="en-US" sz="5600" i="1" dirty="0"/>
              <a:t> is deserted.</a:t>
            </a:r>
            <a:r>
              <a:rPr lang="en-US" sz="5600" dirty="0"/>
              <a:t/>
            </a:r>
            <a:br>
              <a:rPr lang="en-US" sz="5600" dirty="0"/>
            </a:br>
            <a:r>
              <a:rPr lang="ru-RU" sz="5600" dirty="0"/>
              <a:t>Дом сам по себе замечательный, но район запущенный.</a:t>
            </a:r>
          </a:p>
          <a:p>
            <a:r>
              <a:rPr lang="en-US" sz="5600" i="1" dirty="0"/>
              <a:t>I saw the President </a:t>
            </a:r>
            <a:r>
              <a:rPr lang="en-US" sz="5600" b="1" i="1" dirty="0"/>
              <a:t>himself</a:t>
            </a:r>
            <a:r>
              <a:rPr lang="en-US" sz="5600" i="1" dirty="0"/>
              <a:t>!</a:t>
            </a:r>
            <a:r>
              <a:rPr lang="en-US" sz="5600" dirty="0"/>
              <a:t/>
            </a:r>
            <a:br>
              <a:rPr lang="en-US" sz="5600" dirty="0"/>
            </a:br>
            <a:r>
              <a:rPr lang="ru-RU" sz="5600" dirty="0"/>
              <a:t>Я видел самого президента!</a:t>
            </a:r>
          </a:p>
          <a:p>
            <a:r>
              <a:rPr lang="ru-RU" sz="2800" dirty="0"/>
              <a:t/>
            </a:r>
            <a:br>
              <a:rPr lang="ru-RU" sz="2800" dirty="0"/>
            </a:br>
            <a:endParaRPr lang="ru-RU" sz="2800" dirty="0"/>
          </a:p>
        </p:txBody>
      </p:sp>
    </p:spTree>
    <p:extLst>
      <p:ext uri="{BB962C8B-B14F-4D97-AF65-F5344CB8AC3E}">
        <p14:creationId xmlns:p14="http://schemas.microsoft.com/office/powerpoint/2010/main" val="41223619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95528" y="335846"/>
            <a:ext cx="10844784" cy="6370975"/>
          </a:xfrm>
          <a:prstGeom prst="rect">
            <a:avLst/>
          </a:prstGeom>
        </p:spPr>
        <p:txBody>
          <a:bodyPr wrap="square">
            <a:spAutoFit/>
          </a:bodyPr>
          <a:lstStyle/>
          <a:p>
            <a:r>
              <a:rPr lang="ru-RU" sz="2400" b="0" i="0" dirty="0" smtClean="0">
                <a:solidFill>
                  <a:srgbClr val="FF0000"/>
                </a:solidFill>
                <a:effectLst/>
                <a:latin typeface="Circe"/>
              </a:rPr>
              <a:t>Сочетание предлога </a:t>
            </a:r>
            <a:r>
              <a:rPr lang="ru-RU" sz="2400" b="1" i="0" dirty="0" err="1" smtClean="0">
                <a:effectLst/>
                <a:latin typeface="Circe"/>
              </a:rPr>
              <a:t>by</a:t>
            </a:r>
            <a:r>
              <a:rPr lang="ru-RU" sz="2400" b="0" i="0" dirty="0" smtClean="0">
                <a:solidFill>
                  <a:srgbClr val="FF0000"/>
                </a:solidFill>
                <a:effectLst/>
                <a:latin typeface="Circe"/>
              </a:rPr>
              <a:t> и возвратного местоимения делает акцент на том, что действие выполняется самостоятельно, без помощи посторонних. </a:t>
            </a:r>
          </a:p>
          <a:p>
            <a:r>
              <a:rPr lang="ru-RU" sz="2400" b="0" i="1" dirty="0" err="1" smtClean="0">
                <a:solidFill>
                  <a:srgbClr val="FFFF00"/>
                </a:solidFill>
                <a:effectLst/>
                <a:latin typeface="Circe"/>
              </a:rPr>
              <a:t>My</a:t>
            </a:r>
            <a:r>
              <a:rPr lang="ru-RU" sz="2400" b="0" i="1" dirty="0" smtClean="0">
                <a:solidFill>
                  <a:srgbClr val="FFFF00"/>
                </a:solidFill>
                <a:effectLst/>
                <a:latin typeface="Circe"/>
              </a:rPr>
              <a:t> </a:t>
            </a:r>
            <a:r>
              <a:rPr lang="ru-RU" sz="2400" b="0" i="1" dirty="0" err="1" smtClean="0">
                <a:solidFill>
                  <a:srgbClr val="FFFF00"/>
                </a:solidFill>
                <a:effectLst/>
                <a:latin typeface="Circe"/>
              </a:rPr>
              <a:t>son</a:t>
            </a:r>
            <a:r>
              <a:rPr lang="ru-RU" sz="2400" b="0" i="1" dirty="0" smtClean="0">
                <a:solidFill>
                  <a:srgbClr val="FFFF00"/>
                </a:solidFill>
                <a:effectLst/>
                <a:latin typeface="Circe"/>
              </a:rPr>
              <a:t> </a:t>
            </a:r>
            <a:r>
              <a:rPr lang="ru-RU" sz="2400" b="0" i="1" dirty="0" err="1" smtClean="0">
                <a:solidFill>
                  <a:srgbClr val="FFFF00"/>
                </a:solidFill>
                <a:effectLst/>
                <a:latin typeface="Circe"/>
              </a:rPr>
              <a:t>always</a:t>
            </a:r>
            <a:r>
              <a:rPr lang="ru-RU" sz="2400" b="0" i="1" dirty="0" smtClean="0">
                <a:solidFill>
                  <a:srgbClr val="FFFF00"/>
                </a:solidFill>
                <a:effectLst/>
                <a:latin typeface="Circe"/>
              </a:rPr>
              <a:t> </a:t>
            </a:r>
            <a:r>
              <a:rPr lang="ru-RU" sz="2400" b="0" i="1" dirty="0" err="1" smtClean="0">
                <a:solidFill>
                  <a:srgbClr val="FFFF00"/>
                </a:solidFill>
                <a:effectLst/>
                <a:latin typeface="Circe"/>
              </a:rPr>
              <a:t>wants</a:t>
            </a:r>
            <a:r>
              <a:rPr lang="ru-RU" sz="2400" b="0" i="1" dirty="0" smtClean="0">
                <a:solidFill>
                  <a:srgbClr val="FFFF00"/>
                </a:solidFill>
                <a:effectLst/>
                <a:latin typeface="Circe"/>
              </a:rPr>
              <a:t> </a:t>
            </a:r>
            <a:r>
              <a:rPr lang="ru-RU" sz="2400" b="0" i="1" dirty="0" err="1" smtClean="0">
                <a:solidFill>
                  <a:srgbClr val="FFFF00"/>
                </a:solidFill>
                <a:effectLst/>
                <a:latin typeface="Circe"/>
              </a:rPr>
              <a:t>to</a:t>
            </a:r>
            <a:r>
              <a:rPr lang="ru-RU" sz="2400" b="0" i="1" dirty="0" smtClean="0">
                <a:solidFill>
                  <a:srgbClr val="FFFF00"/>
                </a:solidFill>
                <a:effectLst/>
                <a:latin typeface="Circe"/>
              </a:rPr>
              <a:t> </a:t>
            </a:r>
            <a:r>
              <a:rPr lang="ru-RU" sz="2400" b="0" i="1" dirty="0" err="1" smtClean="0">
                <a:solidFill>
                  <a:srgbClr val="FFFF00"/>
                </a:solidFill>
                <a:effectLst/>
                <a:latin typeface="Circe"/>
              </a:rPr>
              <a:t>solve</a:t>
            </a:r>
            <a:r>
              <a:rPr lang="ru-RU" sz="2400" b="0" i="1" dirty="0" smtClean="0">
                <a:solidFill>
                  <a:srgbClr val="FFFF00"/>
                </a:solidFill>
                <a:effectLst/>
                <a:latin typeface="Circe"/>
              </a:rPr>
              <a:t> </a:t>
            </a:r>
            <a:r>
              <a:rPr lang="ru-RU" sz="2400" b="0" i="1" dirty="0" err="1" smtClean="0">
                <a:solidFill>
                  <a:srgbClr val="FFFF00"/>
                </a:solidFill>
                <a:effectLst/>
                <a:latin typeface="Circe"/>
              </a:rPr>
              <a:t>his</a:t>
            </a:r>
            <a:r>
              <a:rPr lang="ru-RU" sz="2400" b="0" i="1" dirty="0" smtClean="0">
                <a:solidFill>
                  <a:srgbClr val="FFFF00"/>
                </a:solidFill>
                <a:effectLst/>
                <a:latin typeface="Circe"/>
              </a:rPr>
              <a:t> </a:t>
            </a:r>
            <a:r>
              <a:rPr lang="ru-RU" sz="2400" b="0" i="1" dirty="0" err="1" smtClean="0">
                <a:solidFill>
                  <a:srgbClr val="FFFF00"/>
                </a:solidFill>
                <a:effectLst/>
                <a:latin typeface="Circe"/>
              </a:rPr>
              <a:t>problems</a:t>
            </a:r>
            <a:r>
              <a:rPr lang="ru-RU" sz="2400" b="0" i="1" dirty="0" smtClean="0">
                <a:solidFill>
                  <a:srgbClr val="FFFF00"/>
                </a:solidFill>
                <a:effectLst/>
                <a:latin typeface="Circe"/>
              </a:rPr>
              <a:t> </a:t>
            </a:r>
            <a:r>
              <a:rPr lang="ru-RU" sz="2400" b="0" i="1" u="sng" dirty="0" err="1" smtClean="0">
                <a:solidFill>
                  <a:srgbClr val="FFFF00"/>
                </a:solidFill>
                <a:effectLst/>
                <a:latin typeface="Circe"/>
              </a:rPr>
              <a:t>by</a:t>
            </a:r>
            <a:r>
              <a:rPr lang="ru-RU" sz="2400" b="0" i="1" dirty="0" smtClean="0">
                <a:solidFill>
                  <a:srgbClr val="FFFF00"/>
                </a:solidFill>
                <a:effectLst/>
                <a:latin typeface="Circe"/>
              </a:rPr>
              <a:t> </a:t>
            </a:r>
            <a:r>
              <a:rPr lang="ru-RU" sz="2400" b="1" i="1" dirty="0" err="1" smtClean="0">
                <a:solidFill>
                  <a:srgbClr val="FFFF00"/>
                </a:solidFill>
                <a:effectLst/>
                <a:latin typeface="Circe"/>
              </a:rPr>
              <a:t>himself</a:t>
            </a:r>
            <a:r>
              <a:rPr lang="ru-RU" sz="2400" b="1" i="1" dirty="0" smtClean="0">
                <a:solidFill>
                  <a:srgbClr val="FFFF00"/>
                </a:solidFill>
                <a:effectLst/>
                <a:latin typeface="Circe"/>
              </a:rPr>
              <a:t>.</a:t>
            </a:r>
            <a:r>
              <a:rPr lang="ru-RU" sz="2400" b="0" i="0" dirty="0" smtClean="0">
                <a:solidFill>
                  <a:srgbClr val="FFFF00"/>
                </a:solidFill>
                <a:effectLst/>
                <a:latin typeface="Circe"/>
              </a:rPr>
              <a:t/>
            </a:r>
            <a:br>
              <a:rPr lang="ru-RU" sz="2400" b="0" i="0" dirty="0" smtClean="0">
                <a:solidFill>
                  <a:srgbClr val="FFFF00"/>
                </a:solidFill>
                <a:effectLst/>
                <a:latin typeface="Circe"/>
              </a:rPr>
            </a:br>
            <a:r>
              <a:rPr lang="ru-RU" sz="2400" b="0" i="0" dirty="0" smtClean="0">
                <a:solidFill>
                  <a:srgbClr val="FFFF00"/>
                </a:solidFill>
                <a:effectLst/>
                <a:latin typeface="Circe"/>
              </a:rPr>
              <a:t>Мой сын всегда хочет решить свои проблемы сам.</a:t>
            </a:r>
          </a:p>
          <a:p>
            <a:r>
              <a:rPr lang="ru-RU" sz="2400" b="0" i="1" dirty="0" err="1" smtClean="0">
                <a:solidFill>
                  <a:srgbClr val="FFFF00"/>
                </a:solidFill>
                <a:effectLst/>
                <a:latin typeface="Circe"/>
              </a:rPr>
              <a:t>Why</a:t>
            </a:r>
            <a:r>
              <a:rPr lang="ru-RU" sz="2400" b="0" i="1" dirty="0" smtClean="0">
                <a:solidFill>
                  <a:srgbClr val="FFFF00"/>
                </a:solidFill>
                <a:effectLst/>
                <a:latin typeface="Circe"/>
              </a:rPr>
              <a:t> </a:t>
            </a:r>
            <a:r>
              <a:rPr lang="ru-RU" sz="2400" b="0" i="1" dirty="0" err="1" smtClean="0">
                <a:solidFill>
                  <a:srgbClr val="FFFF00"/>
                </a:solidFill>
                <a:effectLst/>
                <a:latin typeface="Circe"/>
              </a:rPr>
              <a:t>are</a:t>
            </a:r>
            <a:r>
              <a:rPr lang="ru-RU" sz="2400" b="0" i="1" dirty="0" smtClean="0">
                <a:solidFill>
                  <a:srgbClr val="FFFF00"/>
                </a:solidFill>
                <a:effectLst/>
                <a:latin typeface="Circe"/>
              </a:rPr>
              <a:t> </a:t>
            </a:r>
            <a:r>
              <a:rPr lang="ru-RU" sz="2400" b="0" i="1" dirty="0" err="1" smtClean="0">
                <a:solidFill>
                  <a:srgbClr val="FFFF00"/>
                </a:solidFill>
                <a:effectLst/>
                <a:latin typeface="Circe"/>
              </a:rPr>
              <a:t>you</a:t>
            </a:r>
            <a:r>
              <a:rPr lang="ru-RU" sz="2400" b="0" i="1" dirty="0" smtClean="0">
                <a:solidFill>
                  <a:srgbClr val="FFFF00"/>
                </a:solidFill>
                <a:effectLst/>
                <a:latin typeface="Circe"/>
              </a:rPr>
              <a:t> </a:t>
            </a:r>
            <a:r>
              <a:rPr lang="ru-RU" sz="2400" b="0" i="1" dirty="0" err="1" smtClean="0">
                <a:solidFill>
                  <a:srgbClr val="FFFF00"/>
                </a:solidFill>
                <a:effectLst/>
                <a:latin typeface="Circe"/>
              </a:rPr>
              <a:t>doing</a:t>
            </a:r>
            <a:r>
              <a:rPr lang="ru-RU" sz="2400" b="0" i="1" dirty="0" smtClean="0">
                <a:solidFill>
                  <a:srgbClr val="FFFF00"/>
                </a:solidFill>
                <a:effectLst/>
                <a:latin typeface="Circe"/>
              </a:rPr>
              <a:t> </a:t>
            </a:r>
            <a:r>
              <a:rPr lang="ru-RU" sz="2400" b="0" i="1" dirty="0" err="1" smtClean="0">
                <a:solidFill>
                  <a:srgbClr val="FFFF00"/>
                </a:solidFill>
                <a:effectLst/>
                <a:latin typeface="Circe"/>
              </a:rPr>
              <a:t>it</a:t>
            </a:r>
            <a:r>
              <a:rPr lang="ru-RU" sz="2400" b="0" i="1" dirty="0" smtClean="0">
                <a:solidFill>
                  <a:srgbClr val="FFFF00"/>
                </a:solidFill>
                <a:effectLst/>
                <a:latin typeface="Circe"/>
              </a:rPr>
              <a:t> </a:t>
            </a:r>
            <a:r>
              <a:rPr lang="ru-RU" sz="2400" b="0" i="1" u="sng" dirty="0" err="1" smtClean="0">
                <a:solidFill>
                  <a:srgbClr val="FFFF00"/>
                </a:solidFill>
                <a:effectLst/>
                <a:latin typeface="Circe"/>
              </a:rPr>
              <a:t>by</a:t>
            </a:r>
            <a:r>
              <a:rPr lang="ru-RU" sz="2400" b="0" i="1" dirty="0" smtClean="0">
                <a:solidFill>
                  <a:srgbClr val="FFFF00"/>
                </a:solidFill>
                <a:effectLst/>
                <a:latin typeface="Circe"/>
              </a:rPr>
              <a:t> </a:t>
            </a:r>
            <a:r>
              <a:rPr lang="ru-RU" sz="2400" b="1" i="1" dirty="0" err="1" smtClean="0">
                <a:solidFill>
                  <a:srgbClr val="FFFF00"/>
                </a:solidFill>
                <a:effectLst/>
                <a:latin typeface="Circe"/>
              </a:rPr>
              <a:t>yourself</a:t>
            </a:r>
            <a:r>
              <a:rPr lang="ru-RU" sz="2400" b="0" i="1" dirty="0" smtClean="0">
                <a:solidFill>
                  <a:srgbClr val="FFFF00"/>
                </a:solidFill>
                <a:effectLst/>
                <a:latin typeface="Circe"/>
              </a:rPr>
              <a:t>? I </a:t>
            </a:r>
            <a:r>
              <a:rPr lang="ru-RU" sz="2400" b="0" i="1" dirty="0" err="1" smtClean="0">
                <a:solidFill>
                  <a:srgbClr val="FFFF00"/>
                </a:solidFill>
                <a:effectLst/>
                <a:latin typeface="Circe"/>
              </a:rPr>
              <a:t>can</a:t>
            </a:r>
            <a:r>
              <a:rPr lang="ru-RU" sz="2400" b="0" i="1" dirty="0" smtClean="0">
                <a:solidFill>
                  <a:srgbClr val="FFFF00"/>
                </a:solidFill>
                <a:effectLst/>
                <a:latin typeface="Circe"/>
              </a:rPr>
              <a:t> </a:t>
            </a:r>
            <a:r>
              <a:rPr lang="ru-RU" sz="2400" b="0" i="1" dirty="0" err="1" smtClean="0">
                <a:solidFill>
                  <a:srgbClr val="FFFF00"/>
                </a:solidFill>
                <a:effectLst/>
                <a:latin typeface="Circe"/>
              </a:rPr>
              <a:t>help</a:t>
            </a:r>
            <a:r>
              <a:rPr lang="ru-RU" sz="2400" b="0" i="1" dirty="0" smtClean="0">
                <a:solidFill>
                  <a:srgbClr val="FFFF00"/>
                </a:solidFill>
                <a:effectLst/>
                <a:latin typeface="Circe"/>
              </a:rPr>
              <a:t>.</a:t>
            </a:r>
            <a:r>
              <a:rPr lang="ru-RU" sz="2400" b="0" i="0" dirty="0" smtClean="0">
                <a:solidFill>
                  <a:srgbClr val="FFFF00"/>
                </a:solidFill>
                <a:effectLst/>
                <a:latin typeface="Circe"/>
              </a:rPr>
              <a:t/>
            </a:r>
            <a:br>
              <a:rPr lang="ru-RU" sz="2400" b="0" i="0" dirty="0" smtClean="0">
                <a:solidFill>
                  <a:srgbClr val="FFFF00"/>
                </a:solidFill>
                <a:effectLst/>
                <a:latin typeface="Circe"/>
              </a:rPr>
            </a:br>
            <a:r>
              <a:rPr lang="ru-RU" sz="2400" b="0" i="0" dirty="0" smtClean="0">
                <a:solidFill>
                  <a:srgbClr val="FFFF00"/>
                </a:solidFill>
                <a:effectLst/>
                <a:latin typeface="Circe"/>
              </a:rPr>
              <a:t>Почему ты это делаешь сама? Я могу помочь.</a:t>
            </a:r>
          </a:p>
          <a:p>
            <a:r>
              <a:rPr lang="ru-RU" sz="2400" b="0" i="1" dirty="0" err="1" smtClean="0">
                <a:solidFill>
                  <a:srgbClr val="FFFF00"/>
                </a:solidFill>
                <a:effectLst/>
                <a:latin typeface="Circe"/>
              </a:rPr>
              <a:t>Students</a:t>
            </a:r>
            <a:r>
              <a:rPr lang="ru-RU" sz="2400" b="0" i="1" dirty="0" smtClean="0">
                <a:solidFill>
                  <a:srgbClr val="FFFF00"/>
                </a:solidFill>
                <a:effectLst/>
                <a:latin typeface="Circe"/>
              </a:rPr>
              <a:t> </a:t>
            </a:r>
            <a:r>
              <a:rPr lang="ru-RU" sz="2400" b="0" i="1" dirty="0" err="1" smtClean="0">
                <a:solidFill>
                  <a:srgbClr val="FFFF00"/>
                </a:solidFill>
                <a:effectLst/>
                <a:latin typeface="Circe"/>
              </a:rPr>
              <a:t>need</a:t>
            </a:r>
            <a:r>
              <a:rPr lang="ru-RU" sz="2400" b="0" i="1" dirty="0" smtClean="0">
                <a:solidFill>
                  <a:srgbClr val="FFFF00"/>
                </a:solidFill>
                <a:effectLst/>
                <a:latin typeface="Circe"/>
              </a:rPr>
              <a:t> </a:t>
            </a:r>
            <a:r>
              <a:rPr lang="ru-RU" sz="2400" b="0" i="1" dirty="0" err="1" smtClean="0">
                <a:solidFill>
                  <a:srgbClr val="FFFF00"/>
                </a:solidFill>
                <a:effectLst/>
                <a:latin typeface="Circe"/>
              </a:rPr>
              <a:t>to</a:t>
            </a:r>
            <a:r>
              <a:rPr lang="ru-RU" sz="2400" b="0" i="1" dirty="0" smtClean="0">
                <a:solidFill>
                  <a:srgbClr val="FFFF00"/>
                </a:solidFill>
                <a:effectLst/>
                <a:latin typeface="Circe"/>
              </a:rPr>
              <a:t> </a:t>
            </a:r>
            <a:r>
              <a:rPr lang="ru-RU" sz="2400" b="0" i="1" dirty="0" err="1" smtClean="0">
                <a:solidFill>
                  <a:srgbClr val="FFFF00"/>
                </a:solidFill>
                <a:effectLst/>
                <a:latin typeface="Circe"/>
              </a:rPr>
              <a:t>write</a:t>
            </a:r>
            <a:r>
              <a:rPr lang="ru-RU" sz="2400" b="0" i="1" dirty="0" smtClean="0">
                <a:solidFill>
                  <a:srgbClr val="FFFF00"/>
                </a:solidFill>
                <a:effectLst/>
                <a:latin typeface="Circe"/>
              </a:rPr>
              <a:t> </a:t>
            </a:r>
            <a:r>
              <a:rPr lang="ru-RU" sz="2400" b="0" i="1" dirty="0" err="1" smtClean="0">
                <a:solidFill>
                  <a:srgbClr val="FFFF00"/>
                </a:solidFill>
                <a:effectLst/>
                <a:latin typeface="Circe"/>
              </a:rPr>
              <a:t>an</a:t>
            </a:r>
            <a:r>
              <a:rPr lang="ru-RU" sz="2400" b="0" i="1" dirty="0" smtClean="0">
                <a:solidFill>
                  <a:srgbClr val="FFFF00"/>
                </a:solidFill>
                <a:effectLst/>
                <a:latin typeface="Circe"/>
              </a:rPr>
              <a:t> </a:t>
            </a:r>
            <a:r>
              <a:rPr lang="ru-RU" sz="2400" b="0" i="1" dirty="0" err="1" smtClean="0">
                <a:solidFill>
                  <a:srgbClr val="FFFF00"/>
                </a:solidFill>
                <a:effectLst/>
                <a:latin typeface="Circe"/>
              </a:rPr>
              <a:t>essay</a:t>
            </a:r>
            <a:r>
              <a:rPr lang="ru-RU" sz="2400" b="0" i="1" dirty="0" smtClean="0">
                <a:solidFill>
                  <a:srgbClr val="FFFF00"/>
                </a:solidFill>
                <a:effectLst/>
                <a:latin typeface="Circe"/>
              </a:rPr>
              <a:t> </a:t>
            </a:r>
            <a:r>
              <a:rPr lang="ru-RU" sz="2400" b="0" i="1" u="sng" dirty="0" err="1" smtClean="0">
                <a:solidFill>
                  <a:srgbClr val="FFFF00"/>
                </a:solidFill>
                <a:effectLst/>
                <a:latin typeface="Circe"/>
              </a:rPr>
              <a:t>by</a:t>
            </a:r>
            <a:r>
              <a:rPr lang="ru-RU" sz="2400" b="0" i="1" dirty="0" smtClean="0">
                <a:solidFill>
                  <a:srgbClr val="FFFF00"/>
                </a:solidFill>
                <a:effectLst/>
                <a:latin typeface="Circe"/>
              </a:rPr>
              <a:t> </a:t>
            </a:r>
            <a:r>
              <a:rPr lang="ru-RU" sz="2400" b="1" i="1" dirty="0" err="1" smtClean="0">
                <a:solidFill>
                  <a:srgbClr val="FFFF00"/>
                </a:solidFill>
                <a:effectLst/>
                <a:latin typeface="Circe"/>
              </a:rPr>
              <a:t>themselves</a:t>
            </a:r>
            <a:r>
              <a:rPr lang="ru-RU" sz="2400" b="0" i="1" dirty="0" smtClean="0">
                <a:solidFill>
                  <a:srgbClr val="FFFF00"/>
                </a:solidFill>
                <a:effectLst/>
                <a:latin typeface="Circe"/>
              </a:rPr>
              <a:t>.</a:t>
            </a:r>
            <a:r>
              <a:rPr lang="ru-RU" sz="2400" b="0" i="0" dirty="0" smtClean="0">
                <a:solidFill>
                  <a:srgbClr val="FFFF00"/>
                </a:solidFill>
                <a:effectLst/>
                <a:latin typeface="Circe"/>
              </a:rPr>
              <a:t/>
            </a:r>
            <a:br>
              <a:rPr lang="ru-RU" sz="2400" b="0" i="0" dirty="0" smtClean="0">
                <a:solidFill>
                  <a:srgbClr val="FFFF00"/>
                </a:solidFill>
                <a:effectLst/>
                <a:latin typeface="Circe"/>
              </a:rPr>
            </a:br>
            <a:r>
              <a:rPr lang="ru-RU" sz="2400" b="0" i="0" dirty="0" smtClean="0">
                <a:solidFill>
                  <a:srgbClr val="FFFF00"/>
                </a:solidFill>
                <a:effectLst/>
                <a:latin typeface="Circe"/>
              </a:rPr>
              <a:t>Студенты должны самостоятельно написать сочинение.</a:t>
            </a:r>
          </a:p>
          <a:p>
            <a:r>
              <a:rPr lang="ru-RU" sz="2400" b="0" i="0" dirty="0" smtClean="0">
                <a:solidFill>
                  <a:srgbClr val="FF0000"/>
                </a:solidFill>
                <a:effectLst/>
                <a:latin typeface="Circe"/>
              </a:rPr>
              <a:t>Возвратное местоимение с предлогом</a:t>
            </a:r>
            <a:r>
              <a:rPr lang="ru-RU" sz="2400" b="0" i="0" dirty="0" smtClean="0">
                <a:effectLst/>
                <a:latin typeface="Circe"/>
              </a:rPr>
              <a:t> </a:t>
            </a:r>
            <a:r>
              <a:rPr lang="ru-RU" sz="2400" b="1" i="0" dirty="0" err="1" smtClean="0">
                <a:effectLst/>
                <a:latin typeface="Circe"/>
              </a:rPr>
              <a:t>by</a:t>
            </a:r>
            <a:r>
              <a:rPr lang="ru-RU" sz="2400" b="0" i="0" dirty="0" smtClean="0">
                <a:solidFill>
                  <a:srgbClr val="FF0000"/>
                </a:solidFill>
                <a:effectLst/>
                <a:latin typeface="Circe"/>
              </a:rPr>
              <a:t> может заменяться фразой </a:t>
            </a:r>
            <a:r>
              <a:rPr lang="ru-RU" sz="2400" b="1" i="0" dirty="0" err="1" smtClean="0">
                <a:effectLst/>
                <a:latin typeface="Circe"/>
              </a:rPr>
              <a:t>on</a:t>
            </a:r>
            <a:r>
              <a:rPr lang="ru-RU" sz="2400" b="1" i="0" dirty="0" smtClean="0">
                <a:effectLst/>
                <a:latin typeface="Circe"/>
              </a:rPr>
              <a:t> </a:t>
            </a:r>
            <a:r>
              <a:rPr lang="ru-RU" sz="2400" b="1" i="0" dirty="0" err="1" smtClean="0">
                <a:effectLst/>
                <a:latin typeface="Circe"/>
              </a:rPr>
              <a:t>one’s</a:t>
            </a:r>
            <a:r>
              <a:rPr lang="ru-RU" sz="2400" b="1" i="0" dirty="0" smtClean="0">
                <a:effectLst/>
                <a:latin typeface="Circe"/>
              </a:rPr>
              <a:t> </a:t>
            </a:r>
            <a:r>
              <a:rPr lang="ru-RU" sz="2400" b="1" i="0" dirty="0" err="1" smtClean="0">
                <a:effectLst/>
                <a:latin typeface="Circe"/>
              </a:rPr>
              <a:t>own</a:t>
            </a:r>
            <a:r>
              <a:rPr lang="ru-RU" sz="2400" b="0" i="0" dirty="0" smtClean="0">
                <a:effectLst/>
                <a:latin typeface="Circe"/>
              </a:rPr>
              <a:t>. </a:t>
            </a:r>
            <a:r>
              <a:rPr lang="ru-RU" sz="2400" b="0" i="0" dirty="0" smtClean="0">
                <a:solidFill>
                  <a:srgbClr val="FF0000"/>
                </a:solidFill>
                <a:effectLst/>
                <a:latin typeface="Circe"/>
              </a:rPr>
              <a:t>Разница между ними небольшая.</a:t>
            </a:r>
            <a:r>
              <a:rPr lang="ru-RU" sz="2400" b="0" i="0" dirty="0" smtClean="0">
                <a:solidFill>
                  <a:srgbClr val="FFFF00"/>
                </a:solidFill>
                <a:effectLst/>
                <a:latin typeface="Circe"/>
              </a:rPr>
              <a:t> </a:t>
            </a:r>
          </a:p>
          <a:p>
            <a:r>
              <a:rPr lang="ru-RU" sz="2400" b="0" i="0" dirty="0" smtClean="0">
                <a:solidFill>
                  <a:srgbClr val="FF0000"/>
                </a:solidFill>
                <a:effectLst/>
                <a:latin typeface="Circe"/>
              </a:rPr>
              <a:t>Фраза </a:t>
            </a:r>
            <a:r>
              <a:rPr lang="ru-RU" sz="2400" b="1" i="0" dirty="0" err="1" smtClean="0">
                <a:effectLst/>
                <a:latin typeface="Circe"/>
              </a:rPr>
              <a:t>on</a:t>
            </a:r>
            <a:r>
              <a:rPr lang="ru-RU" sz="2400" b="1" i="0" dirty="0" smtClean="0">
                <a:effectLst/>
                <a:latin typeface="Circe"/>
              </a:rPr>
              <a:t> </a:t>
            </a:r>
            <a:r>
              <a:rPr lang="ru-RU" sz="2400" b="1" i="0" dirty="0" err="1" smtClean="0">
                <a:effectLst/>
                <a:latin typeface="Circe"/>
              </a:rPr>
              <a:t>my</a:t>
            </a:r>
            <a:r>
              <a:rPr lang="ru-RU" sz="2400" b="1" i="0" dirty="0" smtClean="0">
                <a:effectLst/>
                <a:latin typeface="Circe"/>
              </a:rPr>
              <a:t> </a:t>
            </a:r>
            <a:r>
              <a:rPr lang="ru-RU" sz="2400" b="1" i="0" dirty="0" err="1" smtClean="0">
                <a:effectLst/>
                <a:latin typeface="Circe"/>
              </a:rPr>
              <a:t>own</a:t>
            </a:r>
            <a:r>
              <a:rPr lang="ru-RU" sz="2400" b="0" i="0" dirty="0" smtClean="0">
                <a:solidFill>
                  <a:srgbClr val="FF0000"/>
                </a:solidFill>
                <a:effectLst/>
                <a:latin typeface="Circe"/>
              </a:rPr>
              <a:t> означает «по собственной инициативе, в одиночестве, без кого-либо. Фраза </a:t>
            </a:r>
            <a:r>
              <a:rPr lang="ru-RU" sz="2400" b="1" i="0" dirty="0" err="1" smtClean="0">
                <a:effectLst/>
                <a:latin typeface="Circe"/>
              </a:rPr>
              <a:t>by</a:t>
            </a:r>
            <a:r>
              <a:rPr lang="ru-RU" sz="2400" b="1" i="0" dirty="0" smtClean="0">
                <a:effectLst/>
                <a:latin typeface="Circe"/>
              </a:rPr>
              <a:t> </a:t>
            </a:r>
            <a:r>
              <a:rPr lang="ru-RU" sz="2400" b="1" i="0" dirty="0" err="1" smtClean="0">
                <a:effectLst/>
                <a:latin typeface="Circe"/>
              </a:rPr>
              <a:t>myself</a:t>
            </a:r>
            <a:r>
              <a:rPr lang="ru-RU" sz="2400" b="0" i="0" dirty="0" smtClean="0">
                <a:solidFill>
                  <a:srgbClr val="FF0000"/>
                </a:solidFill>
                <a:effectLst/>
                <a:latin typeface="Circe"/>
              </a:rPr>
              <a:t> означает «без чьей-либо помощи, самостоятельно, без кого-либо. </a:t>
            </a:r>
          </a:p>
          <a:p>
            <a:r>
              <a:rPr lang="ru-RU" sz="2400" b="0" i="1" dirty="0" err="1" smtClean="0">
                <a:solidFill>
                  <a:srgbClr val="FFFF00"/>
                </a:solidFill>
                <a:effectLst/>
                <a:latin typeface="Circe"/>
              </a:rPr>
              <a:t>Patrick</a:t>
            </a:r>
            <a:r>
              <a:rPr lang="ru-RU" sz="2400" b="0" i="1" dirty="0" smtClean="0">
                <a:solidFill>
                  <a:srgbClr val="FFFF00"/>
                </a:solidFill>
                <a:effectLst/>
                <a:latin typeface="Circe"/>
              </a:rPr>
              <a:t> </a:t>
            </a:r>
            <a:r>
              <a:rPr lang="ru-RU" sz="2400" b="0" i="1" dirty="0" err="1" smtClean="0">
                <a:solidFill>
                  <a:srgbClr val="FFFF00"/>
                </a:solidFill>
                <a:effectLst/>
                <a:latin typeface="Circe"/>
              </a:rPr>
              <a:t>has</a:t>
            </a:r>
            <a:r>
              <a:rPr lang="ru-RU" sz="2400" b="0" i="1" dirty="0" smtClean="0">
                <a:solidFill>
                  <a:srgbClr val="FFFF00"/>
                </a:solidFill>
                <a:effectLst/>
                <a:latin typeface="Circe"/>
              </a:rPr>
              <a:t> </a:t>
            </a:r>
            <a:r>
              <a:rPr lang="ru-RU" sz="2400" b="0" i="1" dirty="0" err="1" smtClean="0">
                <a:solidFill>
                  <a:srgbClr val="FFFF00"/>
                </a:solidFill>
                <a:effectLst/>
                <a:latin typeface="Circe"/>
              </a:rPr>
              <a:t>built</a:t>
            </a:r>
            <a:r>
              <a:rPr lang="ru-RU" sz="2400" b="0" i="1" dirty="0" smtClean="0">
                <a:solidFill>
                  <a:srgbClr val="FFFF00"/>
                </a:solidFill>
                <a:effectLst/>
                <a:latin typeface="Circe"/>
              </a:rPr>
              <a:t> </a:t>
            </a:r>
            <a:r>
              <a:rPr lang="ru-RU" sz="2400" b="0" i="1" dirty="0" err="1" smtClean="0">
                <a:solidFill>
                  <a:srgbClr val="FFFF00"/>
                </a:solidFill>
                <a:effectLst/>
                <a:latin typeface="Circe"/>
              </a:rPr>
              <a:t>this</a:t>
            </a:r>
            <a:r>
              <a:rPr lang="ru-RU" sz="2400" b="0" i="1" dirty="0" smtClean="0">
                <a:solidFill>
                  <a:srgbClr val="FFFF00"/>
                </a:solidFill>
                <a:effectLst/>
                <a:latin typeface="Circe"/>
              </a:rPr>
              <a:t> </a:t>
            </a:r>
            <a:r>
              <a:rPr lang="ru-RU" sz="2400" b="0" i="1" dirty="0" err="1" smtClean="0">
                <a:solidFill>
                  <a:srgbClr val="FFFF00"/>
                </a:solidFill>
                <a:effectLst/>
                <a:latin typeface="Circe"/>
              </a:rPr>
              <a:t>house</a:t>
            </a:r>
            <a:r>
              <a:rPr lang="ru-RU" sz="2400" b="0" i="1" dirty="0" smtClean="0">
                <a:solidFill>
                  <a:srgbClr val="FFFF00"/>
                </a:solidFill>
                <a:effectLst/>
                <a:latin typeface="Circe"/>
              </a:rPr>
              <a:t> </a:t>
            </a:r>
            <a:r>
              <a:rPr lang="ru-RU" sz="2400" b="1" i="1" dirty="0" err="1" smtClean="0">
                <a:solidFill>
                  <a:srgbClr val="FFFF00"/>
                </a:solidFill>
                <a:effectLst/>
                <a:latin typeface="Circe"/>
              </a:rPr>
              <a:t>on</a:t>
            </a:r>
            <a:r>
              <a:rPr lang="ru-RU" sz="2400" b="1" i="1" dirty="0" smtClean="0">
                <a:solidFill>
                  <a:srgbClr val="FFFF00"/>
                </a:solidFill>
                <a:effectLst/>
                <a:latin typeface="Circe"/>
              </a:rPr>
              <a:t> </a:t>
            </a:r>
            <a:r>
              <a:rPr lang="ru-RU" sz="2400" b="1" i="1" dirty="0" err="1" smtClean="0">
                <a:solidFill>
                  <a:srgbClr val="FFFF00"/>
                </a:solidFill>
                <a:effectLst/>
                <a:latin typeface="Circe"/>
              </a:rPr>
              <a:t>his</a:t>
            </a:r>
            <a:r>
              <a:rPr lang="ru-RU" sz="2400" b="1" i="1" dirty="0" smtClean="0">
                <a:solidFill>
                  <a:srgbClr val="FFFF00"/>
                </a:solidFill>
                <a:effectLst/>
                <a:latin typeface="Circe"/>
              </a:rPr>
              <a:t> </a:t>
            </a:r>
            <a:r>
              <a:rPr lang="ru-RU" sz="2400" b="1" i="1" dirty="0" err="1" smtClean="0">
                <a:solidFill>
                  <a:srgbClr val="FFFF00"/>
                </a:solidFill>
                <a:effectLst/>
                <a:latin typeface="Circe"/>
              </a:rPr>
              <a:t>own</a:t>
            </a:r>
            <a:r>
              <a:rPr lang="ru-RU" sz="2400" b="0" i="1" dirty="0" smtClean="0">
                <a:solidFill>
                  <a:srgbClr val="FFFF00"/>
                </a:solidFill>
                <a:effectLst/>
                <a:latin typeface="Circe"/>
              </a:rPr>
              <a:t>.</a:t>
            </a:r>
            <a:r>
              <a:rPr lang="ru-RU" sz="2400" b="0" i="0" dirty="0" smtClean="0">
                <a:solidFill>
                  <a:srgbClr val="FFFF00"/>
                </a:solidFill>
                <a:effectLst/>
                <a:latin typeface="Circe"/>
              </a:rPr>
              <a:t/>
            </a:r>
            <a:br>
              <a:rPr lang="ru-RU" sz="2400" b="0" i="0" dirty="0" smtClean="0">
                <a:solidFill>
                  <a:srgbClr val="FFFF00"/>
                </a:solidFill>
                <a:effectLst/>
                <a:latin typeface="Circe"/>
              </a:rPr>
            </a:br>
            <a:r>
              <a:rPr lang="ru-RU" sz="2400" b="0" i="0" dirty="0" smtClean="0">
                <a:solidFill>
                  <a:srgbClr val="FFFF00"/>
                </a:solidFill>
                <a:effectLst/>
                <a:latin typeface="Circe"/>
              </a:rPr>
              <a:t>Патрик построил этот дом сам. (сам, по собственной инициативе)</a:t>
            </a:r>
          </a:p>
          <a:p>
            <a:r>
              <a:rPr lang="ru-RU" sz="2400" b="0" i="1" dirty="0" err="1" smtClean="0">
                <a:solidFill>
                  <a:srgbClr val="FFFF00"/>
                </a:solidFill>
                <a:effectLst/>
                <a:latin typeface="Circe"/>
              </a:rPr>
              <a:t>He</a:t>
            </a:r>
            <a:r>
              <a:rPr lang="ru-RU" sz="2400" b="0" i="1" dirty="0" smtClean="0">
                <a:solidFill>
                  <a:srgbClr val="FFFF00"/>
                </a:solidFill>
                <a:effectLst/>
                <a:latin typeface="Circe"/>
              </a:rPr>
              <a:t> </a:t>
            </a:r>
            <a:r>
              <a:rPr lang="ru-RU" sz="2400" b="0" i="1" dirty="0" err="1" smtClean="0">
                <a:solidFill>
                  <a:srgbClr val="FFFF00"/>
                </a:solidFill>
                <a:effectLst/>
                <a:latin typeface="Circe"/>
              </a:rPr>
              <a:t>has</a:t>
            </a:r>
            <a:r>
              <a:rPr lang="ru-RU" sz="2400" b="0" i="1" dirty="0" smtClean="0">
                <a:solidFill>
                  <a:srgbClr val="FFFF00"/>
                </a:solidFill>
                <a:effectLst/>
                <a:latin typeface="Circe"/>
              </a:rPr>
              <a:t> </a:t>
            </a:r>
            <a:r>
              <a:rPr lang="ru-RU" sz="2400" b="0" i="1" dirty="0" err="1" smtClean="0">
                <a:solidFill>
                  <a:srgbClr val="FFFF00"/>
                </a:solidFill>
                <a:effectLst/>
                <a:latin typeface="Circe"/>
              </a:rPr>
              <a:t>painted</a:t>
            </a:r>
            <a:r>
              <a:rPr lang="ru-RU" sz="2400" b="0" i="1" dirty="0" smtClean="0">
                <a:solidFill>
                  <a:srgbClr val="FFFF00"/>
                </a:solidFill>
                <a:effectLst/>
                <a:latin typeface="Circe"/>
              </a:rPr>
              <a:t> </a:t>
            </a:r>
            <a:r>
              <a:rPr lang="ru-RU" sz="2400" b="0" i="1" dirty="0" err="1" smtClean="0">
                <a:solidFill>
                  <a:srgbClr val="FFFF00"/>
                </a:solidFill>
                <a:effectLst/>
                <a:latin typeface="Circe"/>
              </a:rPr>
              <a:t>it</a:t>
            </a:r>
            <a:r>
              <a:rPr lang="ru-RU" sz="2400" b="0" i="1" dirty="0" smtClean="0">
                <a:solidFill>
                  <a:srgbClr val="FFFF00"/>
                </a:solidFill>
                <a:effectLst/>
                <a:latin typeface="Circe"/>
              </a:rPr>
              <a:t> </a:t>
            </a:r>
            <a:r>
              <a:rPr lang="ru-RU" sz="2400" b="1" i="1" dirty="0" err="1" smtClean="0">
                <a:solidFill>
                  <a:srgbClr val="FFFF00"/>
                </a:solidFill>
                <a:effectLst/>
                <a:latin typeface="Circe"/>
              </a:rPr>
              <a:t>by</a:t>
            </a:r>
            <a:r>
              <a:rPr lang="ru-RU" sz="2400" b="1" i="1" dirty="0" smtClean="0">
                <a:solidFill>
                  <a:srgbClr val="FFFF00"/>
                </a:solidFill>
                <a:effectLst/>
                <a:latin typeface="Circe"/>
              </a:rPr>
              <a:t> </a:t>
            </a:r>
            <a:r>
              <a:rPr lang="ru-RU" sz="2400" b="1" i="1" dirty="0" err="1" smtClean="0">
                <a:solidFill>
                  <a:srgbClr val="FFFF00"/>
                </a:solidFill>
                <a:effectLst/>
                <a:latin typeface="Circe"/>
              </a:rPr>
              <a:t>himself</a:t>
            </a:r>
            <a:r>
              <a:rPr lang="ru-RU" sz="2400" b="0" i="1" dirty="0" smtClean="0">
                <a:solidFill>
                  <a:srgbClr val="FFFF00"/>
                </a:solidFill>
                <a:effectLst/>
                <a:latin typeface="Circe"/>
              </a:rPr>
              <a:t>.</a:t>
            </a:r>
            <a:r>
              <a:rPr lang="ru-RU" sz="2400" b="0" i="0" dirty="0" smtClean="0">
                <a:solidFill>
                  <a:srgbClr val="FFFF00"/>
                </a:solidFill>
                <a:effectLst/>
                <a:latin typeface="Circe"/>
              </a:rPr>
              <a:t/>
            </a:r>
            <a:br>
              <a:rPr lang="ru-RU" sz="2400" b="0" i="0" dirty="0" smtClean="0">
                <a:solidFill>
                  <a:srgbClr val="FFFF00"/>
                </a:solidFill>
                <a:effectLst/>
                <a:latin typeface="Circe"/>
              </a:rPr>
            </a:br>
            <a:r>
              <a:rPr lang="ru-RU" sz="2400" b="0" i="0" dirty="0" smtClean="0">
                <a:solidFill>
                  <a:srgbClr val="FFFF00"/>
                </a:solidFill>
                <a:effectLst/>
                <a:latin typeface="Circe"/>
              </a:rPr>
              <a:t>Он покрасил его сам. (без чьей-либо помощи)</a:t>
            </a:r>
            <a:endParaRPr lang="ru-RU" sz="2400" b="0" i="0" dirty="0">
              <a:solidFill>
                <a:srgbClr val="FFFF00"/>
              </a:solidFill>
              <a:effectLst/>
              <a:latin typeface="Circe"/>
            </a:endParaRPr>
          </a:p>
        </p:txBody>
      </p:sp>
    </p:spTree>
    <p:extLst>
      <p:ext uri="{BB962C8B-B14F-4D97-AF65-F5344CB8AC3E}">
        <p14:creationId xmlns:p14="http://schemas.microsoft.com/office/powerpoint/2010/main" val="7313733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sz="6600" dirty="0" smtClean="0">
                <a:solidFill>
                  <a:srgbClr val="FF0000"/>
                </a:solidFill>
              </a:rPr>
              <a:t>           EXCEPTIONS</a:t>
            </a:r>
            <a:endParaRPr lang="ru-RU" sz="6600" dirty="0">
              <a:solidFill>
                <a:srgbClr val="FF0000"/>
              </a:solidFill>
            </a:endParaRPr>
          </a:p>
        </p:txBody>
      </p:sp>
      <p:sp>
        <p:nvSpPr>
          <p:cNvPr id="3" name="Объект 2"/>
          <p:cNvSpPr>
            <a:spLocks noGrp="1"/>
          </p:cNvSpPr>
          <p:nvPr>
            <p:ph idx="1"/>
          </p:nvPr>
        </p:nvSpPr>
        <p:spPr>
          <a:xfrm>
            <a:off x="379498" y="1650582"/>
            <a:ext cx="2363702" cy="4969674"/>
          </a:xfrm>
        </p:spPr>
        <p:txBody>
          <a:bodyPr/>
          <a:lstStyle/>
          <a:p>
            <a:r>
              <a:rPr lang="ru-RU" dirty="0"/>
              <a:t>Существует группа глаголов, с которыми возвратные местоимения не используются, несмотря на то что действие выполняется по отношению к самому себе.</a:t>
            </a:r>
          </a:p>
          <a:p>
            <a:endParaRPr lang="ru-RU" dirty="0"/>
          </a:p>
        </p:txBody>
      </p:sp>
      <p:graphicFrame>
        <p:nvGraphicFramePr>
          <p:cNvPr id="4" name="Таблица 3"/>
          <p:cNvGraphicFramePr>
            <a:graphicFrameLocks noGrp="1"/>
          </p:cNvGraphicFramePr>
          <p:nvPr>
            <p:extLst>
              <p:ext uri="{D42A27DB-BD31-4B8C-83A1-F6EECF244321}">
                <p14:modId xmlns:p14="http://schemas.microsoft.com/office/powerpoint/2010/main" val="1049172348"/>
              </p:ext>
            </p:extLst>
          </p:nvPr>
        </p:nvGraphicFramePr>
        <p:xfrm>
          <a:off x="2743200" y="1444753"/>
          <a:ext cx="9153144" cy="5175504"/>
        </p:xfrm>
        <a:graphic>
          <a:graphicData uri="http://schemas.openxmlformats.org/drawingml/2006/table">
            <a:tbl>
              <a:tblPr firstRow="1" bandRow="1">
                <a:tableStyleId>{5C22544A-7EE6-4342-B048-85BDC9FD1C3A}</a:tableStyleId>
              </a:tblPr>
              <a:tblGrid>
                <a:gridCol w="1874520"/>
                <a:gridCol w="7278624"/>
              </a:tblGrid>
              <a:tr h="943951">
                <a:tc>
                  <a:txBody>
                    <a:bodyPr/>
                    <a:lstStyle/>
                    <a:p>
                      <a:r>
                        <a:rPr lang="en-US" sz="1400" b="0" i="0" kern="1200" dirty="0" smtClean="0">
                          <a:solidFill>
                            <a:schemeClr val="lt1"/>
                          </a:solidFill>
                          <a:effectLst/>
                          <a:latin typeface="+mn-lt"/>
                          <a:ea typeface="+mn-ea"/>
                          <a:cs typeface="+mn-cs"/>
                        </a:rPr>
                        <a:t>to behave</a:t>
                      </a:r>
                      <a:r>
                        <a:rPr lang="en-US" sz="1400" dirty="0" smtClean="0"/>
                        <a:t/>
                      </a:r>
                      <a:br>
                        <a:rPr lang="en-US" sz="1400" dirty="0" smtClean="0"/>
                      </a:br>
                      <a:r>
                        <a:rPr lang="ru-RU" sz="1400" b="0" i="0" kern="1200" dirty="0" smtClean="0">
                          <a:solidFill>
                            <a:schemeClr val="lt1"/>
                          </a:solidFill>
                          <a:effectLst/>
                          <a:latin typeface="+mn-lt"/>
                          <a:ea typeface="+mn-ea"/>
                          <a:cs typeface="+mn-cs"/>
                        </a:rPr>
                        <a:t>вести себя</a:t>
                      </a:r>
                      <a:endParaRPr lang="ru-RU" sz="1400" dirty="0"/>
                    </a:p>
                  </a:txBody>
                  <a:tcPr/>
                </a:tc>
                <a:tc>
                  <a:txBody>
                    <a:bodyPr/>
                    <a:lstStyle/>
                    <a:p>
                      <a:r>
                        <a:rPr lang="en-US" sz="1400" b="0" i="0" kern="1200" dirty="0" smtClean="0">
                          <a:solidFill>
                            <a:schemeClr val="lt1"/>
                          </a:solidFill>
                          <a:effectLst/>
                          <a:latin typeface="+mn-lt"/>
                          <a:ea typeface="+mn-ea"/>
                          <a:cs typeface="+mn-cs"/>
                        </a:rPr>
                        <a:t>Why do you </a:t>
                      </a:r>
                      <a:r>
                        <a:rPr lang="en-US" sz="1400" b="1" i="0" kern="1200" dirty="0" smtClean="0">
                          <a:solidFill>
                            <a:schemeClr val="lt1"/>
                          </a:solidFill>
                          <a:effectLst/>
                          <a:latin typeface="+mn-lt"/>
                          <a:ea typeface="+mn-ea"/>
                          <a:cs typeface="+mn-cs"/>
                        </a:rPr>
                        <a:t>behave</a:t>
                      </a:r>
                      <a:r>
                        <a:rPr lang="en-US" sz="1400" b="0" i="0" kern="1200" dirty="0" smtClean="0">
                          <a:solidFill>
                            <a:schemeClr val="lt1"/>
                          </a:solidFill>
                          <a:effectLst/>
                          <a:latin typeface="+mn-lt"/>
                          <a:ea typeface="+mn-ea"/>
                          <a:cs typeface="+mn-cs"/>
                        </a:rPr>
                        <a:t> in that way?</a:t>
                      </a:r>
                      <a:r>
                        <a:rPr lang="en-US" sz="1400" dirty="0" smtClean="0"/>
                        <a:t/>
                      </a:r>
                      <a:br>
                        <a:rPr lang="en-US" sz="1400" dirty="0" smtClean="0"/>
                      </a:br>
                      <a:r>
                        <a:rPr lang="ru-RU" sz="1400" b="0" i="0" kern="1200" dirty="0" smtClean="0">
                          <a:solidFill>
                            <a:schemeClr val="lt1"/>
                          </a:solidFill>
                          <a:effectLst/>
                          <a:latin typeface="+mn-lt"/>
                          <a:ea typeface="+mn-ea"/>
                          <a:cs typeface="+mn-cs"/>
                        </a:rPr>
                        <a:t>Почему ты </a:t>
                      </a:r>
                      <a:r>
                        <a:rPr lang="ru-RU" sz="1400" b="1" i="0" kern="1200" dirty="0" smtClean="0">
                          <a:solidFill>
                            <a:schemeClr val="lt1"/>
                          </a:solidFill>
                          <a:effectLst/>
                          <a:latin typeface="+mn-lt"/>
                          <a:ea typeface="+mn-ea"/>
                          <a:cs typeface="+mn-cs"/>
                        </a:rPr>
                        <a:t>себя</a:t>
                      </a:r>
                      <a:r>
                        <a:rPr lang="ru-RU" sz="1400" b="0" i="0" kern="1200" dirty="0" smtClean="0">
                          <a:solidFill>
                            <a:schemeClr val="lt1"/>
                          </a:solidFill>
                          <a:effectLst/>
                          <a:latin typeface="+mn-lt"/>
                          <a:ea typeface="+mn-ea"/>
                          <a:cs typeface="+mn-cs"/>
                        </a:rPr>
                        <a:t> так </a:t>
                      </a:r>
                      <a:r>
                        <a:rPr lang="ru-RU" sz="1400" b="1" i="0" kern="1200" dirty="0" smtClean="0">
                          <a:solidFill>
                            <a:schemeClr val="lt1"/>
                          </a:solidFill>
                          <a:effectLst/>
                          <a:latin typeface="+mn-lt"/>
                          <a:ea typeface="+mn-ea"/>
                          <a:cs typeface="+mn-cs"/>
                        </a:rPr>
                        <a:t>ведёшь</a:t>
                      </a:r>
                      <a:r>
                        <a:rPr lang="ru-RU" sz="1400" b="0" i="0" kern="1200" dirty="0" smtClean="0">
                          <a:solidFill>
                            <a:schemeClr val="lt1"/>
                          </a:solidFill>
                          <a:effectLst/>
                          <a:latin typeface="+mn-lt"/>
                          <a:ea typeface="+mn-ea"/>
                          <a:cs typeface="+mn-cs"/>
                        </a:rPr>
                        <a:t>?</a:t>
                      </a:r>
                      <a:endParaRPr lang="ru-RU" sz="1400" dirty="0"/>
                    </a:p>
                  </a:txBody>
                  <a:tcPr/>
                </a:tc>
              </a:tr>
              <a:tr h="730476">
                <a:tc>
                  <a:txBody>
                    <a:bodyPr/>
                    <a:lstStyle/>
                    <a:p>
                      <a:r>
                        <a:rPr lang="en-US" sz="1400" b="1" i="1" kern="1200" dirty="0" smtClean="0">
                          <a:solidFill>
                            <a:srgbClr val="7030A0"/>
                          </a:solidFill>
                          <a:effectLst/>
                          <a:latin typeface="+mn-lt"/>
                          <a:ea typeface="+mn-ea"/>
                          <a:cs typeface="+mn-cs"/>
                        </a:rPr>
                        <a:t>to wash</a:t>
                      </a:r>
                      <a:r>
                        <a:rPr lang="en-US" sz="1400" b="1" i="1" dirty="0" smtClean="0">
                          <a:solidFill>
                            <a:srgbClr val="7030A0"/>
                          </a:solidFill>
                        </a:rPr>
                        <a:t/>
                      </a:r>
                      <a:br>
                        <a:rPr lang="en-US" sz="1400" b="1" i="1" dirty="0" smtClean="0">
                          <a:solidFill>
                            <a:srgbClr val="7030A0"/>
                          </a:solidFill>
                        </a:rPr>
                      </a:br>
                      <a:r>
                        <a:rPr lang="ru-RU" sz="1400" b="1" i="1" kern="1200" dirty="0" smtClean="0">
                          <a:solidFill>
                            <a:srgbClr val="7030A0"/>
                          </a:solidFill>
                          <a:effectLst/>
                          <a:latin typeface="+mn-lt"/>
                          <a:ea typeface="+mn-ea"/>
                          <a:cs typeface="+mn-cs"/>
                        </a:rPr>
                        <a:t>умываться</a:t>
                      </a:r>
                      <a:endParaRPr lang="ru-RU" sz="1400" b="1" i="1" dirty="0">
                        <a:solidFill>
                          <a:srgbClr val="7030A0"/>
                        </a:solidFill>
                      </a:endParaRPr>
                    </a:p>
                  </a:txBody>
                  <a:tcPr/>
                </a:tc>
                <a:tc>
                  <a:txBody>
                    <a:bodyPr/>
                    <a:lstStyle/>
                    <a:p>
                      <a:r>
                        <a:rPr lang="en-US" sz="1400" b="0" i="0" kern="1200" dirty="0" smtClean="0">
                          <a:solidFill>
                            <a:schemeClr val="dk1"/>
                          </a:solidFill>
                          <a:effectLst/>
                          <a:latin typeface="+mn-lt"/>
                          <a:ea typeface="+mn-ea"/>
                          <a:cs typeface="+mn-cs"/>
                        </a:rPr>
                        <a:t>Parents teach their children to </a:t>
                      </a:r>
                      <a:r>
                        <a:rPr lang="en-US" sz="1400" b="1" i="0" kern="1200" dirty="0" smtClean="0">
                          <a:solidFill>
                            <a:schemeClr val="dk1"/>
                          </a:solidFill>
                          <a:effectLst/>
                          <a:latin typeface="+mn-lt"/>
                          <a:ea typeface="+mn-ea"/>
                          <a:cs typeface="+mn-cs"/>
                        </a:rPr>
                        <a:t>wash</a:t>
                      </a:r>
                      <a:r>
                        <a:rPr lang="en-US" sz="1400" b="0" i="0" kern="1200" dirty="0" smtClean="0">
                          <a:solidFill>
                            <a:schemeClr val="dk1"/>
                          </a:solidFill>
                          <a:effectLst/>
                          <a:latin typeface="+mn-lt"/>
                          <a:ea typeface="+mn-ea"/>
                          <a:cs typeface="+mn-cs"/>
                        </a:rPr>
                        <a:t> in the morning.</a:t>
                      </a:r>
                      <a:r>
                        <a:rPr lang="en-US" sz="1400" dirty="0" smtClean="0"/>
                        <a:t/>
                      </a:r>
                      <a:br>
                        <a:rPr lang="en-US" sz="1400" dirty="0" smtClean="0"/>
                      </a:br>
                      <a:r>
                        <a:rPr lang="ru-RU" sz="1400" b="0" i="0" kern="1200" dirty="0" smtClean="0">
                          <a:solidFill>
                            <a:schemeClr val="dk1"/>
                          </a:solidFill>
                          <a:effectLst/>
                          <a:latin typeface="+mn-lt"/>
                          <a:ea typeface="+mn-ea"/>
                          <a:cs typeface="+mn-cs"/>
                        </a:rPr>
                        <a:t>Родители учат своих детей </a:t>
                      </a:r>
                      <a:r>
                        <a:rPr lang="ru-RU" sz="1400" b="1" i="0" kern="1200" dirty="0" smtClean="0">
                          <a:solidFill>
                            <a:schemeClr val="dk1"/>
                          </a:solidFill>
                          <a:effectLst/>
                          <a:latin typeface="+mn-lt"/>
                          <a:ea typeface="+mn-ea"/>
                          <a:cs typeface="+mn-cs"/>
                        </a:rPr>
                        <a:t>умываться</a:t>
                      </a:r>
                      <a:r>
                        <a:rPr lang="ru-RU" sz="1400" b="0" i="0" kern="1200" dirty="0" smtClean="0">
                          <a:solidFill>
                            <a:schemeClr val="dk1"/>
                          </a:solidFill>
                          <a:effectLst/>
                          <a:latin typeface="+mn-lt"/>
                          <a:ea typeface="+mn-ea"/>
                          <a:cs typeface="+mn-cs"/>
                        </a:rPr>
                        <a:t> по утрам.</a:t>
                      </a:r>
                      <a:endParaRPr lang="ru-RU" sz="1400" dirty="0"/>
                    </a:p>
                  </a:txBody>
                  <a:tcPr/>
                </a:tc>
              </a:tr>
              <a:tr h="725976">
                <a:tc>
                  <a:txBody>
                    <a:bodyPr/>
                    <a:lstStyle/>
                    <a:p>
                      <a:r>
                        <a:rPr lang="en-US" sz="1400" b="1" i="1" kern="1200" dirty="0" smtClean="0">
                          <a:solidFill>
                            <a:srgbClr val="7030A0"/>
                          </a:solidFill>
                          <a:effectLst/>
                          <a:latin typeface="+mn-lt"/>
                          <a:ea typeface="+mn-ea"/>
                          <a:cs typeface="+mn-cs"/>
                        </a:rPr>
                        <a:t>to brush</a:t>
                      </a:r>
                      <a:r>
                        <a:rPr lang="en-US" sz="1400" b="1" i="1" dirty="0" smtClean="0">
                          <a:solidFill>
                            <a:srgbClr val="7030A0"/>
                          </a:solidFill>
                        </a:rPr>
                        <a:t/>
                      </a:r>
                      <a:br>
                        <a:rPr lang="en-US" sz="1400" b="1" i="1" dirty="0" smtClean="0">
                          <a:solidFill>
                            <a:srgbClr val="7030A0"/>
                          </a:solidFill>
                        </a:rPr>
                      </a:br>
                      <a:r>
                        <a:rPr lang="ru-RU" sz="1400" b="1" i="1" kern="1200" dirty="0" smtClean="0">
                          <a:solidFill>
                            <a:srgbClr val="7030A0"/>
                          </a:solidFill>
                          <a:effectLst/>
                          <a:latin typeface="+mn-lt"/>
                          <a:ea typeface="+mn-ea"/>
                          <a:cs typeface="+mn-cs"/>
                        </a:rPr>
                        <a:t>расчёсываться</a:t>
                      </a:r>
                      <a:endParaRPr lang="ru-RU" sz="1400" b="1" i="1" dirty="0">
                        <a:solidFill>
                          <a:srgbClr val="7030A0"/>
                        </a:solidFill>
                      </a:endParaRPr>
                    </a:p>
                  </a:txBody>
                  <a:tcPr/>
                </a:tc>
                <a:tc>
                  <a:txBody>
                    <a:bodyPr/>
                    <a:lstStyle/>
                    <a:p>
                      <a:r>
                        <a:rPr lang="en-US" sz="1400" b="0" i="0" kern="1200" dirty="0" smtClean="0">
                          <a:solidFill>
                            <a:schemeClr val="dk1"/>
                          </a:solidFill>
                          <a:effectLst/>
                          <a:latin typeface="+mn-lt"/>
                          <a:ea typeface="+mn-ea"/>
                          <a:cs typeface="+mn-cs"/>
                        </a:rPr>
                        <a:t>When I’m in a hurry, I usually </a:t>
                      </a:r>
                      <a:r>
                        <a:rPr lang="en-US" sz="1400" b="1" i="0" kern="1200" dirty="0" smtClean="0">
                          <a:solidFill>
                            <a:schemeClr val="dk1"/>
                          </a:solidFill>
                          <a:effectLst/>
                          <a:latin typeface="+mn-lt"/>
                          <a:ea typeface="+mn-ea"/>
                          <a:cs typeface="+mn-cs"/>
                        </a:rPr>
                        <a:t>brush</a:t>
                      </a:r>
                      <a:r>
                        <a:rPr lang="en-US" sz="1400" b="0" i="0" kern="1200" dirty="0" smtClean="0">
                          <a:solidFill>
                            <a:schemeClr val="dk1"/>
                          </a:solidFill>
                          <a:effectLst/>
                          <a:latin typeface="+mn-lt"/>
                          <a:ea typeface="+mn-ea"/>
                          <a:cs typeface="+mn-cs"/>
                        </a:rPr>
                        <a:t>, put on makeup and run to work.</a:t>
                      </a:r>
                      <a:r>
                        <a:rPr lang="en-US" sz="1400" dirty="0" smtClean="0"/>
                        <a:t/>
                      </a:r>
                      <a:br>
                        <a:rPr lang="en-US" sz="1400" dirty="0" smtClean="0"/>
                      </a:br>
                      <a:r>
                        <a:rPr lang="en-US" sz="1400" b="0" i="0" kern="1200" dirty="0" err="1" smtClean="0">
                          <a:solidFill>
                            <a:schemeClr val="dk1"/>
                          </a:solidFill>
                          <a:effectLst/>
                          <a:latin typeface="+mn-lt"/>
                          <a:ea typeface="+mn-ea"/>
                          <a:cs typeface="+mn-cs"/>
                        </a:rPr>
                        <a:t>Когда</a:t>
                      </a:r>
                      <a:r>
                        <a:rPr lang="en-US" sz="1400" b="0" i="0" kern="1200" dirty="0" smtClean="0">
                          <a:solidFill>
                            <a:schemeClr val="dk1"/>
                          </a:solidFill>
                          <a:effectLst/>
                          <a:latin typeface="+mn-lt"/>
                          <a:ea typeface="+mn-ea"/>
                          <a:cs typeface="+mn-cs"/>
                        </a:rPr>
                        <a:t> я </a:t>
                      </a:r>
                      <a:r>
                        <a:rPr lang="en-US" sz="1400" b="0" i="0" kern="1200" dirty="0" err="1" smtClean="0">
                          <a:solidFill>
                            <a:schemeClr val="dk1"/>
                          </a:solidFill>
                          <a:effectLst/>
                          <a:latin typeface="+mn-lt"/>
                          <a:ea typeface="+mn-ea"/>
                          <a:cs typeface="+mn-cs"/>
                        </a:rPr>
                        <a:t>спешу</a:t>
                      </a:r>
                      <a:r>
                        <a:rPr lang="en-US" sz="1400" b="0" i="0" kern="1200" dirty="0" smtClean="0">
                          <a:solidFill>
                            <a:schemeClr val="dk1"/>
                          </a:solidFill>
                          <a:effectLst/>
                          <a:latin typeface="+mn-lt"/>
                          <a:ea typeface="+mn-ea"/>
                          <a:cs typeface="+mn-cs"/>
                        </a:rPr>
                        <a:t>, я </a:t>
                      </a:r>
                      <a:r>
                        <a:rPr lang="en-US" sz="1400" b="1" i="0" kern="1200" dirty="0" err="1" smtClean="0">
                          <a:solidFill>
                            <a:schemeClr val="dk1"/>
                          </a:solidFill>
                          <a:effectLst/>
                          <a:latin typeface="+mn-lt"/>
                          <a:ea typeface="+mn-ea"/>
                          <a:cs typeface="+mn-cs"/>
                        </a:rPr>
                        <a:t>причёсываюсь</a:t>
                      </a:r>
                      <a:r>
                        <a:rPr lang="en-US" sz="1400" b="0" i="0" kern="1200" dirty="0" smtClean="0">
                          <a:solidFill>
                            <a:schemeClr val="dk1"/>
                          </a:solidFill>
                          <a:effectLst/>
                          <a:latin typeface="+mn-lt"/>
                          <a:ea typeface="+mn-ea"/>
                          <a:cs typeface="+mn-cs"/>
                        </a:rPr>
                        <a:t>, </a:t>
                      </a:r>
                      <a:r>
                        <a:rPr lang="en-US" sz="1400" b="0" i="0" kern="1200" dirty="0" err="1" smtClean="0">
                          <a:solidFill>
                            <a:schemeClr val="dk1"/>
                          </a:solidFill>
                          <a:effectLst/>
                          <a:latin typeface="+mn-lt"/>
                          <a:ea typeface="+mn-ea"/>
                          <a:cs typeface="+mn-cs"/>
                        </a:rPr>
                        <a:t>наношу</a:t>
                      </a:r>
                      <a:r>
                        <a:rPr lang="en-US" sz="1400" b="0" i="0" kern="1200" dirty="0" smtClean="0">
                          <a:solidFill>
                            <a:schemeClr val="dk1"/>
                          </a:solidFill>
                          <a:effectLst/>
                          <a:latin typeface="+mn-lt"/>
                          <a:ea typeface="+mn-ea"/>
                          <a:cs typeface="+mn-cs"/>
                        </a:rPr>
                        <a:t> </a:t>
                      </a:r>
                      <a:r>
                        <a:rPr lang="en-US" sz="1400" b="0" i="0" kern="1200" dirty="0" err="1" smtClean="0">
                          <a:solidFill>
                            <a:schemeClr val="dk1"/>
                          </a:solidFill>
                          <a:effectLst/>
                          <a:latin typeface="+mn-lt"/>
                          <a:ea typeface="+mn-ea"/>
                          <a:cs typeface="+mn-cs"/>
                        </a:rPr>
                        <a:t>макияж</a:t>
                      </a:r>
                      <a:r>
                        <a:rPr lang="en-US" sz="1400" b="0" i="0" kern="1200" dirty="0" smtClean="0">
                          <a:solidFill>
                            <a:schemeClr val="dk1"/>
                          </a:solidFill>
                          <a:effectLst/>
                          <a:latin typeface="+mn-lt"/>
                          <a:ea typeface="+mn-ea"/>
                          <a:cs typeface="+mn-cs"/>
                        </a:rPr>
                        <a:t> и </a:t>
                      </a:r>
                      <a:r>
                        <a:rPr lang="en-US" sz="1400" b="0" i="0" kern="1200" dirty="0" err="1" smtClean="0">
                          <a:solidFill>
                            <a:schemeClr val="dk1"/>
                          </a:solidFill>
                          <a:effectLst/>
                          <a:latin typeface="+mn-lt"/>
                          <a:ea typeface="+mn-ea"/>
                          <a:cs typeface="+mn-cs"/>
                        </a:rPr>
                        <a:t>убегаю</a:t>
                      </a:r>
                      <a:r>
                        <a:rPr lang="en-US" sz="1400" b="0" i="0" kern="1200" dirty="0" smtClean="0">
                          <a:solidFill>
                            <a:schemeClr val="dk1"/>
                          </a:solidFill>
                          <a:effectLst/>
                          <a:latin typeface="+mn-lt"/>
                          <a:ea typeface="+mn-ea"/>
                          <a:cs typeface="+mn-cs"/>
                        </a:rPr>
                        <a:t> </a:t>
                      </a:r>
                      <a:r>
                        <a:rPr lang="en-US" sz="1400" b="0" i="0" kern="1200" dirty="0" err="1" smtClean="0">
                          <a:solidFill>
                            <a:schemeClr val="dk1"/>
                          </a:solidFill>
                          <a:effectLst/>
                          <a:latin typeface="+mn-lt"/>
                          <a:ea typeface="+mn-ea"/>
                          <a:cs typeface="+mn-cs"/>
                        </a:rPr>
                        <a:t>на</a:t>
                      </a:r>
                      <a:r>
                        <a:rPr lang="en-US" sz="1400" b="0" i="0" kern="1200" dirty="0" smtClean="0">
                          <a:solidFill>
                            <a:schemeClr val="dk1"/>
                          </a:solidFill>
                          <a:effectLst/>
                          <a:latin typeface="+mn-lt"/>
                          <a:ea typeface="+mn-ea"/>
                          <a:cs typeface="+mn-cs"/>
                        </a:rPr>
                        <a:t> </a:t>
                      </a:r>
                      <a:r>
                        <a:rPr lang="en-US" sz="1400" b="0" i="0" kern="1200" dirty="0" err="1" smtClean="0">
                          <a:solidFill>
                            <a:schemeClr val="dk1"/>
                          </a:solidFill>
                          <a:effectLst/>
                          <a:latin typeface="+mn-lt"/>
                          <a:ea typeface="+mn-ea"/>
                          <a:cs typeface="+mn-cs"/>
                        </a:rPr>
                        <a:t>работу</a:t>
                      </a:r>
                      <a:r>
                        <a:rPr lang="en-US" sz="1400" b="0" i="0" kern="1200" dirty="0" smtClean="0">
                          <a:solidFill>
                            <a:schemeClr val="dk1"/>
                          </a:solidFill>
                          <a:effectLst/>
                          <a:latin typeface="+mn-lt"/>
                          <a:ea typeface="+mn-ea"/>
                          <a:cs typeface="+mn-cs"/>
                        </a:rPr>
                        <a:t>.</a:t>
                      </a:r>
                      <a:endParaRPr lang="ru-RU" sz="1400" dirty="0"/>
                    </a:p>
                  </a:txBody>
                  <a:tcPr/>
                </a:tc>
              </a:tr>
              <a:tr h="663526">
                <a:tc>
                  <a:txBody>
                    <a:bodyPr/>
                    <a:lstStyle/>
                    <a:p>
                      <a:r>
                        <a:rPr lang="en-US" sz="1400" b="1" i="1" kern="1200" dirty="0" smtClean="0">
                          <a:solidFill>
                            <a:srgbClr val="7030A0"/>
                          </a:solidFill>
                          <a:effectLst/>
                          <a:latin typeface="+mn-lt"/>
                          <a:ea typeface="+mn-ea"/>
                          <a:cs typeface="+mn-cs"/>
                        </a:rPr>
                        <a:t>to dress</a:t>
                      </a:r>
                      <a:r>
                        <a:rPr lang="en-US" sz="1400" b="1" i="1" dirty="0" smtClean="0">
                          <a:solidFill>
                            <a:srgbClr val="7030A0"/>
                          </a:solidFill>
                        </a:rPr>
                        <a:t/>
                      </a:r>
                      <a:br>
                        <a:rPr lang="en-US" sz="1400" b="1" i="1" dirty="0" smtClean="0">
                          <a:solidFill>
                            <a:srgbClr val="7030A0"/>
                          </a:solidFill>
                        </a:rPr>
                      </a:br>
                      <a:r>
                        <a:rPr lang="ru-RU" sz="1400" b="1" i="1" kern="1200" dirty="0" smtClean="0">
                          <a:solidFill>
                            <a:srgbClr val="7030A0"/>
                          </a:solidFill>
                          <a:effectLst/>
                          <a:latin typeface="+mn-lt"/>
                          <a:ea typeface="+mn-ea"/>
                          <a:cs typeface="+mn-cs"/>
                        </a:rPr>
                        <a:t>одеваться</a:t>
                      </a:r>
                      <a:endParaRPr lang="ru-RU" sz="1400" b="1" i="1" dirty="0">
                        <a:solidFill>
                          <a:srgbClr val="7030A0"/>
                        </a:solidFill>
                      </a:endParaRPr>
                    </a:p>
                  </a:txBody>
                  <a:tcPr/>
                </a:tc>
                <a:tc>
                  <a:txBody>
                    <a:bodyPr/>
                    <a:lstStyle/>
                    <a:p>
                      <a:r>
                        <a:rPr lang="en-US" sz="1400" b="0" i="0" kern="1200" dirty="0" smtClean="0">
                          <a:solidFill>
                            <a:schemeClr val="dk1"/>
                          </a:solidFill>
                          <a:effectLst/>
                          <a:latin typeface="+mn-lt"/>
                          <a:ea typeface="+mn-ea"/>
                          <a:cs typeface="+mn-cs"/>
                        </a:rPr>
                        <a:t>Let’s </a:t>
                      </a:r>
                      <a:r>
                        <a:rPr lang="en-US" sz="1400" b="1" i="0" kern="1200" dirty="0" smtClean="0">
                          <a:solidFill>
                            <a:schemeClr val="dk1"/>
                          </a:solidFill>
                          <a:effectLst/>
                          <a:latin typeface="+mn-lt"/>
                          <a:ea typeface="+mn-ea"/>
                          <a:cs typeface="+mn-cs"/>
                        </a:rPr>
                        <a:t>dress</a:t>
                      </a:r>
                      <a:r>
                        <a:rPr lang="en-US" sz="1400" b="0" i="0" kern="1200" dirty="0" smtClean="0">
                          <a:solidFill>
                            <a:schemeClr val="dk1"/>
                          </a:solidFill>
                          <a:effectLst/>
                          <a:latin typeface="+mn-lt"/>
                          <a:ea typeface="+mn-ea"/>
                          <a:cs typeface="+mn-cs"/>
                        </a:rPr>
                        <a:t> and cook a delicious breakfast.</a:t>
                      </a:r>
                      <a:r>
                        <a:rPr lang="en-US" sz="1400" dirty="0" smtClean="0"/>
                        <a:t/>
                      </a:r>
                      <a:br>
                        <a:rPr lang="en-US" sz="1400" dirty="0" smtClean="0"/>
                      </a:br>
                      <a:r>
                        <a:rPr lang="ru-RU" sz="1400" b="0" i="0" kern="1200" dirty="0" smtClean="0">
                          <a:solidFill>
                            <a:schemeClr val="dk1"/>
                          </a:solidFill>
                          <a:effectLst/>
                          <a:latin typeface="+mn-lt"/>
                          <a:ea typeface="+mn-ea"/>
                          <a:cs typeface="+mn-cs"/>
                        </a:rPr>
                        <a:t>Давай </a:t>
                      </a:r>
                      <a:r>
                        <a:rPr lang="ru-RU" sz="1400" b="1" i="0" kern="1200" dirty="0" smtClean="0">
                          <a:solidFill>
                            <a:schemeClr val="dk1"/>
                          </a:solidFill>
                          <a:effectLst/>
                          <a:latin typeface="+mn-lt"/>
                          <a:ea typeface="+mn-ea"/>
                          <a:cs typeface="+mn-cs"/>
                        </a:rPr>
                        <a:t>оденемся</a:t>
                      </a:r>
                      <a:r>
                        <a:rPr lang="ru-RU" sz="1400" b="0" i="0" kern="1200" dirty="0" smtClean="0">
                          <a:solidFill>
                            <a:schemeClr val="dk1"/>
                          </a:solidFill>
                          <a:effectLst/>
                          <a:latin typeface="+mn-lt"/>
                          <a:ea typeface="+mn-ea"/>
                          <a:cs typeface="+mn-cs"/>
                        </a:rPr>
                        <a:t> и приготовим вкусный завтрак.</a:t>
                      </a:r>
                      <a:endParaRPr lang="ru-RU" sz="1400" dirty="0"/>
                    </a:p>
                  </a:txBody>
                  <a:tcPr/>
                </a:tc>
              </a:tr>
              <a:tr h="683042">
                <a:tc>
                  <a:txBody>
                    <a:bodyPr/>
                    <a:lstStyle/>
                    <a:p>
                      <a:r>
                        <a:rPr lang="en-US" sz="1400" b="1" i="1" kern="1200" dirty="0" smtClean="0">
                          <a:solidFill>
                            <a:srgbClr val="7030A0"/>
                          </a:solidFill>
                          <a:effectLst/>
                          <a:latin typeface="+mn-lt"/>
                          <a:ea typeface="+mn-ea"/>
                          <a:cs typeface="+mn-cs"/>
                        </a:rPr>
                        <a:t>to bathe</a:t>
                      </a:r>
                      <a:r>
                        <a:rPr lang="en-US" sz="1400" b="1" i="1" dirty="0" smtClean="0">
                          <a:solidFill>
                            <a:srgbClr val="7030A0"/>
                          </a:solidFill>
                        </a:rPr>
                        <a:t/>
                      </a:r>
                      <a:br>
                        <a:rPr lang="en-US" sz="1400" b="1" i="1" dirty="0" smtClean="0">
                          <a:solidFill>
                            <a:srgbClr val="7030A0"/>
                          </a:solidFill>
                        </a:rPr>
                      </a:br>
                      <a:r>
                        <a:rPr lang="ru-RU" sz="1400" b="1" i="1" kern="1200" dirty="0" smtClean="0">
                          <a:solidFill>
                            <a:srgbClr val="7030A0"/>
                          </a:solidFill>
                          <a:effectLst/>
                          <a:latin typeface="+mn-lt"/>
                          <a:ea typeface="+mn-ea"/>
                          <a:cs typeface="+mn-cs"/>
                        </a:rPr>
                        <a:t>купаться</a:t>
                      </a:r>
                      <a:endParaRPr lang="ru-RU" sz="1400" b="1" i="1" dirty="0">
                        <a:solidFill>
                          <a:srgbClr val="7030A0"/>
                        </a:solidFill>
                      </a:endParaRPr>
                    </a:p>
                  </a:txBody>
                  <a:tcPr/>
                </a:tc>
                <a:tc>
                  <a:txBody>
                    <a:bodyPr/>
                    <a:lstStyle/>
                    <a:p>
                      <a:r>
                        <a:rPr lang="en-US" sz="1400" b="0" i="0" kern="1200" dirty="0" smtClean="0">
                          <a:solidFill>
                            <a:schemeClr val="dk1"/>
                          </a:solidFill>
                          <a:effectLst/>
                          <a:latin typeface="+mn-lt"/>
                          <a:ea typeface="+mn-ea"/>
                          <a:cs typeface="+mn-cs"/>
                        </a:rPr>
                        <a:t>My dog is just crazy about </a:t>
                      </a:r>
                      <a:r>
                        <a:rPr lang="en-US" sz="1400" b="1" i="0" kern="1200" dirty="0" smtClean="0">
                          <a:solidFill>
                            <a:schemeClr val="dk1"/>
                          </a:solidFill>
                          <a:effectLst/>
                          <a:latin typeface="+mn-lt"/>
                          <a:ea typeface="+mn-ea"/>
                          <a:cs typeface="+mn-cs"/>
                        </a:rPr>
                        <a:t>bathing</a:t>
                      </a:r>
                      <a:r>
                        <a:rPr lang="en-US" sz="1400" b="0" i="0" kern="1200" dirty="0" smtClean="0">
                          <a:solidFill>
                            <a:schemeClr val="dk1"/>
                          </a:solidFill>
                          <a:effectLst/>
                          <a:latin typeface="+mn-lt"/>
                          <a:ea typeface="+mn-ea"/>
                          <a:cs typeface="+mn-cs"/>
                        </a:rPr>
                        <a:t> in the river near our house.</a:t>
                      </a:r>
                      <a:r>
                        <a:rPr lang="en-US" sz="1400" dirty="0" smtClean="0"/>
                        <a:t/>
                      </a:r>
                      <a:br>
                        <a:rPr lang="en-US" sz="1400" dirty="0" smtClean="0"/>
                      </a:br>
                      <a:r>
                        <a:rPr lang="ru-RU" sz="1400" b="0" i="0" kern="1200" dirty="0" smtClean="0">
                          <a:solidFill>
                            <a:schemeClr val="dk1"/>
                          </a:solidFill>
                          <a:effectLst/>
                          <a:latin typeface="+mn-lt"/>
                          <a:ea typeface="+mn-ea"/>
                          <a:cs typeface="+mn-cs"/>
                        </a:rPr>
                        <a:t>Моя собака просто обожает </a:t>
                      </a:r>
                      <a:r>
                        <a:rPr lang="ru-RU" sz="1400" b="1" i="0" kern="1200" dirty="0" smtClean="0">
                          <a:solidFill>
                            <a:schemeClr val="dk1"/>
                          </a:solidFill>
                          <a:effectLst/>
                          <a:latin typeface="+mn-lt"/>
                          <a:ea typeface="+mn-ea"/>
                          <a:cs typeface="+mn-cs"/>
                        </a:rPr>
                        <a:t>купаться</a:t>
                      </a:r>
                      <a:r>
                        <a:rPr lang="ru-RU" sz="1400" b="0" i="0" kern="1200" dirty="0" smtClean="0">
                          <a:solidFill>
                            <a:schemeClr val="dk1"/>
                          </a:solidFill>
                          <a:effectLst/>
                          <a:latin typeface="+mn-lt"/>
                          <a:ea typeface="+mn-ea"/>
                          <a:cs typeface="+mn-cs"/>
                        </a:rPr>
                        <a:t> в речке у нашего дома.</a:t>
                      </a:r>
                      <a:endParaRPr lang="ru-RU" sz="1400" dirty="0"/>
                    </a:p>
                  </a:txBody>
                  <a:tcPr/>
                </a:tc>
              </a:tr>
              <a:tr h="725976">
                <a:tc>
                  <a:txBody>
                    <a:bodyPr/>
                    <a:lstStyle/>
                    <a:p>
                      <a:r>
                        <a:rPr lang="en-US" sz="1400" b="1" i="1" kern="1200" dirty="0" smtClean="0">
                          <a:solidFill>
                            <a:srgbClr val="7030A0"/>
                          </a:solidFill>
                          <a:effectLst/>
                          <a:latin typeface="+mn-lt"/>
                          <a:ea typeface="+mn-ea"/>
                          <a:cs typeface="+mn-cs"/>
                        </a:rPr>
                        <a:t>to shave</a:t>
                      </a:r>
                      <a:r>
                        <a:rPr lang="en-US" sz="1400" b="1" i="1" dirty="0" smtClean="0">
                          <a:solidFill>
                            <a:srgbClr val="7030A0"/>
                          </a:solidFill>
                        </a:rPr>
                        <a:t/>
                      </a:r>
                      <a:br>
                        <a:rPr lang="en-US" sz="1400" b="1" i="1" dirty="0" smtClean="0">
                          <a:solidFill>
                            <a:srgbClr val="7030A0"/>
                          </a:solidFill>
                        </a:rPr>
                      </a:br>
                      <a:r>
                        <a:rPr lang="ru-RU" sz="1400" b="1" i="1" kern="1200" dirty="0" smtClean="0">
                          <a:solidFill>
                            <a:srgbClr val="7030A0"/>
                          </a:solidFill>
                          <a:effectLst/>
                          <a:latin typeface="+mn-lt"/>
                          <a:ea typeface="+mn-ea"/>
                          <a:cs typeface="+mn-cs"/>
                        </a:rPr>
                        <a:t>бриться</a:t>
                      </a:r>
                      <a:endParaRPr lang="ru-RU" sz="1400" b="1" i="1" dirty="0">
                        <a:solidFill>
                          <a:srgbClr val="7030A0"/>
                        </a:solidFill>
                      </a:endParaRPr>
                    </a:p>
                  </a:txBody>
                  <a:tcPr/>
                </a:tc>
                <a:tc>
                  <a:txBody>
                    <a:bodyPr/>
                    <a:lstStyle/>
                    <a:p>
                      <a:r>
                        <a:rPr lang="en-US" sz="1400" b="0" i="0" kern="1200" dirty="0" smtClean="0">
                          <a:solidFill>
                            <a:schemeClr val="dk1"/>
                          </a:solidFill>
                          <a:effectLst/>
                          <a:latin typeface="+mn-lt"/>
                          <a:ea typeface="+mn-ea"/>
                          <a:cs typeface="+mn-cs"/>
                        </a:rPr>
                        <a:t>Darling, you need to </a:t>
                      </a:r>
                      <a:r>
                        <a:rPr lang="en-US" sz="1400" b="1" i="0" kern="1200" dirty="0" smtClean="0">
                          <a:solidFill>
                            <a:schemeClr val="dk1"/>
                          </a:solidFill>
                          <a:effectLst/>
                          <a:latin typeface="+mn-lt"/>
                          <a:ea typeface="+mn-ea"/>
                          <a:cs typeface="+mn-cs"/>
                        </a:rPr>
                        <a:t>shave</a:t>
                      </a:r>
                      <a:r>
                        <a:rPr lang="en-US" sz="1400" b="0" i="0" kern="1200" dirty="0" smtClean="0">
                          <a:solidFill>
                            <a:schemeClr val="dk1"/>
                          </a:solidFill>
                          <a:effectLst/>
                          <a:latin typeface="+mn-lt"/>
                          <a:ea typeface="+mn-ea"/>
                          <a:cs typeface="+mn-cs"/>
                        </a:rPr>
                        <a:t>. We are invited to dinner tonight.</a:t>
                      </a:r>
                      <a:r>
                        <a:rPr lang="en-US" sz="1400" dirty="0" smtClean="0"/>
                        <a:t/>
                      </a:r>
                      <a:br>
                        <a:rPr lang="en-US" sz="1400" dirty="0" smtClean="0"/>
                      </a:br>
                      <a:r>
                        <a:rPr lang="ru-RU" sz="1400" b="0" i="0" kern="1200" dirty="0" smtClean="0">
                          <a:solidFill>
                            <a:schemeClr val="dk1"/>
                          </a:solidFill>
                          <a:effectLst/>
                          <a:latin typeface="+mn-lt"/>
                          <a:ea typeface="+mn-ea"/>
                          <a:cs typeface="+mn-cs"/>
                        </a:rPr>
                        <a:t>Дорогой, тебе нужно </a:t>
                      </a:r>
                      <a:r>
                        <a:rPr lang="ru-RU" sz="1400" b="1" i="0" kern="1200" dirty="0" smtClean="0">
                          <a:solidFill>
                            <a:schemeClr val="dk1"/>
                          </a:solidFill>
                          <a:effectLst/>
                          <a:latin typeface="+mn-lt"/>
                          <a:ea typeface="+mn-ea"/>
                          <a:cs typeface="+mn-cs"/>
                        </a:rPr>
                        <a:t>побриться</a:t>
                      </a:r>
                      <a:r>
                        <a:rPr lang="ru-RU" sz="1400" b="0" i="0" kern="1200" dirty="0" smtClean="0">
                          <a:solidFill>
                            <a:schemeClr val="dk1"/>
                          </a:solidFill>
                          <a:effectLst/>
                          <a:latin typeface="+mn-lt"/>
                          <a:ea typeface="+mn-ea"/>
                          <a:cs typeface="+mn-cs"/>
                        </a:rPr>
                        <a:t>. Мы приглашены на ужин сегодня.</a:t>
                      </a:r>
                      <a:endParaRPr lang="ru-RU" sz="1400" dirty="0"/>
                    </a:p>
                  </a:txBody>
                  <a:tcPr/>
                </a:tc>
              </a:tr>
              <a:tr h="702557">
                <a:tc>
                  <a:txBody>
                    <a:bodyPr/>
                    <a:lstStyle/>
                    <a:p>
                      <a:r>
                        <a:rPr lang="en-US" sz="1400" b="1" i="1" kern="1200" dirty="0" smtClean="0">
                          <a:solidFill>
                            <a:srgbClr val="7030A0"/>
                          </a:solidFill>
                          <a:effectLst/>
                          <a:latin typeface="+mn-lt"/>
                          <a:ea typeface="+mn-ea"/>
                          <a:cs typeface="+mn-cs"/>
                        </a:rPr>
                        <a:t>to hide</a:t>
                      </a:r>
                      <a:r>
                        <a:rPr lang="en-US" sz="1400" b="1" i="1" dirty="0" smtClean="0">
                          <a:solidFill>
                            <a:srgbClr val="7030A0"/>
                          </a:solidFill>
                        </a:rPr>
                        <a:t/>
                      </a:r>
                      <a:br>
                        <a:rPr lang="en-US" sz="1400" b="1" i="1" dirty="0" smtClean="0">
                          <a:solidFill>
                            <a:srgbClr val="7030A0"/>
                          </a:solidFill>
                        </a:rPr>
                      </a:br>
                      <a:r>
                        <a:rPr lang="ru-RU" sz="1400" b="1" i="1" kern="1200" dirty="0" smtClean="0">
                          <a:solidFill>
                            <a:srgbClr val="7030A0"/>
                          </a:solidFill>
                          <a:effectLst/>
                          <a:latin typeface="+mn-lt"/>
                          <a:ea typeface="+mn-ea"/>
                          <a:cs typeface="+mn-cs"/>
                        </a:rPr>
                        <a:t>прятаться</a:t>
                      </a:r>
                      <a:endParaRPr lang="ru-RU" sz="1400" b="1" i="1" dirty="0">
                        <a:solidFill>
                          <a:srgbClr val="7030A0"/>
                        </a:solidFill>
                      </a:endParaRPr>
                    </a:p>
                  </a:txBody>
                  <a:tcPr/>
                </a:tc>
                <a:tc>
                  <a:txBody>
                    <a:bodyPr/>
                    <a:lstStyle/>
                    <a:p>
                      <a:r>
                        <a:rPr lang="ru-RU" sz="1400" b="0" i="0" kern="1200" dirty="0" smtClean="0">
                          <a:solidFill>
                            <a:schemeClr val="dk1"/>
                          </a:solidFill>
                          <a:effectLst/>
                          <a:latin typeface="+mn-lt"/>
                          <a:ea typeface="+mn-ea"/>
                          <a:cs typeface="+mn-cs"/>
                        </a:rPr>
                        <a:t>I </a:t>
                      </a:r>
                      <a:r>
                        <a:rPr lang="ru-RU" sz="1400" b="0" i="0" kern="1200" dirty="0" err="1" smtClean="0">
                          <a:solidFill>
                            <a:schemeClr val="dk1"/>
                          </a:solidFill>
                          <a:effectLst/>
                          <a:latin typeface="+mn-lt"/>
                          <a:ea typeface="+mn-ea"/>
                          <a:cs typeface="+mn-cs"/>
                        </a:rPr>
                        <a:t>can</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see</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you</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so</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you</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don’t</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have</a:t>
                      </a:r>
                      <a:r>
                        <a:rPr lang="ru-RU" sz="1400" b="0" i="0" kern="1200" dirty="0" smtClean="0">
                          <a:solidFill>
                            <a:schemeClr val="dk1"/>
                          </a:solidFill>
                          <a:effectLst/>
                          <a:latin typeface="+mn-lt"/>
                          <a:ea typeface="+mn-ea"/>
                          <a:cs typeface="+mn-cs"/>
                        </a:rPr>
                        <a:t> </a:t>
                      </a:r>
                      <a:r>
                        <a:rPr lang="ru-RU" sz="1400" b="0" i="0" kern="1200" dirty="0" err="1" smtClean="0">
                          <a:solidFill>
                            <a:schemeClr val="dk1"/>
                          </a:solidFill>
                          <a:effectLst/>
                          <a:latin typeface="+mn-lt"/>
                          <a:ea typeface="+mn-ea"/>
                          <a:cs typeface="+mn-cs"/>
                        </a:rPr>
                        <a:t>to</a:t>
                      </a:r>
                      <a:r>
                        <a:rPr lang="ru-RU" sz="1400" b="0" i="0" kern="1200" dirty="0" smtClean="0">
                          <a:solidFill>
                            <a:schemeClr val="dk1"/>
                          </a:solidFill>
                          <a:effectLst/>
                          <a:latin typeface="+mn-lt"/>
                          <a:ea typeface="+mn-ea"/>
                          <a:cs typeface="+mn-cs"/>
                        </a:rPr>
                        <a:t> </a:t>
                      </a:r>
                      <a:r>
                        <a:rPr lang="ru-RU" sz="1400" b="1" i="0" kern="1200" dirty="0" err="1" smtClean="0">
                          <a:solidFill>
                            <a:schemeClr val="dk1"/>
                          </a:solidFill>
                          <a:effectLst/>
                          <a:latin typeface="+mn-lt"/>
                          <a:ea typeface="+mn-ea"/>
                          <a:cs typeface="+mn-cs"/>
                        </a:rPr>
                        <a:t>hide</a:t>
                      </a:r>
                      <a:r>
                        <a:rPr lang="ru-RU" sz="1400" b="1" i="0" kern="1200" dirty="0" smtClean="0">
                          <a:solidFill>
                            <a:schemeClr val="dk1"/>
                          </a:solidFill>
                          <a:effectLst/>
                          <a:latin typeface="+mn-lt"/>
                          <a:ea typeface="+mn-ea"/>
                          <a:cs typeface="+mn-cs"/>
                        </a:rPr>
                        <a:t>.</a:t>
                      </a:r>
                      <a:r>
                        <a:rPr lang="ru-RU" sz="1400" dirty="0" smtClean="0"/>
                        <a:t/>
                      </a:r>
                      <a:br>
                        <a:rPr lang="ru-RU" sz="1400" dirty="0" smtClean="0"/>
                      </a:br>
                      <a:r>
                        <a:rPr lang="ru-RU" sz="1400" b="0" i="0" kern="1200" dirty="0" smtClean="0">
                          <a:solidFill>
                            <a:schemeClr val="dk1"/>
                          </a:solidFill>
                          <a:effectLst/>
                          <a:latin typeface="+mn-lt"/>
                          <a:ea typeface="+mn-ea"/>
                          <a:cs typeface="+mn-cs"/>
                        </a:rPr>
                        <a:t>Я вас вижу, поэтому можете не </a:t>
                      </a:r>
                      <a:r>
                        <a:rPr lang="ru-RU" sz="1400" b="1" i="0" kern="1200" dirty="0" smtClean="0">
                          <a:solidFill>
                            <a:schemeClr val="dk1"/>
                          </a:solidFill>
                          <a:effectLst/>
                          <a:latin typeface="+mn-lt"/>
                          <a:ea typeface="+mn-ea"/>
                          <a:cs typeface="+mn-cs"/>
                        </a:rPr>
                        <a:t>прятаться</a:t>
                      </a:r>
                      <a:r>
                        <a:rPr lang="ru-RU" sz="1400" b="0" i="0" kern="1200" dirty="0" smtClean="0">
                          <a:solidFill>
                            <a:schemeClr val="dk1"/>
                          </a:solidFill>
                          <a:effectLst/>
                          <a:latin typeface="+mn-lt"/>
                          <a:ea typeface="+mn-ea"/>
                          <a:cs typeface="+mn-cs"/>
                        </a:rPr>
                        <a:t>.</a:t>
                      </a:r>
                      <a:endParaRPr lang="ru-RU" sz="1400" dirty="0"/>
                    </a:p>
                  </a:txBody>
                  <a:tcPr/>
                </a:tc>
              </a:tr>
            </a:tbl>
          </a:graphicData>
        </a:graphic>
      </p:graphicFrame>
    </p:spTree>
    <p:extLst>
      <p:ext uri="{BB962C8B-B14F-4D97-AF65-F5344CB8AC3E}">
        <p14:creationId xmlns:p14="http://schemas.microsoft.com/office/powerpoint/2010/main" val="17823469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4956" y="320041"/>
            <a:ext cx="8825657" cy="1444751"/>
          </a:xfrm>
        </p:spPr>
        <p:txBody>
          <a:bodyPr/>
          <a:lstStyle/>
          <a:p>
            <a:r>
              <a:rPr lang="ru-RU" sz="2800" b="1" dirty="0">
                <a:solidFill>
                  <a:srgbClr val="FF0000"/>
                </a:solidFill>
              </a:rPr>
              <a:t>Устойчивые выражения с возвратными местоимениями</a:t>
            </a:r>
            <a:r>
              <a:rPr lang="ru-RU" b="1" dirty="0"/>
              <a:t/>
            </a:r>
            <a:br>
              <a:rPr lang="ru-RU" b="1" dirty="0"/>
            </a:br>
            <a:endParaRPr lang="ru-RU" dirty="0"/>
          </a:p>
        </p:txBody>
      </p:sp>
      <p:sp>
        <p:nvSpPr>
          <p:cNvPr id="3" name="Текст 2"/>
          <p:cNvSpPr>
            <a:spLocks noGrp="1"/>
          </p:cNvSpPr>
          <p:nvPr>
            <p:ph type="body" idx="1"/>
          </p:nvPr>
        </p:nvSpPr>
        <p:spPr>
          <a:xfrm>
            <a:off x="1154955" y="1490472"/>
            <a:ext cx="8825658" cy="4147309"/>
          </a:xfrm>
        </p:spPr>
        <p:txBody>
          <a:bodyPr/>
          <a:lstStyle/>
          <a:p>
            <a:r>
              <a:rPr lang="en-US" b="1" dirty="0">
                <a:solidFill>
                  <a:schemeClr val="tx1"/>
                </a:solidFill>
              </a:rPr>
              <a:t>Make yourself comfortable. — </a:t>
            </a:r>
            <a:r>
              <a:rPr lang="ru-RU" b="1" dirty="0">
                <a:solidFill>
                  <a:schemeClr val="tx1"/>
                </a:solidFill>
              </a:rPr>
              <a:t>Устраивайся поудобнее.</a:t>
            </a:r>
          </a:p>
          <a:p>
            <a:r>
              <a:rPr lang="en-US" b="1" dirty="0">
                <a:solidFill>
                  <a:schemeClr val="tx1"/>
                </a:solidFill>
              </a:rPr>
              <a:t>Enjoy yourself. — </a:t>
            </a:r>
            <a:r>
              <a:rPr lang="ru-RU" b="1" dirty="0">
                <a:solidFill>
                  <a:schemeClr val="tx1"/>
                </a:solidFill>
              </a:rPr>
              <a:t>Приятно проведите время.</a:t>
            </a:r>
          </a:p>
          <a:p>
            <a:r>
              <a:rPr lang="en-US" b="1" dirty="0">
                <a:solidFill>
                  <a:schemeClr val="tx1"/>
                </a:solidFill>
              </a:rPr>
              <a:t>Help yourself. — </a:t>
            </a:r>
            <a:r>
              <a:rPr lang="ru-RU" b="1" dirty="0">
                <a:solidFill>
                  <a:schemeClr val="tx1"/>
                </a:solidFill>
              </a:rPr>
              <a:t>Угощайтесь.</a:t>
            </a:r>
          </a:p>
          <a:p>
            <a:r>
              <a:rPr lang="en-US" b="1" dirty="0">
                <a:solidFill>
                  <a:schemeClr val="tx1"/>
                </a:solidFill>
              </a:rPr>
              <a:t>Behave yourself! — </a:t>
            </a:r>
            <a:r>
              <a:rPr lang="ru-RU" b="1" dirty="0">
                <a:solidFill>
                  <a:schemeClr val="tx1"/>
                </a:solidFill>
              </a:rPr>
              <a:t>Веди себя прилично!</a:t>
            </a:r>
          </a:p>
          <a:p>
            <a:r>
              <a:rPr lang="en-US" b="1" dirty="0">
                <a:solidFill>
                  <a:schemeClr val="tx1"/>
                </a:solidFill>
              </a:rPr>
              <a:t>Control yourself! — </a:t>
            </a:r>
            <a:r>
              <a:rPr lang="ru-RU" b="1" dirty="0">
                <a:solidFill>
                  <a:schemeClr val="tx1"/>
                </a:solidFill>
              </a:rPr>
              <a:t>Держи себя в руках!</a:t>
            </a:r>
          </a:p>
          <a:p>
            <a:r>
              <a:rPr lang="en-US" b="1" dirty="0">
                <a:solidFill>
                  <a:schemeClr val="tx1"/>
                </a:solidFill>
              </a:rPr>
              <a:t>Don’t hurt yourself. — </a:t>
            </a:r>
            <a:r>
              <a:rPr lang="ru-RU" b="1" dirty="0">
                <a:solidFill>
                  <a:schemeClr val="tx1"/>
                </a:solidFill>
              </a:rPr>
              <a:t>Не ушибись.</a:t>
            </a:r>
          </a:p>
          <a:p>
            <a:r>
              <a:rPr lang="en-US" b="1" dirty="0">
                <a:solidFill>
                  <a:schemeClr val="tx1"/>
                </a:solidFill>
              </a:rPr>
              <a:t>Introduce yourself. — </a:t>
            </a:r>
            <a:r>
              <a:rPr lang="ru-RU" b="1" dirty="0">
                <a:solidFill>
                  <a:schemeClr val="tx1"/>
                </a:solidFill>
              </a:rPr>
              <a:t>Представьтесь.</a:t>
            </a:r>
          </a:p>
          <a:p>
            <a:r>
              <a:rPr lang="en-US" b="1" dirty="0">
                <a:solidFill>
                  <a:schemeClr val="tx1"/>
                </a:solidFill>
              </a:rPr>
              <a:t>Collect yourself! — </a:t>
            </a:r>
            <a:r>
              <a:rPr lang="ru-RU" b="1" dirty="0">
                <a:solidFill>
                  <a:schemeClr val="tx1"/>
                </a:solidFill>
              </a:rPr>
              <a:t>Соберись!</a:t>
            </a:r>
          </a:p>
          <a:p>
            <a:r>
              <a:rPr lang="en-US" b="1" dirty="0">
                <a:solidFill>
                  <a:schemeClr val="tx1"/>
                </a:solidFill>
              </a:rPr>
              <a:t>I found myself … — </a:t>
            </a:r>
            <a:r>
              <a:rPr lang="ru-RU" b="1" dirty="0">
                <a:solidFill>
                  <a:schemeClr val="tx1"/>
                </a:solidFill>
              </a:rPr>
              <a:t>Я оказался…</a:t>
            </a:r>
          </a:p>
          <a:p>
            <a:endParaRPr lang="ru-RU" dirty="0"/>
          </a:p>
        </p:txBody>
      </p:sp>
    </p:spTree>
    <p:extLst>
      <p:ext uri="{BB962C8B-B14F-4D97-AF65-F5344CB8AC3E}">
        <p14:creationId xmlns:p14="http://schemas.microsoft.com/office/powerpoint/2010/main" val="22734070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211571" y="6382869"/>
            <a:ext cx="13034417" cy="582749"/>
          </a:xfrm>
        </p:spPr>
        <p:txBody>
          <a:bodyPr/>
          <a:lstStyle/>
          <a:p>
            <a:r>
              <a:rPr lang="ru-RU" sz="1600" dirty="0" smtClean="0">
                <a:solidFill>
                  <a:srgbClr val="FF0000"/>
                </a:solidFill>
                <a:latin typeface="Arial Black" panose="020B0A04020102020204" pitchFamily="34" charset="0"/>
              </a:rPr>
              <a:t>Когда </a:t>
            </a:r>
            <a:r>
              <a:rPr lang="ru-RU" sz="1600" dirty="0">
                <a:solidFill>
                  <a:srgbClr val="FF0000"/>
                </a:solidFill>
                <a:latin typeface="Arial Black" panose="020B0A04020102020204" pitchFamily="34" charset="0"/>
              </a:rPr>
              <a:t>мы вышли из самолёта, мы оказались в прекрасном месте.</a:t>
            </a:r>
            <a:br>
              <a:rPr lang="ru-RU" sz="1600" dirty="0">
                <a:solidFill>
                  <a:srgbClr val="FF0000"/>
                </a:solidFill>
                <a:latin typeface="Arial Black" panose="020B0A04020102020204" pitchFamily="34" charset="0"/>
              </a:rPr>
            </a:br>
            <a:endParaRPr lang="ru-RU" sz="1600" dirty="0">
              <a:solidFill>
                <a:srgbClr val="FF0000"/>
              </a:solidFill>
              <a:latin typeface="Arial Black" panose="020B0A04020102020204" pitchFamily="34" charset="0"/>
            </a:endParaRPr>
          </a:p>
        </p:txBody>
      </p:sp>
      <p:sp>
        <p:nvSpPr>
          <p:cNvPr id="3" name="Подзаголовок 2"/>
          <p:cNvSpPr>
            <a:spLocks noGrp="1"/>
          </p:cNvSpPr>
          <p:nvPr>
            <p:ph type="subTitle" idx="1"/>
          </p:nvPr>
        </p:nvSpPr>
        <p:spPr>
          <a:xfrm>
            <a:off x="1154955" y="399683"/>
            <a:ext cx="8825658" cy="861420"/>
          </a:xfrm>
        </p:spPr>
        <p:txBody>
          <a:bodyPr/>
          <a:lstStyle/>
          <a:p>
            <a:pPr algn="ctr"/>
            <a:r>
              <a:rPr lang="en-US" b="1" dirty="0" smtClean="0"/>
              <a:t>Translate into Russian:</a:t>
            </a:r>
            <a:endParaRPr lang="ru-RU" b="1" dirty="0"/>
          </a:p>
        </p:txBody>
      </p:sp>
      <p:sp>
        <p:nvSpPr>
          <p:cNvPr id="4" name="TextBox 3"/>
          <p:cNvSpPr txBox="1"/>
          <p:nvPr/>
        </p:nvSpPr>
        <p:spPr>
          <a:xfrm>
            <a:off x="1154954" y="899887"/>
            <a:ext cx="8181069" cy="615553"/>
          </a:xfrm>
          <a:prstGeom prst="rect">
            <a:avLst/>
          </a:prstGeom>
          <a:noFill/>
        </p:spPr>
        <p:txBody>
          <a:bodyPr wrap="square" rtlCol="0">
            <a:spAutoFit/>
          </a:bodyPr>
          <a:lstStyle/>
          <a:p>
            <a:pPr algn="r"/>
            <a:r>
              <a:rPr lang="en-US" sz="1600" i="1" dirty="0">
                <a:solidFill>
                  <a:srgbClr val="EBEBEB"/>
                </a:solidFill>
                <a:latin typeface="Arial Black" panose="020B0A04020102020204" pitchFamily="34" charset="0"/>
                <a:ea typeface="+mj-ea"/>
                <a:cs typeface="+mj-cs"/>
              </a:rPr>
              <a:t>Please, make yourself comfortable. If you need anything, just ask me.</a:t>
            </a:r>
            <a:r>
              <a:rPr lang="en-US" sz="1600" dirty="0">
                <a:solidFill>
                  <a:srgbClr val="EBEBEB"/>
                </a:solidFill>
                <a:latin typeface="Arial Black" panose="020B0A04020102020204" pitchFamily="34" charset="0"/>
                <a:ea typeface="+mj-ea"/>
                <a:cs typeface="+mj-cs"/>
              </a:rPr>
              <a:t/>
            </a:r>
            <a:br>
              <a:rPr lang="en-US" sz="1600" dirty="0">
                <a:solidFill>
                  <a:srgbClr val="EBEBEB"/>
                </a:solidFill>
                <a:latin typeface="Arial Black" panose="020B0A04020102020204" pitchFamily="34" charset="0"/>
                <a:ea typeface="+mj-ea"/>
                <a:cs typeface="+mj-cs"/>
              </a:rPr>
            </a:br>
            <a:endParaRPr lang="ru-RU" dirty="0"/>
          </a:p>
        </p:txBody>
      </p:sp>
      <p:sp>
        <p:nvSpPr>
          <p:cNvPr id="5" name="TextBox 4"/>
          <p:cNvSpPr txBox="1"/>
          <p:nvPr/>
        </p:nvSpPr>
        <p:spPr>
          <a:xfrm>
            <a:off x="1425042" y="1116834"/>
            <a:ext cx="6971961" cy="923330"/>
          </a:xfrm>
          <a:prstGeom prst="rect">
            <a:avLst/>
          </a:prstGeom>
          <a:noFill/>
        </p:spPr>
        <p:txBody>
          <a:bodyPr wrap="square" rtlCol="0">
            <a:spAutoFit/>
          </a:bodyPr>
          <a:lstStyle/>
          <a:p>
            <a:r>
              <a:rPr lang="ru-RU" dirty="0">
                <a:solidFill>
                  <a:srgbClr val="FF0000"/>
                </a:solidFill>
                <a:latin typeface="Arial Black" panose="020B0A04020102020204" pitchFamily="34" charset="0"/>
              </a:rPr>
              <a:t>Пожалуйста, устраивайтесь поудобнее. Если что-то понадобится, спрашивайте.</a:t>
            </a:r>
            <a:br>
              <a:rPr lang="ru-RU" dirty="0">
                <a:solidFill>
                  <a:srgbClr val="FF0000"/>
                </a:solidFill>
                <a:latin typeface="Arial Black" panose="020B0A04020102020204" pitchFamily="34" charset="0"/>
              </a:rPr>
            </a:br>
            <a:endParaRPr lang="ru-RU" dirty="0">
              <a:solidFill>
                <a:srgbClr val="FF0000"/>
              </a:solidFill>
            </a:endParaRPr>
          </a:p>
        </p:txBody>
      </p:sp>
      <p:sp>
        <p:nvSpPr>
          <p:cNvPr id="6" name="TextBox 5"/>
          <p:cNvSpPr txBox="1"/>
          <p:nvPr/>
        </p:nvSpPr>
        <p:spPr>
          <a:xfrm>
            <a:off x="1444971" y="1655502"/>
            <a:ext cx="7092933" cy="615553"/>
          </a:xfrm>
          <a:prstGeom prst="rect">
            <a:avLst/>
          </a:prstGeom>
          <a:noFill/>
        </p:spPr>
        <p:txBody>
          <a:bodyPr wrap="square" rtlCol="0">
            <a:spAutoFit/>
          </a:bodyPr>
          <a:lstStyle/>
          <a:p>
            <a:r>
              <a:rPr lang="en-US" sz="1600" i="1" dirty="0">
                <a:solidFill>
                  <a:srgbClr val="EBEBEB"/>
                </a:solidFill>
                <a:latin typeface="Arial Black" panose="020B0A04020102020204" pitchFamily="34" charset="0"/>
                <a:ea typeface="+mj-ea"/>
                <a:cs typeface="+mj-cs"/>
              </a:rPr>
              <a:t>I hope we will enjoy ourselves in Turkey.</a:t>
            </a:r>
            <a:r>
              <a:rPr lang="en-US" sz="1600" dirty="0">
                <a:solidFill>
                  <a:srgbClr val="EBEBEB"/>
                </a:solidFill>
                <a:latin typeface="Arial Black" panose="020B0A04020102020204" pitchFamily="34" charset="0"/>
                <a:ea typeface="+mj-ea"/>
                <a:cs typeface="+mj-cs"/>
              </a:rPr>
              <a:t/>
            </a:r>
            <a:br>
              <a:rPr lang="en-US" sz="1600" dirty="0">
                <a:solidFill>
                  <a:srgbClr val="EBEBEB"/>
                </a:solidFill>
                <a:latin typeface="Arial Black" panose="020B0A04020102020204" pitchFamily="34" charset="0"/>
                <a:ea typeface="+mj-ea"/>
                <a:cs typeface="+mj-cs"/>
              </a:rPr>
            </a:br>
            <a:endParaRPr lang="ru-RU" dirty="0"/>
          </a:p>
        </p:txBody>
      </p:sp>
      <p:sp>
        <p:nvSpPr>
          <p:cNvPr id="7" name="TextBox 6"/>
          <p:cNvSpPr txBox="1"/>
          <p:nvPr/>
        </p:nvSpPr>
        <p:spPr>
          <a:xfrm>
            <a:off x="1444971" y="1904740"/>
            <a:ext cx="4904706" cy="615553"/>
          </a:xfrm>
          <a:prstGeom prst="rect">
            <a:avLst/>
          </a:prstGeom>
          <a:noFill/>
        </p:spPr>
        <p:txBody>
          <a:bodyPr wrap="square" rtlCol="0">
            <a:spAutoFit/>
          </a:bodyPr>
          <a:lstStyle/>
          <a:p>
            <a:r>
              <a:rPr lang="ru-RU" sz="1600" dirty="0">
                <a:solidFill>
                  <a:srgbClr val="FF0000"/>
                </a:solidFill>
                <a:latin typeface="Arial Black" panose="020B0A04020102020204" pitchFamily="34" charset="0"/>
                <a:ea typeface="+mj-ea"/>
                <a:cs typeface="+mj-cs"/>
              </a:rPr>
              <a:t>Я надеюсь, мы повеселимся в Турции.</a:t>
            </a:r>
            <a:br>
              <a:rPr lang="ru-RU" sz="1600" dirty="0">
                <a:solidFill>
                  <a:srgbClr val="FF0000"/>
                </a:solidFill>
                <a:latin typeface="Arial Black" panose="020B0A04020102020204" pitchFamily="34" charset="0"/>
                <a:ea typeface="+mj-ea"/>
                <a:cs typeface="+mj-cs"/>
              </a:rPr>
            </a:br>
            <a:endParaRPr lang="ru-RU" dirty="0">
              <a:solidFill>
                <a:srgbClr val="FF0000"/>
              </a:solidFill>
            </a:endParaRPr>
          </a:p>
        </p:txBody>
      </p:sp>
      <p:sp>
        <p:nvSpPr>
          <p:cNvPr id="9" name="TextBox 8"/>
          <p:cNvSpPr txBox="1"/>
          <p:nvPr/>
        </p:nvSpPr>
        <p:spPr>
          <a:xfrm>
            <a:off x="1425042" y="2243862"/>
            <a:ext cx="8031954" cy="615553"/>
          </a:xfrm>
          <a:prstGeom prst="rect">
            <a:avLst/>
          </a:prstGeom>
          <a:noFill/>
        </p:spPr>
        <p:txBody>
          <a:bodyPr wrap="square" rtlCol="0">
            <a:spAutoFit/>
          </a:bodyPr>
          <a:lstStyle/>
          <a:p>
            <a:r>
              <a:rPr lang="en-US" sz="1600" i="1" dirty="0">
                <a:solidFill>
                  <a:srgbClr val="EBEBEB"/>
                </a:solidFill>
                <a:latin typeface="Arial Black" panose="020B0A04020102020204" pitchFamily="34" charset="0"/>
                <a:ea typeface="+mj-ea"/>
                <a:cs typeface="+mj-cs"/>
              </a:rPr>
              <a:t>My mother has been cooking these dishes for hours, so help yourself!</a:t>
            </a:r>
            <a:r>
              <a:rPr lang="en-US" sz="1600" dirty="0">
                <a:solidFill>
                  <a:srgbClr val="EBEBEB"/>
                </a:solidFill>
                <a:latin typeface="Arial Black" panose="020B0A04020102020204" pitchFamily="34" charset="0"/>
                <a:ea typeface="+mj-ea"/>
                <a:cs typeface="+mj-cs"/>
              </a:rPr>
              <a:t/>
            </a:r>
            <a:br>
              <a:rPr lang="en-US" sz="1600" dirty="0">
                <a:solidFill>
                  <a:srgbClr val="EBEBEB"/>
                </a:solidFill>
                <a:latin typeface="Arial Black" panose="020B0A04020102020204" pitchFamily="34" charset="0"/>
                <a:ea typeface="+mj-ea"/>
                <a:cs typeface="+mj-cs"/>
              </a:rPr>
            </a:br>
            <a:endParaRPr lang="ru-RU" dirty="0"/>
          </a:p>
        </p:txBody>
      </p:sp>
      <p:sp>
        <p:nvSpPr>
          <p:cNvPr id="10" name="TextBox 9"/>
          <p:cNvSpPr txBox="1"/>
          <p:nvPr/>
        </p:nvSpPr>
        <p:spPr>
          <a:xfrm>
            <a:off x="1444971" y="2517023"/>
            <a:ext cx="7589520" cy="861774"/>
          </a:xfrm>
          <a:prstGeom prst="rect">
            <a:avLst/>
          </a:prstGeom>
          <a:noFill/>
        </p:spPr>
        <p:txBody>
          <a:bodyPr wrap="square" rtlCol="0">
            <a:spAutoFit/>
          </a:bodyPr>
          <a:lstStyle/>
          <a:p>
            <a:r>
              <a:rPr lang="ru-RU" sz="1600" dirty="0">
                <a:solidFill>
                  <a:srgbClr val="FF0000"/>
                </a:solidFill>
                <a:latin typeface="Arial Black" panose="020B0A04020102020204" pitchFamily="34" charset="0"/>
                <a:ea typeface="+mj-ea"/>
                <a:cs typeface="+mj-cs"/>
              </a:rPr>
              <a:t>Моя мама готовила эти блюда несколько часов, так что угощайтесь!</a:t>
            </a:r>
            <a:br>
              <a:rPr lang="ru-RU" sz="1600" dirty="0">
                <a:solidFill>
                  <a:srgbClr val="FF0000"/>
                </a:solidFill>
                <a:latin typeface="Arial Black" panose="020B0A04020102020204" pitchFamily="34" charset="0"/>
                <a:ea typeface="+mj-ea"/>
                <a:cs typeface="+mj-cs"/>
              </a:rPr>
            </a:br>
            <a:endParaRPr lang="ru-RU" dirty="0">
              <a:solidFill>
                <a:srgbClr val="FF0000"/>
              </a:solidFill>
            </a:endParaRPr>
          </a:p>
        </p:txBody>
      </p:sp>
      <p:sp>
        <p:nvSpPr>
          <p:cNvPr id="11" name="TextBox 10"/>
          <p:cNvSpPr txBox="1"/>
          <p:nvPr/>
        </p:nvSpPr>
        <p:spPr>
          <a:xfrm>
            <a:off x="1425042" y="2978998"/>
            <a:ext cx="6303738" cy="615553"/>
          </a:xfrm>
          <a:prstGeom prst="rect">
            <a:avLst/>
          </a:prstGeom>
          <a:noFill/>
        </p:spPr>
        <p:txBody>
          <a:bodyPr wrap="square" rtlCol="0">
            <a:spAutoFit/>
          </a:bodyPr>
          <a:lstStyle/>
          <a:p>
            <a:r>
              <a:rPr lang="en-US" sz="1600" i="1" dirty="0">
                <a:solidFill>
                  <a:srgbClr val="EBEBEB"/>
                </a:solidFill>
                <a:latin typeface="Arial Black" panose="020B0A04020102020204" pitchFamily="34" charset="0"/>
                <a:ea typeface="+mj-ea"/>
                <a:cs typeface="+mj-cs"/>
              </a:rPr>
              <a:t>It is a very important meeting. Behave yourself!</a:t>
            </a:r>
            <a:r>
              <a:rPr lang="en-US" sz="1600" dirty="0">
                <a:solidFill>
                  <a:srgbClr val="EBEBEB"/>
                </a:solidFill>
                <a:latin typeface="Arial Black" panose="020B0A04020102020204" pitchFamily="34" charset="0"/>
                <a:ea typeface="+mj-ea"/>
                <a:cs typeface="+mj-cs"/>
              </a:rPr>
              <a:t/>
            </a:r>
            <a:br>
              <a:rPr lang="en-US" sz="1600" dirty="0">
                <a:solidFill>
                  <a:srgbClr val="EBEBEB"/>
                </a:solidFill>
                <a:latin typeface="Arial Black" panose="020B0A04020102020204" pitchFamily="34" charset="0"/>
                <a:ea typeface="+mj-ea"/>
                <a:cs typeface="+mj-cs"/>
              </a:rPr>
            </a:br>
            <a:endParaRPr lang="ru-RU" dirty="0"/>
          </a:p>
        </p:txBody>
      </p:sp>
      <p:sp>
        <p:nvSpPr>
          <p:cNvPr id="12" name="Прямоугольник 11"/>
          <p:cNvSpPr/>
          <p:nvPr/>
        </p:nvSpPr>
        <p:spPr>
          <a:xfrm>
            <a:off x="1425042" y="3254017"/>
            <a:ext cx="6096000" cy="615553"/>
          </a:xfrm>
          <a:prstGeom prst="rect">
            <a:avLst/>
          </a:prstGeom>
        </p:spPr>
        <p:txBody>
          <a:bodyPr>
            <a:spAutoFit/>
          </a:bodyPr>
          <a:lstStyle/>
          <a:p>
            <a:r>
              <a:rPr lang="ru-RU" sz="1600" dirty="0">
                <a:solidFill>
                  <a:srgbClr val="FF0000"/>
                </a:solidFill>
                <a:latin typeface="Arial Black" panose="020B0A04020102020204" pitchFamily="34" charset="0"/>
                <a:ea typeface="+mj-ea"/>
                <a:cs typeface="+mj-cs"/>
              </a:rPr>
              <a:t>Это очень важная встреча. Веди себя прилично!</a:t>
            </a:r>
            <a:br>
              <a:rPr lang="ru-RU" sz="1600" dirty="0">
                <a:solidFill>
                  <a:srgbClr val="FF0000"/>
                </a:solidFill>
                <a:latin typeface="Arial Black" panose="020B0A04020102020204" pitchFamily="34" charset="0"/>
                <a:ea typeface="+mj-ea"/>
                <a:cs typeface="+mj-cs"/>
              </a:rPr>
            </a:br>
            <a:endParaRPr lang="ru-RU" dirty="0">
              <a:solidFill>
                <a:srgbClr val="FF0000"/>
              </a:solidFill>
            </a:endParaRPr>
          </a:p>
        </p:txBody>
      </p:sp>
      <p:sp>
        <p:nvSpPr>
          <p:cNvPr id="13" name="Прямоугольник 12"/>
          <p:cNvSpPr/>
          <p:nvPr/>
        </p:nvSpPr>
        <p:spPr>
          <a:xfrm>
            <a:off x="1285069" y="3538349"/>
            <a:ext cx="7412736" cy="615553"/>
          </a:xfrm>
          <a:prstGeom prst="rect">
            <a:avLst/>
          </a:prstGeom>
        </p:spPr>
        <p:txBody>
          <a:bodyPr wrap="square">
            <a:spAutoFit/>
          </a:bodyPr>
          <a:lstStyle/>
          <a:p>
            <a:r>
              <a:rPr lang="en-US" sz="1600" i="1" dirty="0">
                <a:solidFill>
                  <a:srgbClr val="EBEBEB"/>
                </a:solidFill>
                <a:latin typeface="Arial Black" panose="020B0A04020102020204" pitchFamily="34" charset="0"/>
                <a:ea typeface="+mj-ea"/>
                <a:cs typeface="+mj-cs"/>
              </a:rPr>
              <a:t>Why are you shouting at me? Control yourself!</a:t>
            </a:r>
            <a:r>
              <a:rPr lang="en-US" sz="1600" dirty="0">
                <a:solidFill>
                  <a:srgbClr val="EBEBEB"/>
                </a:solidFill>
                <a:latin typeface="Arial Black" panose="020B0A04020102020204" pitchFamily="34" charset="0"/>
                <a:ea typeface="+mj-ea"/>
                <a:cs typeface="+mj-cs"/>
              </a:rPr>
              <a:t/>
            </a:r>
            <a:br>
              <a:rPr lang="en-US" sz="1600" dirty="0">
                <a:solidFill>
                  <a:srgbClr val="EBEBEB"/>
                </a:solidFill>
                <a:latin typeface="Arial Black" panose="020B0A04020102020204" pitchFamily="34" charset="0"/>
                <a:ea typeface="+mj-ea"/>
                <a:cs typeface="+mj-cs"/>
              </a:rPr>
            </a:br>
            <a:endParaRPr lang="ru-RU" dirty="0"/>
          </a:p>
        </p:txBody>
      </p:sp>
      <p:sp>
        <p:nvSpPr>
          <p:cNvPr id="14" name="Прямоугольник 13"/>
          <p:cNvSpPr/>
          <p:nvPr/>
        </p:nvSpPr>
        <p:spPr>
          <a:xfrm>
            <a:off x="1229057" y="3852622"/>
            <a:ext cx="8345424" cy="615553"/>
          </a:xfrm>
          <a:prstGeom prst="rect">
            <a:avLst/>
          </a:prstGeom>
        </p:spPr>
        <p:txBody>
          <a:bodyPr wrap="square">
            <a:spAutoFit/>
          </a:bodyPr>
          <a:lstStyle/>
          <a:p>
            <a:r>
              <a:rPr lang="ru-RU" sz="1600" dirty="0">
                <a:solidFill>
                  <a:srgbClr val="FF0000"/>
                </a:solidFill>
                <a:latin typeface="Arial Black" panose="020B0A04020102020204" pitchFamily="34" charset="0"/>
                <a:ea typeface="+mj-ea"/>
                <a:cs typeface="+mj-cs"/>
              </a:rPr>
              <a:t>Почему ты на меня кричишь? Держи себя в руках.</a:t>
            </a:r>
            <a:br>
              <a:rPr lang="ru-RU" sz="1600" dirty="0">
                <a:solidFill>
                  <a:srgbClr val="FF0000"/>
                </a:solidFill>
                <a:latin typeface="Arial Black" panose="020B0A04020102020204" pitchFamily="34" charset="0"/>
                <a:ea typeface="+mj-ea"/>
                <a:cs typeface="+mj-cs"/>
              </a:rPr>
            </a:br>
            <a:endParaRPr lang="ru-RU" dirty="0"/>
          </a:p>
        </p:txBody>
      </p:sp>
      <p:sp>
        <p:nvSpPr>
          <p:cNvPr id="15" name="Прямоугольник 14"/>
          <p:cNvSpPr/>
          <p:nvPr/>
        </p:nvSpPr>
        <p:spPr>
          <a:xfrm>
            <a:off x="1206096" y="4109590"/>
            <a:ext cx="6096000" cy="615553"/>
          </a:xfrm>
          <a:prstGeom prst="rect">
            <a:avLst/>
          </a:prstGeom>
        </p:spPr>
        <p:txBody>
          <a:bodyPr>
            <a:spAutoFit/>
          </a:bodyPr>
          <a:lstStyle/>
          <a:p>
            <a:r>
              <a:rPr lang="en-US" sz="1600" i="1" dirty="0">
                <a:solidFill>
                  <a:srgbClr val="EBEBEB"/>
                </a:solidFill>
                <a:latin typeface="Arial Black" panose="020B0A04020102020204" pitchFamily="34" charset="0"/>
                <a:ea typeface="+mj-ea"/>
                <a:cs typeface="+mj-cs"/>
              </a:rPr>
              <a:t>Be careful, honey. Don’t hurt yourself.</a:t>
            </a:r>
            <a:r>
              <a:rPr lang="en-US" sz="1600" dirty="0">
                <a:solidFill>
                  <a:srgbClr val="EBEBEB"/>
                </a:solidFill>
                <a:latin typeface="Arial Black" panose="020B0A04020102020204" pitchFamily="34" charset="0"/>
                <a:ea typeface="+mj-ea"/>
                <a:cs typeface="+mj-cs"/>
              </a:rPr>
              <a:t/>
            </a:r>
            <a:br>
              <a:rPr lang="en-US" sz="1600" dirty="0">
                <a:solidFill>
                  <a:srgbClr val="EBEBEB"/>
                </a:solidFill>
                <a:latin typeface="Arial Black" panose="020B0A04020102020204" pitchFamily="34" charset="0"/>
                <a:ea typeface="+mj-ea"/>
                <a:cs typeface="+mj-cs"/>
              </a:rPr>
            </a:br>
            <a:endParaRPr lang="ru-RU" dirty="0"/>
          </a:p>
        </p:txBody>
      </p:sp>
      <p:sp>
        <p:nvSpPr>
          <p:cNvPr id="16" name="Прямоугольник 15"/>
          <p:cNvSpPr/>
          <p:nvPr/>
        </p:nvSpPr>
        <p:spPr>
          <a:xfrm>
            <a:off x="1229057" y="4408749"/>
            <a:ext cx="6096000" cy="615553"/>
          </a:xfrm>
          <a:prstGeom prst="rect">
            <a:avLst/>
          </a:prstGeom>
        </p:spPr>
        <p:txBody>
          <a:bodyPr>
            <a:spAutoFit/>
          </a:bodyPr>
          <a:lstStyle/>
          <a:p>
            <a:r>
              <a:rPr lang="ru-RU" sz="1600" dirty="0">
                <a:solidFill>
                  <a:srgbClr val="FF0000"/>
                </a:solidFill>
                <a:latin typeface="Arial Black" panose="020B0A04020102020204" pitchFamily="34" charset="0"/>
                <a:ea typeface="+mj-ea"/>
                <a:cs typeface="+mj-cs"/>
              </a:rPr>
              <a:t>Будь осторожна, милая. Не поранься.</a:t>
            </a:r>
            <a:br>
              <a:rPr lang="ru-RU" sz="1600" dirty="0">
                <a:solidFill>
                  <a:srgbClr val="FF0000"/>
                </a:solidFill>
                <a:latin typeface="Arial Black" panose="020B0A04020102020204" pitchFamily="34" charset="0"/>
                <a:ea typeface="+mj-ea"/>
                <a:cs typeface="+mj-cs"/>
              </a:rPr>
            </a:br>
            <a:endParaRPr lang="ru-RU" dirty="0"/>
          </a:p>
        </p:txBody>
      </p:sp>
      <p:sp>
        <p:nvSpPr>
          <p:cNvPr id="17" name="Прямоугольник 16"/>
          <p:cNvSpPr/>
          <p:nvPr/>
        </p:nvSpPr>
        <p:spPr>
          <a:xfrm>
            <a:off x="1229057" y="4750408"/>
            <a:ext cx="6096000" cy="615553"/>
          </a:xfrm>
          <a:prstGeom prst="rect">
            <a:avLst/>
          </a:prstGeom>
        </p:spPr>
        <p:txBody>
          <a:bodyPr>
            <a:spAutoFit/>
          </a:bodyPr>
          <a:lstStyle/>
          <a:p>
            <a:r>
              <a:rPr lang="en-US" sz="1600" i="1" dirty="0">
                <a:solidFill>
                  <a:srgbClr val="EBEBEB"/>
                </a:solidFill>
                <a:latin typeface="Arial Black" panose="020B0A04020102020204" pitchFamily="34" charset="0"/>
                <a:ea typeface="+mj-ea"/>
                <a:cs typeface="+mj-cs"/>
              </a:rPr>
              <a:t>Dear ladies and gentlemen, let me introduce myself.</a:t>
            </a:r>
            <a:r>
              <a:rPr lang="en-US" sz="1600" dirty="0">
                <a:solidFill>
                  <a:srgbClr val="EBEBEB"/>
                </a:solidFill>
                <a:latin typeface="Arial Black" panose="020B0A04020102020204" pitchFamily="34" charset="0"/>
                <a:ea typeface="+mj-ea"/>
                <a:cs typeface="+mj-cs"/>
              </a:rPr>
              <a:t/>
            </a:r>
            <a:br>
              <a:rPr lang="en-US" sz="1600" dirty="0">
                <a:solidFill>
                  <a:srgbClr val="EBEBEB"/>
                </a:solidFill>
                <a:latin typeface="Arial Black" panose="020B0A04020102020204" pitchFamily="34" charset="0"/>
                <a:ea typeface="+mj-ea"/>
                <a:cs typeface="+mj-cs"/>
              </a:rPr>
            </a:br>
            <a:endParaRPr lang="ru-RU" dirty="0"/>
          </a:p>
        </p:txBody>
      </p:sp>
      <p:sp>
        <p:nvSpPr>
          <p:cNvPr id="18" name="Прямоугольник 17"/>
          <p:cNvSpPr/>
          <p:nvPr/>
        </p:nvSpPr>
        <p:spPr>
          <a:xfrm>
            <a:off x="1252018" y="5031227"/>
            <a:ext cx="6096000" cy="861774"/>
          </a:xfrm>
          <a:prstGeom prst="rect">
            <a:avLst/>
          </a:prstGeom>
        </p:spPr>
        <p:txBody>
          <a:bodyPr>
            <a:spAutoFit/>
          </a:bodyPr>
          <a:lstStyle/>
          <a:p>
            <a:r>
              <a:rPr lang="ru-RU" sz="1600" dirty="0">
                <a:solidFill>
                  <a:srgbClr val="FF0000"/>
                </a:solidFill>
                <a:latin typeface="Arial Black" panose="020B0A04020102020204" pitchFamily="34" charset="0"/>
                <a:ea typeface="+mj-ea"/>
                <a:cs typeface="+mj-cs"/>
              </a:rPr>
              <a:t>Уважаемые дамы и господа, позвольте представиться.</a:t>
            </a:r>
            <a:br>
              <a:rPr lang="ru-RU" sz="1600" dirty="0">
                <a:solidFill>
                  <a:srgbClr val="FF0000"/>
                </a:solidFill>
                <a:latin typeface="Arial Black" panose="020B0A04020102020204" pitchFamily="34" charset="0"/>
                <a:ea typeface="+mj-ea"/>
                <a:cs typeface="+mj-cs"/>
              </a:rPr>
            </a:br>
            <a:endParaRPr lang="ru-RU" dirty="0"/>
          </a:p>
        </p:txBody>
      </p:sp>
      <p:sp>
        <p:nvSpPr>
          <p:cNvPr id="20" name="Прямоугольник 19"/>
          <p:cNvSpPr/>
          <p:nvPr/>
        </p:nvSpPr>
        <p:spPr>
          <a:xfrm>
            <a:off x="1206096" y="5514170"/>
            <a:ext cx="6096000" cy="615553"/>
          </a:xfrm>
          <a:prstGeom prst="rect">
            <a:avLst/>
          </a:prstGeom>
        </p:spPr>
        <p:txBody>
          <a:bodyPr>
            <a:spAutoFit/>
          </a:bodyPr>
          <a:lstStyle/>
          <a:p>
            <a:r>
              <a:rPr lang="en-US" sz="1600" i="1" dirty="0">
                <a:solidFill>
                  <a:srgbClr val="EBEBEB"/>
                </a:solidFill>
                <a:latin typeface="Arial Black" panose="020B0A04020102020204" pitchFamily="34" charset="0"/>
                <a:ea typeface="+mj-ea"/>
                <a:cs typeface="+mj-cs"/>
              </a:rPr>
              <a:t>After this tragedy he cannot collect himself.</a:t>
            </a:r>
            <a:r>
              <a:rPr lang="en-US" sz="1600" dirty="0">
                <a:solidFill>
                  <a:srgbClr val="EBEBEB"/>
                </a:solidFill>
                <a:latin typeface="Arial Black" panose="020B0A04020102020204" pitchFamily="34" charset="0"/>
                <a:ea typeface="+mj-ea"/>
                <a:cs typeface="+mj-cs"/>
              </a:rPr>
              <a:t/>
            </a:r>
            <a:br>
              <a:rPr lang="en-US" sz="1600" dirty="0">
                <a:solidFill>
                  <a:srgbClr val="EBEBEB"/>
                </a:solidFill>
                <a:latin typeface="Arial Black" panose="020B0A04020102020204" pitchFamily="34" charset="0"/>
                <a:ea typeface="+mj-ea"/>
                <a:cs typeface="+mj-cs"/>
              </a:rPr>
            </a:br>
            <a:endParaRPr lang="ru-RU" dirty="0"/>
          </a:p>
        </p:txBody>
      </p:sp>
      <p:sp>
        <p:nvSpPr>
          <p:cNvPr id="21" name="Прямоугольник 20"/>
          <p:cNvSpPr/>
          <p:nvPr/>
        </p:nvSpPr>
        <p:spPr>
          <a:xfrm>
            <a:off x="1206096" y="5737725"/>
            <a:ext cx="6804048" cy="615553"/>
          </a:xfrm>
          <a:prstGeom prst="rect">
            <a:avLst/>
          </a:prstGeom>
        </p:spPr>
        <p:txBody>
          <a:bodyPr wrap="square">
            <a:spAutoFit/>
          </a:bodyPr>
          <a:lstStyle/>
          <a:p>
            <a:r>
              <a:rPr lang="ru-RU" sz="1600" dirty="0">
                <a:solidFill>
                  <a:srgbClr val="FF0000"/>
                </a:solidFill>
                <a:latin typeface="Arial Black" panose="020B0A04020102020204" pitchFamily="34" charset="0"/>
                <a:ea typeface="+mj-ea"/>
                <a:cs typeface="+mj-cs"/>
              </a:rPr>
              <a:t>После этой трагедии он не может взять себя в руки.</a:t>
            </a:r>
            <a:br>
              <a:rPr lang="ru-RU" sz="1600" dirty="0">
                <a:solidFill>
                  <a:srgbClr val="FF0000"/>
                </a:solidFill>
                <a:latin typeface="Arial Black" panose="020B0A04020102020204" pitchFamily="34" charset="0"/>
                <a:ea typeface="+mj-ea"/>
                <a:cs typeface="+mj-cs"/>
              </a:rPr>
            </a:br>
            <a:endParaRPr lang="ru-RU" dirty="0"/>
          </a:p>
        </p:txBody>
      </p:sp>
      <p:sp>
        <p:nvSpPr>
          <p:cNvPr id="22" name="Прямоугольник 21"/>
          <p:cNvSpPr/>
          <p:nvPr/>
        </p:nvSpPr>
        <p:spPr>
          <a:xfrm>
            <a:off x="1285069" y="6072459"/>
            <a:ext cx="8050954" cy="615553"/>
          </a:xfrm>
          <a:prstGeom prst="rect">
            <a:avLst/>
          </a:prstGeom>
        </p:spPr>
        <p:txBody>
          <a:bodyPr wrap="square">
            <a:spAutoFit/>
          </a:bodyPr>
          <a:lstStyle/>
          <a:p>
            <a:r>
              <a:rPr lang="en-US" sz="1600" i="1" dirty="0">
                <a:solidFill>
                  <a:srgbClr val="EBEBEB"/>
                </a:solidFill>
                <a:latin typeface="Arial Black" panose="020B0A04020102020204" pitchFamily="34" charset="0"/>
                <a:ea typeface="+mj-ea"/>
                <a:cs typeface="+mj-cs"/>
              </a:rPr>
              <a:t>When we got off the plane, we found ourselves in a beautiful place.</a:t>
            </a:r>
            <a:r>
              <a:rPr lang="en-US" sz="1600" dirty="0">
                <a:solidFill>
                  <a:srgbClr val="EBEBEB"/>
                </a:solidFill>
                <a:latin typeface="Arial Black" panose="020B0A04020102020204" pitchFamily="34" charset="0"/>
                <a:ea typeface="+mj-ea"/>
                <a:cs typeface="+mj-cs"/>
              </a:rPr>
              <a:t/>
            </a:r>
            <a:br>
              <a:rPr lang="en-US" sz="1600" dirty="0">
                <a:solidFill>
                  <a:srgbClr val="EBEBEB"/>
                </a:solidFill>
                <a:latin typeface="Arial Black" panose="020B0A04020102020204" pitchFamily="34" charset="0"/>
                <a:ea typeface="+mj-ea"/>
                <a:cs typeface="+mj-cs"/>
              </a:rPr>
            </a:br>
            <a:endParaRPr lang="ru-RU" dirty="0"/>
          </a:p>
        </p:txBody>
      </p:sp>
    </p:spTree>
    <p:extLst>
      <p:ext uri="{BB962C8B-B14F-4D97-AF65-F5344CB8AC3E}">
        <p14:creationId xmlns:p14="http://schemas.microsoft.com/office/powerpoint/2010/main" val="323055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heel(1)">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heel(1)">
                                      <p:cBhvr>
                                        <p:cTn id="12" dur="20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wheel(1)">
                                      <p:cBhvr>
                                        <p:cTn id="17" dur="20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wheel(1)">
                                      <p:cBhvr>
                                        <p:cTn id="22" dur="20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wheel(1)">
                                      <p:cBhvr>
                                        <p:cTn id="27" dur="2000"/>
                                        <p:tgtEl>
                                          <p:spTgt spid="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wheel(1)">
                                      <p:cBhvr>
                                        <p:cTn id="32" dur="2000"/>
                                        <p:tgtEl>
                                          <p:spTgt spid="10">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wheel(1)">
                                      <p:cBhvr>
                                        <p:cTn id="37" dur="2000"/>
                                        <p:tgtEl>
                                          <p:spTgt spid="11">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nodeType="click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Effect transition="in" filter="wheel(1)">
                                      <p:cBhvr>
                                        <p:cTn id="42" dur="2000"/>
                                        <p:tgtEl>
                                          <p:spTgt spid="12">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heel(1)">
                                      <p:cBhvr>
                                        <p:cTn id="47" dur="20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1"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heel(1)">
                                      <p:cBhvr>
                                        <p:cTn id="52" dur="20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1"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heel(1)">
                                      <p:cBhvr>
                                        <p:cTn id="57" dur="20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21" presetClass="entr" presetSubtype="1"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heel(1)">
                                      <p:cBhvr>
                                        <p:cTn id="62" dur="20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21" presetClass="entr" presetSubtype="1"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heel(1)">
                                      <p:cBhvr>
                                        <p:cTn id="67" dur="20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21" presetClass="entr" presetSubtype="1"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heel(1)">
                                      <p:cBhvr>
                                        <p:cTn id="72" dur="20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21" presetClass="entr" presetSubtype="1"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heel(1)">
                                      <p:cBhvr>
                                        <p:cTn id="77" dur="2000"/>
                                        <p:tgtEl>
                                          <p:spTgt spid="20"/>
                                        </p:tgtEl>
                                      </p:cBhvr>
                                    </p:animEffect>
                                  </p:childTnLst>
                                </p:cTn>
                              </p:par>
                            </p:childTnLst>
                          </p:cTn>
                        </p:par>
                      </p:childTnLst>
                    </p:cTn>
                  </p:par>
                  <p:par>
                    <p:cTn id="78" fill="hold">
                      <p:stCondLst>
                        <p:cond delay="indefinite"/>
                      </p:stCondLst>
                      <p:childTnLst>
                        <p:par>
                          <p:cTn id="79" fill="hold">
                            <p:stCondLst>
                              <p:cond delay="0"/>
                            </p:stCondLst>
                            <p:childTnLst>
                              <p:par>
                                <p:cTn id="80" presetID="21" presetClass="entr" presetSubtype="1"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heel(1)">
                                      <p:cBhvr>
                                        <p:cTn id="82" dur="2000"/>
                                        <p:tgtEl>
                                          <p:spTgt spid="21"/>
                                        </p:tgtEl>
                                      </p:cBhvr>
                                    </p:animEffect>
                                  </p:childTnLst>
                                </p:cTn>
                              </p:par>
                            </p:childTnLst>
                          </p:cTn>
                        </p:par>
                      </p:childTnLst>
                    </p:cTn>
                  </p:par>
                  <p:par>
                    <p:cTn id="83" fill="hold">
                      <p:stCondLst>
                        <p:cond delay="indefinite"/>
                      </p:stCondLst>
                      <p:childTnLst>
                        <p:par>
                          <p:cTn id="84" fill="hold">
                            <p:stCondLst>
                              <p:cond delay="0"/>
                            </p:stCondLst>
                            <p:childTnLst>
                              <p:par>
                                <p:cTn id="85" presetID="21" presetClass="entr" presetSubtype="1" fill="hold" grpId="0" nodeType="click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heel(1)">
                                      <p:cBhvr>
                                        <p:cTn id="87" dur="2000"/>
                                        <p:tgtEl>
                                          <p:spTgt spid="22"/>
                                        </p:tgtEl>
                                      </p:cBhvr>
                                    </p:animEffect>
                                  </p:childTnLst>
                                </p:cTn>
                              </p:par>
                            </p:childTnLst>
                          </p:cTn>
                        </p:par>
                      </p:childTnLst>
                    </p:cTn>
                  </p:par>
                  <p:par>
                    <p:cTn id="88" fill="hold">
                      <p:stCondLst>
                        <p:cond delay="indefinite"/>
                      </p:stCondLst>
                      <p:childTnLst>
                        <p:par>
                          <p:cTn id="89" fill="hold">
                            <p:stCondLst>
                              <p:cond delay="0"/>
                            </p:stCondLst>
                            <p:childTnLst>
                              <p:par>
                                <p:cTn id="90" presetID="21" presetClass="entr" presetSubtype="1" fill="hold" grpId="0" nodeType="clickEffect">
                                  <p:stCondLst>
                                    <p:cond delay="0"/>
                                  </p:stCondLst>
                                  <p:childTnLst>
                                    <p:set>
                                      <p:cBhvr>
                                        <p:cTn id="91" dur="1" fill="hold">
                                          <p:stCondLst>
                                            <p:cond delay="0"/>
                                          </p:stCondLst>
                                        </p:cTn>
                                        <p:tgtEl>
                                          <p:spTgt spid="2"/>
                                        </p:tgtEl>
                                        <p:attrNameLst>
                                          <p:attrName>style.visibility</p:attrName>
                                        </p:attrNameLst>
                                      </p:cBhvr>
                                      <p:to>
                                        <p:strVal val="visible"/>
                                      </p:to>
                                    </p:set>
                                    <p:animEffect transition="in" filter="wheel(1)">
                                      <p:cBhvr>
                                        <p:cTn id="9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P spid="15" grpId="0"/>
      <p:bldP spid="16" grpId="0"/>
      <p:bldP spid="17" grpId="0"/>
      <p:bldP spid="18" grpId="0"/>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54371" y="1675236"/>
            <a:ext cx="8825658" cy="4757209"/>
          </a:xfrm>
        </p:spPr>
        <p:txBody>
          <a:bodyPr/>
          <a:lstStyle/>
          <a:p>
            <a:r>
              <a:rPr lang="en-US" sz="2800" dirty="0" smtClean="0"/>
              <a:t>1. My </a:t>
            </a:r>
            <a:r>
              <a:rPr lang="en-US" sz="2800" dirty="0"/>
              <a:t>brothers don’t usually help me. I clean the house _______.</a:t>
            </a:r>
            <a:br>
              <a:rPr lang="en-US" sz="2800" dirty="0"/>
            </a:br>
            <a:r>
              <a:rPr lang="en-US" sz="2800" dirty="0" smtClean="0"/>
              <a:t>2. After </a:t>
            </a:r>
            <a:r>
              <a:rPr lang="en-US" sz="2800" dirty="0"/>
              <a:t>waking up, David washes _______, shaves _______ and has breakfast.</a:t>
            </a:r>
            <a:br>
              <a:rPr lang="en-US" sz="2800" dirty="0"/>
            </a:br>
            <a:r>
              <a:rPr lang="en-US" sz="2800" dirty="0" smtClean="0"/>
              <a:t>3. This </a:t>
            </a:r>
            <a:r>
              <a:rPr lang="en-US" sz="2800" dirty="0"/>
              <a:t>pizza is mouthwatering! — Help _______.</a:t>
            </a:r>
            <a:br>
              <a:rPr lang="en-US" sz="2800" dirty="0"/>
            </a:br>
            <a:r>
              <a:rPr lang="en-US" sz="2800" dirty="0" smtClean="0"/>
              <a:t>4. Selfish </a:t>
            </a:r>
            <a:r>
              <a:rPr lang="en-US" sz="2800" dirty="0"/>
              <a:t>people do everything only for _______.</a:t>
            </a:r>
            <a:br>
              <a:rPr lang="en-US" sz="2800" dirty="0"/>
            </a:br>
            <a:r>
              <a:rPr lang="en-US" sz="2800" dirty="0" smtClean="0"/>
              <a:t>5. We </a:t>
            </a:r>
            <a:r>
              <a:rPr lang="en-US" sz="2800" dirty="0"/>
              <a:t>need to collect _______. Otherwise, we’ll lose everything.</a:t>
            </a:r>
            <a:r>
              <a:rPr lang="en-US" dirty="0"/>
              <a:t/>
            </a:r>
            <a:br>
              <a:rPr lang="en-US" dirty="0"/>
            </a:br>
            <a:endParaRPr lang="ru-RU" dirty="0"/>
          </a:p>
        </p:txBody>
      </p:sp>
      <p:sp>
        <p:nvSpPr>
          <p:cNvPr id="3" name="Подзаголовок 2"/>
          <p:cNvSpPr>
            <a:spLocks noGrp="1"/>
          </p:cNvSpPr>
          <p:nvPr>
            <p:ph type="subTitle" idx="1"/>
          </p:nvPr>
        </p:nvSpPr>
        <p:spPr>
          <a:xfrm>
            <a:off x="871491" y="813816"/>
            <a:ext cx="8825658" cy="861420"/>
          </a:xfrm>
        </p:spPr>
        <p:txBody>
          <a:bodyPr/>
          <a:lstStyle/>
          <a:p>
            <a:r>
              <a:rPr lang="en-US" dirty="0" smtClean="0"/>
              <a:t>Fill in the gabs with reflexive pronouns</a:t>
            </a:r>
            <a:endParaRPr lang="ru-RU" dirty="0"/>
          </a:p>
        </p:txBody>
      </p:sp>
    </p:spTree>
    <p:extLst>
      <p:ext uri="{BB962C8B-B14F-4D97-AF65-F5344CB8AC3E}">
        <p14:creationId xmlns:p14="http://schemas.microsoft.com/office/powerpoint/2010/main" val="238761094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он">
  <a:themeElements>
    <a:clrScheme name="Ион">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Ион">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Ион">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62</TotalTime>
  <Words>489</Words>
  <Application>Microsoft Office PowerPoint</Application>
  <PresentationFormat>Широкоэкранный</PresentationFormat>
  <Paragraphs>103</Paragraphs>
  <Slides>10</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10</vt:i4>
      </vt:variant>
    </vt:vector>
  </HeadingPairs>
  <TitlesOfParts>
    <vt:vector size="16" baseType="lpstr">
      <vt:lpstr>Arial</vt:lpstr>
      <vt:lpstr>Arial Black</vt:lpstr>
      <vt:lpstr>Century Gothic</vt:lpstr>
      <vt:lpstr>Circe</vt:lpstr>
      <vt:lpstr>Wingdings 3</vt:lpstr>
      <vt:lpstr>Ион</vt:lpstr>
      <vt:lpstr>Reflexive pronouns</vt:lpstr>
      <vt:lpstr>Задачи урока:</vt:lpstr>
      <vt:lpstr>Особенности  формообразования возвратных местоимений </vt:lpstr>
      <vt:lpstr>Случаи использования возвратных местоимений </vt:lpstr>
      <vt:lpstr>Презентация PowerPoint</vt:lpstr>
      <vt:lpstr>           EXCEPTIONS</vt:lpstr>
      <vt:lpstr>Устойчивые выражения с возвратными местоимениями </vt:lpstr>
      <vt:lpstr>Когда мы вышли из самолёта, мы оказались в прекрасном месте. </vt:lpstr>
      <vt:lpstr>1. My brothers don’t usually help me. I clean the house _______. 2. After waking up, David washes _______, shaves _______ and has breakfast. 3. This pizza is mouthwatering! — Help _______. 4. Selfish people do everything only for _______. 5. We need to collect _______. Otherwise, we’ll lose everything. </vt:lpstr>
      <vt:lpstr>1. My brothers don’t usually help me. I clean the house (by) myself. Мои братья обычно мне не помогают. Я убираю дом сама.  2. After waking up, David washes (—), shaves (—) and has breakfast. После подъёма Дэвид умывается, бреется и завтракает.  3. This pizza is mouthwatering! — Help yourself. От этой пиццы слюнки текут! — Угощайся.  4. Selfish people do everything only for themselves. Эгоистичные люди делают всё только ради себя.  5. We need to collect ourselves. Otherwise, we’ll lose everything. Нам нужно собраться. Иначе мы потеряем всё.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Reflexive pronouns</dc:title>
  <dc:creator>КЦ</dc:creator>
  <cp:lastModifiedBy>КЦ</cp:lastModifiedBy>
  <cp:revision>9</cp:revision>
  <dcterms:created xsi:type="dcterms:W3CDTF">2024-03-14T17:10:49Z</dcterms:created>
  <dcterms:modified xsi:type="dcterms:W3CDTF">2024-03-15T08:22:08Z</dcterms:modified>
</cp:coreProperties>
</file>