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D4826F-BF54-45D6-B5F9-C168C172BC10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17DCC6-6076-4EC4-98B0-773FD8536D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218330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002D71EE-08B5-4ECB-8193-D21BAFBD1762}" type="slidenum">
              <a:rPr lang="ru-RU" sz="1200" smtClean="0"/>
              <a:pPr eaLnBrk="1" hangingPunct="1"/>
              <a:t>19</a:t>
            </a:fld>
            <a:endParaRPr lang="ru-RU" sz="1200" smtClean="0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60350" y="4343400"/>
            <a:ext cx="6408738" cy="411480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 sz="1600" smtClean="0"/>
              <a:t>Как легко догадаться из названия картины, перед нами — аллегория человеческой жизни. Четыре танцующих фигуры олицетворяют четыре стадии земного пути человека. Но напрасно зритель ждет увидеть перед собою Детство, Юность, Зрелость и Старость. Такое распределение ролей было бы привычным, но Пуссен идет иным путем. Он начинает «линию жизни» Бедностью (босоногий юноша), ведет ее через Труд к Богатству, затем к Наслаждению(в голубой тунике). И, замыкая круг, вновь возвращает ее к Бедности. Остальные детали и фигуры, присутствующие на полотне, вполне традиционны. Слева помещена статуя двуликого бога Януса, смотрящего одновременно и в прошлое, и в будущее. У постамента сидит младенец, забавляющийся пусканием мыльных пузырей (расхожий символ быстротечности жизни). Справа — легко узнаваемый крылатый Хронос. Под звуки его музыки танцоры исполняют свой танец. У ног Хроноса расположился другой младенец. Он держит в руках песочные часы, отсчитывающие мгновения человеческой жизни </a:t>
            </a:r>
          </a:p>
          <a:p>
            <a:pPr eaLnBrk="1" hangingPunct="1"/>
            <a:endParaRPr lang="ru-RU" sz="160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EA9BAA-8CBD-4F3F-88DA-B3260D49E1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52883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http://egood.narod.ru/Naturmort.jpg" TargetMode="Externa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2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3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img11.nnm.ru/a/4/2/8/2/19367f757b2380985aee2cc5d93_prev.jpg" TargetMode="Externa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i037.radikal.ru/0802/86/6fad1a702a63.jpg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jpeg"/><Relationship Id="rId4" Type="http://schemas.openxmlformats.org/officeDocument/2006/relationships/hyperlink" Target="http://www.artzapasnik.ru/kartini_photo/kartina_437_big.jpg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3"/>
          <p:cNvSpPr>
            <a:spLocks noGrp="1"/>
          </p:cNvSpPr>
          <p:nvPr>
            <p:ph type="title"/>
          </p:nvPr>
        </p:nvSpPr>
        <p:spPr>
          <a:xfrm>
            <a:off x="684213" y="1844675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ru-RU" sz="4000" dirty="0" smtClean="0"/>
              <a:t>Виды искусств</a:t>
            </a:r>
            <a:br>
              <a:rPr lang="ru-RU" sz="4000" dirty="0" smtClean="0"/>
            </a:br>
            <a:r>
              <a:rPr lang="ru-RU" sz="8000" dirty="0" smtClean="0">
                <a:solidFill>
                  <a:srgbClr val="00B050"/>
                </a:solidFill>
              </a:rPr>
              <a:t>Жанры в изобразительном искусстве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555776" y="4653136"/>
            <a:ext cx="420384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Выполнила</a:t>
            </a:r>
          </a:p>
          <a:p>
            <a:pPr algn="ctr"/>
            <a:r>
              <a:rPr lang="ru-RU" dirty="0" smtClean="0"/>
              <a:t>Нефедова </a:t>
            </a:r>
            <a:r>
              <a:rPr lang="ru-RU" dirty="0" smtClean="0"/>
              <a:t>Галина Александровна</a:t>
            </a:r>
          </a:p>
          <a:p>
            <a:pPr algn="ctr"/>
            <a:r>
              <a:rPr lang="ru-RU" dirty="0" smtClean="0"/>
              <a:t>ТМК ОУ «Дудинская средняя школа №5»</a:t>
            </a:r>
          </a:p>
          <a:p>
            <a:pPr algn="ctr"/>
            <a:r>
              <a:rPr lang="ru-RU" dirty="0" smtClean="0"/>
              <a:t>Учитель изобразительного искусства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1725212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827088" y="0"/>
            <a:ext cx="7772400" cy="1143000"/>
          </a:xfrm>
        </p:spPr>
        <p:txBody>
          <a:bodyPr/>
          <a:lstStyle/>
          <a:p>
            <a:pPr eaLnBrk="1" hangingPunct="1"/>
            <a:r>
              <a:rPr lang="ru-RU" smtClean="0"/>
              <a:t>Натюрморт</a:t>
            </a:r>
          </a:p>
        </p:txBody>
      </p:sp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1692275" y="6237288"/>
            <a:ext cx="5721350" cy="24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935" tIns="-63480" rIns="7935" bIns="31740" anchor="ctr">
            <a:spAutoFit/>
          </a:bodyPr>
          <a:lstStyle/>
          <a:p>
            <a:r>
              <a:rPr lang="ru-RU" sz="1800">
                <a:latin typeface="Arial" charset="0"/>
              </a:rPr>
              <a:t>Натюрморт с красными цветами. Соловьёва Марина </a:t>
            </a:r>
          </a:p>
        </p:txBody>
      </p:sp>
      <p:pic>
        <p:nvPicPr>
          <p:cNvPr id="11268" name="Picture 4" descr="pic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0113" y="1125538"/>
            <a:ext cx="7129462" cy="49609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54777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188913"/>
            <a:ext cx="7772400" cy="803275"/>
          </a:xfrm>
        </p:spPr>
        <p:txBody>
          <a:bodyPr/>
          <a:lstStyle/>
          <a:p>
            <a:pPr eaLnBrk="1" hangingPunct="1"/>
            <a:r>
              <a:rPr lang="ru-RU" sz="3200" smtClean="0"/>
              <a:t>Натюрморт</a:t>
            </a:r>
          </a:p>
        </p:txBody>
      </p:sp>
      <p:pic>
        <p:nvPicPr>
          <p:cNvPr id="12291" name="Picture 3" descr="Картинка 1 из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476375" y="908050"/>
            <a:ext cx="6481763" cy="5122863"/>
          </a:xfrm>
          <a:noFill/>
        </p:spPr>
      </p:pic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2339975" y="6165850"/>
            <a:ext cx="44894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>
                <a:solidFill>
                  <a:schemeClr val="tx2"/>
                </a:solidFill>
              </a:rPr>
              <a:t>Караваджо   Корзина с фруктами</a:t>
            </a:r>
          </a:p>
        </p:txBody>
      </p:sp>
    </p:spTree>
    <p:extLst>
      <p:ext uri="{BB962C8B-B14F-4D97-AF65-F5344CB8AC3E}">
        <p14:creationId xmlns:p14="http://schemas.microsoft.com/office/powerpoint/2010/main" xmlns="" val="1476569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5580063" y="381000"/>
            <a:ext cx="3563937" cy="3624263"/>
          </a:xfrm>
        </p:spPr>
        <p:txBody>
          <a:bodyPr/>
          <a:lstStyle/>
          <a:p>
            <a:pPr eaLnBrk="1" hangingPunct="1"/>
            <a:r>
              <a:rPr lang="ru-RU" sz="3200" smtClean="0">
                <a:solidFill>
                  <a:srgbClr val="FF0000"/>
                </a:solidFill>
              </a:rPr>
              <a:t>Шарден</a:t>
            </a:r>
            <a:br>
              <a:rPr lang="ru-RU" sz="3200" smtClean="0">
                <a:solidFill>
                  <a:srgbClr val="FF0000"/>
                </a:solidFill>
              </a:rPr>
            </a:br>
            <a:r>
              <a:rPr lang="ru-RU" sz="3200" smtClean="0">
                <a:solidFill>
                  <a:srgbClr val="FF0000"/>
                </a:solidFill>
              </a:rPr>
              <a:t/>
            </a:r>
            <a:br>
              <a:rPr lang="ru-RU" sz="3200" smtClean="0">
                <a:solidFill>
                  <a:srgbClr val="FF0000"/>
                </a:solidFill>
              </a:rPr>
            </a:br>
            <a:r>
              <a:rPr lang="ru-RU" sz="3200" smtClean="0">
                <a:solidFill>
                  <a:srgbClr val="FF0000"/>
                </a:solidFill>
              </a:rPr>
              <a:t>Графин, серебряный бокал и фрукты</a:t>
            </a:r>
          </a:p>
        </p:txBody>
      </p:sp>
      <p:pic>
        <p:nvPicPr>
          <p:cNvPr id="37891" name="Picture 3" descr="Графин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38100" y="0"/>
            <a:ext cx="5588000" cy="6858000"/>
          </a:xfrm>
          <a:noFill/>
        </p:spPr>
      </p:pic>
      <p:sp>
        <p:nvSpPr>
          <p:cNvPr id="13316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75688" y="6453188"/>
            <a:ext cx="468312" cy="404812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04493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755650" y="0"/>
            <a:ext cx="7772400" cy="836613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3200" smtClean="0"/>
              <a:t>Франс Снейдерс</a:t>
            </a:r>
            <a:br>
              <a:rPr lang="ru-RU" sz="3200" smtClean="0"/>
            </a:br>
            <a:r>
              <a:rPr lang="ru-RU" sz="2800" smtClean="0"/>
              <a:t>Натюрморт с собакой и её щенками</a:t>
            </a:r>
          </a:p>
        </p:txBody>
      </p:sp>
      <p:pic>
        <p:nvPicPr>
          <p:cNvPr id="14339" name="Picture 3" descr="Рисунок4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755650" y="1019175"/>
            <a:ext cx="7777163" cy="5495925"/>
          </a:xfrm>
          <a:noFill/>
        </p:spPr>
      </p:pic>
    </p:spTree>
    <p:extLst>
      <p:ext uri="{BB962C8B-B14F-4D97-AF65-F5344CB8AC3E}">
        <p14:creationId xmlns:p14="http://schemas.microsoft.com/office/powerpoint/2010/main" xmlns="" val="980616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755650" y="0"/>
            <a:ext cx="77724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4000" b="1" smtClean="0"/>
              <a:t>Натюрморт с атрибутами искусства</a:t>
            </a: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4284663" y="6237288"/>
            <a:ext cx="10985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ru-RU" sz="1800">
                <a:latin typeface="Arial" charset="0"/>
              </a:rPr>
              <a:t>Шарден </a:t>
            </a:r>
          </a:p>
        </p:txBody>
      </p:sp>
      <p:pic>
        <p:nvPicPr>
          <p:cNvPr id="15364" name="Picture 4" descr="Картинка 1 из 10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5150" y="1412875"/>
            <a:ext cx="5832475" cy="48498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86990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755650" y="188913"/>
            <a:ext cx="77724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3600" smtClean="0"/>
              <a:t>Историческая </a:t>
            </a:r>
            <a:br>
              <a:rPr lang="ru-RU" sz="3600" smtClean="0"/>
            </a:br>
            <a:r>
              <a:rPr lang="ru-RU" sz="3600" smtClean="0"/>
              <a:t>сюжетно-тематическая картина</a:t>
            </a:r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2555875" y="6092825"/>
            <a:ext cx="43656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ru-RU" sz="1800">
                <a:latin typeface="Arial" charset="0"/>
              </a:rPr>
              <a:t>Суриков - Покорение Сибири Ермаком </a:t>
            </a:r>
          </a:p>
        </p:txBody>
      </p:sp>
      <p:pic>
        <p:nvPicPr>
          <p:cNvPr id="16388" name="Picture 4" descr="62e5039165e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7488" y="1649413"/>
            <a:ext cx="8785225" cy="42005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40007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827088" y="188913"/>
            <a:ext cx="77724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3600" smtClean="0"/>
              <a:t>Батальная </a:t>
            </a:r>
            <a:br>
              <a:rPr lang="ru-RU" sz="3600" smtClean="0"/>
            </a:br>
            <a:r>
              <a:rPr lang="ru-RU" sz="3600" smtClean="0"/>
              <a:t>сюжетно-тематическая картина</a:t>
            </a:r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755650" y="6216650"/>
            <a:ext cx="71183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ru-RU" sz="1800">
                <a:latin typeface="Arial" charset="0"/>
              </a:rPr>
              <a:t>Верещагин Василий Васильевич (1842-1904), русский художник, </a:t>
            </a:r>
          </a:p>
          <a:p>
            <a:pPr algn="ctr"/>
            <a:r>
              <a:rPr lang="ru-RU" sz="1800">
                <a:latin typeface="Arial" charset="0"/>
              </a:rPr>
              <a:t>мастер батальной картины</a:t>
            </a:r>
          </a:p>
        </p:txBody>
      </p:sp>
      <p:pic>
        <p:nvPicPr>
          <p:cNvPr id="17412" name="Picture 4" descr="46754c897a405fc484b2f823c302bfa6_ful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6375" y="1412875"/>
            <a:ext cx="6264275" cy="47482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99486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260350"/>
            <a:ext cx="77724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3600" smtClean="0"/>
              <a:t>Бытовая </a:t>
            </a:r>
            <a:br>
              <a:rPr lang="ru-RU" sz="3600" smtClean="0"/>
            </a:br>
            <a:r>
              <a:rPr lang="ru-RU" sz="3600" smtClean="0"/>
              <a:t>сюжетно-тематическая картина</a:t>
            </a: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203575" y="6308725"/>
            <a:ext cx="26352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ru-RU" sz="1800">
                <a:latin typeface="Arial" charset="0"/>
              </a:rPr>
              <a:t>С. Григорьев. Вратарь </a:t>
            </a:r>
          </a:p>
        </p:txBody>
      </p:sp>
      <p:pic>
        <p:nvPicPr>
          <p:cNvPr id="18436" name="Picture 4" descr="65-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750" y="1773238"/>
            <a:ext cx="8064500" cy="45735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40194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188913"/>
            <a:ext cx="77724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3600" smtClean="0"/>
              <a:t>Сказочно-былинная </a:t>
            </a:r>
            <a:br>
              <a:rPr lang="ru-RU" sz="3600" smtClean="0"/>
            </a:br>
            <a:r>
              <a:rPr lang="ru-RU" sz="3600" smtClean="0"/>
              <a:t>сюжетно-тематическая картина</a:t>
            </a:r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2916238" y="6491288"/>
            <a:ext cx="32385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ru-RU" sz="1800">
                <a:latin typeface="Arial" charset="0"/>
              </a:rPr>
              <a:t>В.Васнецов "Ковер-самолет </a:t>
            </a:r>
          </a:p>
        </p:txBody>
      </p:sp>
      <p:pic>
        <p:nvPicPr>
          <p:cNvPr id="19460" name="Picture 4" descr="pic0218_102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8313" y="1700213"/>
            <a:ext cx="8399462" cy="46180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88127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755650" y="188913"/>
            <a:ext cx="77724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3600" smtClean="0"/>
              <a:t>Религиозно-мифологическая сюжетно-тематическая картина</a:t>
            </a:r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2051050" y="6400800"/>
            <a:ext cx="51927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ru-RU">
                <a:solidFill>
                  <a:schemeClr val="tx2"/>
                </a:solidFill>
              </a:rPr>
              <a:t>Н.Пуссен   Танец под музыку времени</a:t>
            </a:r>
          </a:p>
        </p:txBody>
      </p:sp>
      <p:pic>
        <p:nvPicPr>
          <p:cNvPr id="20484" name="Picture 4" descr="puss_ta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9250" y="1412875"/>
            <a:ext cx="6192838" cy="49355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54609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 noChangeArrowheads="1"/>
          </p:cNvSpPr>
          <p:nvPr>
            <p:ph type="title"/>
          </p:nvPr>
        </p:nvSpPr>
        <p:spPr>
          <a:xfrm>
            <a:off x="684213" y="34925"/>
            <a:ext cx="7772400" cy="1143000"/>
          </a:xfrm>
        </p:spPr>
        <p:txBody>
          <a:bodyPr/>
          <a:lstStyle/>
          <a:p>
            <a:pPr eaLnBrk="1" hangingPunct="1"/>
            <a:r>
              <a:rPr lang="ru-RU" sz="3600" b="1" smtClean="0">
                <a:solidFill>
                  <a:schemeClr val="tx1"/>
                </a:solidFill>
              </a:rPr>
              <a:t>Виды ИЗО</a:t>
            </a:r>
          </a:p>
        </p:txBody>
      </p:sp>
      <p:sp>
        <p:nvSpPr>
          <p:cNvPr id="2051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0" y="981075"/>
            <a:ext cx="9144000" cy="5876925"/>
          </a:xfrm>
        </p:spPr>
        <p:txBody>
          <a:bodyPr/>
          <a:lstStyle/>
          <a:p>
            <a:pPr marL="540000" indent="-360000" eaLnBrk="1" hangingPunct="1">
              <a:lnSpc>
                <a:spcPct val="90000"/>
              </a:lnSpc>
              <a:defRPr/>
            </a:pPr>
            <a:r>
              <a:rPr lang="ru-RU" sz="3600" dirty="0" smtClean="0"/>
              <a:t>Архитектура</a:t>
            </a:r>
          </a:p>
          <a:p>
            <a:pPr marL="540000" indent="-360000" eaLnBrk="1" hangingPunct="1">
              <a:lnSpc>
                <a:spcPct val="90000"/>
              </a:lnSpc>
              <a:defRPr/>
            </a:pPr>
            <a:r>
              <a:rPr lang="ru-RU" sz="3600" dirty="0" smtClean="0"/>
              <a:t>Скульптура</a:t>
            </a:r>
          </a:p>
          <a:p>
            <a:pPr marL="540000" indent="-360000" eaLnBrk="1" hangingPunct="1">
              <a:lnSpc>
                <a:spcPct val="90000"/>
              </a:lnSpc>
              <a:defRPr/>
            </a:pPr>
            <a:r>
              <a:rPr lang="ru-RU" sz="3600" dirty="0" smtClean="0"/>
              <a:t>Графика</a:t>
            </a:r>
          </a:p>
          <a:p>
            <a:pPr marL="540000" indent="-360000" eaLnBrk="1" hangingPunct="1">
              <a:lnSpc>
                <a:spcPct val="90000"/>
              </a:lnSpc>
              <a:defRPr/>
            </a:pPr>
            <a:r>
              <a:rPr lang="ru-RU" sz="3600" dirty="0" smtClean="0"/>
              <a:t>Живопись</a:t>
            </a:r>
          </a:p>
          <a:p>
            <a:pPr marL="540000" indent="-360000" eaLnBrk="1" hangingPunct="1">
              <a:lnSpc>
                <a:spcPct val="90000"/>
              </a:lnSpc>
              <a:defRPr/>
            </a:pPr>
            <a:r>
              <a:rPr lang="ru-RU" sz="3600" dirty="0" smtClean="0"/>
              <a:t>Декоративно-прикладное искусство</a:t>
            </a:r>
          </a:p>
          <a:p>
            <a:pPr marL="540000" indent="-360000" eaLnBrk="1" hangingPunct="1">
              <a:lnSpc>
                <a:spcPct val="90000"/>
              </a:lnSpc>
              <a:buFontTx/>
              <a:buNone/>
              <a:defRPr/>
            </a:pPr>
            <a:r>
              <a:rPr lang="ru-RU" sz="3600" dirty="0" smtClean="0"/>
              <a:t>Каждый из этих пяти видов делится на жанры, ярче всего это деление проявляется в живописи и графике.</a:t>
            </a:r>
          </a:p>
          <a:p>
            <a:pPr marL="540000" indent="-360000" eaLnBrk="1" hangingPunct="1">
              <a:lnSpc>
                <a:spcPct val="90000"/>
              </a:lnSpc>
              <a:buFontTx/>
              <a:buNone/>
              <a:defRPr/>
            </a:pPr>
            <a:r>
              <a:rPr lang="ru-RU" sz="3600" dirty="0" smtClean="0"/>
              <a:t>Каждый жанр имеет свои жанровые разновидности</a:t>
            </a:r>
          </a:p>
          <a:p>
            <a:pPr eaLnBrk="1" hangingPunct="1">
              <a:lnSpc>
                <a:spcPct val="90000"/>
              </a:lnSpc>
              <a:defRPr/>
            </a:pPr>
            <a:endParaRPr lang="ru-RU" sz="3600" dirty="0" smtClean="0"/>
          </a:p>
        </p:txBody>
      </p:sp>
    </p:spTree>
    <p:extLst>
      <p:ext uri="{BB962C8B-B14F-4D97-AF65-F5344CB8AC3E}">
        <p14:creationId xmlns:p14="http://schemas.microsoft.com/office/powerpoint/2010/main" xmlns="" val="2007972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-242888"/>
            <a:ext cx="7772400" cy="1143001"/>
          </a:xfrm>
        </p:spPr>
        <p:txBody>
          <a:bodyPr/>
          <a:lstStyle/>
          <a:p>
            <a:pPr eaLnBrk="1" hangingPunct="1"/>
            <a:r>
              <a:rPr lang="ru-RU" sz="3600" smtClean="0"/>
              <a:t>Городской пейзаж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468313" y="5856288"/>
            <a:ext cx="76327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/>
            </a:r>
            <a:br>
              <a:rPr lang="ru-RU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Бульвар Монмартр в Париже К. Писсарро</a:t>
            </a:r>
            <a:br>
              <a:rPr lang="ru-RU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endParaRPr lang="ru-RU" b="1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21508" name="Picture 5" descr="08_310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547813" y="908050"/>
            <a:ext cx="6049962" cy="5327650"/>
          </a:xfrm>
          <a:noFill/>
        </p:spPr>
      </p:pic>
    </p:spTree>
    <p:extLst>
      <p:ext uri="{BB962C8B-B14F-4D97-AF65-F5344CB8AC3E}">
        <p14:creationId xmlns:p14="http://schemas.microsoft.com/office/powerpoint/2010/main" xmlns="" val="2736603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0"/>
            <a:ext cx="7772400" cy="908050"/>
          </a:xfrm>
        </p:spPr>
        <p:txBody>
          <a:bodyPr/>
          <a:lstStyle/>
          <a:p>
            <a:pPr eaLnBrk="1" hangingPunct="1"/>
            <a:r>
              <a:rPr lang="ru-RU" sz="3600" smtClean="0"/>
              <a:t>Сельский пейзаж</a:t>
            </a:r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1619250" y="6126163"/>
            <a:ext cx="6553200" cy="73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u="sng">
                <a:solidFill>
                  <a:srgbClr val="9814A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Саврасов А.К. Грачи прилетели</a:t>
            </a:r>
            <a:br>
              <a:rPr lang="ru-RU" u="sng">
                <a:solidFill>
                  <a:srgbClr val="9814A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endParaRPr lang="ru-RU" sz="1800">
              <a:latin typeface="Arial" charset="0"/>
            </a:endParaRPr>
          </a:p>
        </p:txBody>
      </p:sp>
      <p:pic>
        <p:nvPicPr>
          <p:cNvPr id="21509" name="Picture 5" descr="09_210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2771775" y="908050"/>
            <a:ext cx="3889375" cy="5086350"/>
          </a:xfrm>
          <a:noFill/>
        </p:spPr>
      </p:pic>
    </p:spTree>
    <p:extLst>
      <p:ext uri="{BB962C8B-B14F-4D97-AF65-F5344CB8AC3E}">
        <p14:creationId xmlns:p14="http://schemas.microsoft.com/office/powerpoint/2010/main" xmlns="" val="2757293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827088" y="0"/>
            <a:ext cx="7772400" cy="1143000"/>
          </a:xfrm>
        </p:spPr>
        <p:txBody>
          <a:bodyPr/>
          <a:lstStyle/>
          <a:p>
            <a:pPr eaLnBrk="1" hangingPunct="1"/>
            <a:r>
              <a:rPr lang="ru-RU" sz="3600" smtClean="0"/>
              <a:t>Индустриальный пейзаж</a:t>
            </a:r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2268538" y="3246438"/>
            <a:ext cx="460851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ru-RU" sz="1800">
                <a:latin typeface="Arial" charset="0"/>
              </a:rPr>
              <a:t>Юнтунен С.Х. </a:t>
            </a:r>
            <a:r>
              <a:rPr lang="ru-RU" sz="1800" b="1">
                <a:latin typeface="Arial" charset="0"/>
              </a:rPr>
              <a:t>индустриальный</a:t>
            </a:r>
            <a:r>
              <a:rPr lang="ru-RU" sz="1800">
                <a:latin typeface="Arial" charset="0"/>
              </a:rPr>
              <a:t> </a:t>
            </a:r>
            <a:r>
              <a:rPr lang="ru-RU" sz="1800" b="1">
                <a:latin typeface="Arial" charset="0"/>
              </a:rPr>
              <a:t>пейзаж</a:t>
            </a:r>
            <a:r>
              <a:rPr lang="ru-RU" sz="1800">
                <a:latin typeface="Arial" charset="0"/>
              </a:rPr>
              <a:t> </a:t>
            </a:r>
          </a:p>
        </p:txBody>
      </p:sp>
      <p:pic>
        <p:nvPicPr>
          <p:cNvPr id="23556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088" y="981075"/>
            <a:ext cx="7781925" cy="568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768003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827088" y="0"/>
            <a:ext cx="7772400" cy="1143000"/>
          </a:xfrm>
        </p:spPr>
        <p:txBody>
          <a:bodyPr/>
          <a:lstStyle/>
          <a:p>
            <a:pPr eaLnBrk="1" hangingPunct="1"/>
            <a:r>
              <a:rPr lang="ru-RU" sz="3600" smtClean="0"/>
              <a:t>Архитектурный пейзаж</a:t>
            </a:r>
          </a:p>
        </p:txBody>
      </p:sp>
      <p:pic>
        <p:nvPicPr>
          <p:cNvPr id="24579" name="Picture 3" descr="архитектурные пейзажи, шедевры мировой живописи, картины художников прошлого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850" y="1268413"/>
            <a:ext cx="8532813" cy="53863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05690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>
          <a:xfrm>
            <a:off x="214313" y="2571750"/>
            <a:ext cx="8715375" cy="1143000"/>
          </a:xfrm>
        </p:spPr>
        <p:txBody>
          <a:bodyPr/>
          <a:lstStyle/>
          <a:p>
            <a:pPr eaLnBrk="1" hangingPunct="1"/>
            <a:r>
              <a:rPr lang="ru-RU" sz="6600" smtClean="0"/>
              <a:t>Проверь себя</a:t>
            </a:r>
          </a:p>
        </p:txBody>
      </p:sp>
    </p:spTree>
    <p:extLst>
      <p:ext uri="{BB962C8B-B14F-4D97-AF65-F5344CB8AC3E}">
        <p14:creationId xmlns:p14="http://schemas.microsoft.com/office/powerpoint/2010/main" xmlns="" val="140998363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Гоголь.ру :: Натворил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3863" y="3608388"/>
            <a:ext cx="3879850" cy="3078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7" name="Picture 4" descr="Современный графический пейзаж - Каталог - Профи-Строй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00563" y="3563938"/>
            <a:ext cx="4149725" cy="311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 descr="08016_b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313" y="204788"/>
            <a:ext cx="4143375" cy="280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9" name="Picture 4" descr="pic0218_102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00563" y="482600"/>
            <a:ext cx="4395787" cy="24177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6630" name="TextBox 2"/>
          <p:cNvSpPr txBox="1">
            <a:spLocks noChangeArrowheads="1"/>
          </p:cNvSpPr>
          <p:nvPr/>
        </p:nvSpPr>
        <p:spPr bwMode="auto">
          <a:xfrm>
            <a:off x="214313" y="2900363"/>
            <a:ext cx="4413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400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26631" name="TextBox 3"/>
          <p:cNvSpPr txBox="1">
            <a:spLocks noChangeArrowheads="1"/>
          </p:cNvSpPr>
          <p:nvPr/>
        </p:nvSpPr>
        <p:spPr bwMode="auto">
          <a:xfrm>
            <a:off x="4692650" y="2781300"/>
            <a:ext cx="4413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400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26632" name="TextBox 4"/>
          <p:cNvSpPr txBox="1">
            <a:spLocks noChangeArrowheads="1"/>
          </p:cNvSpPr>
          <p:nvPr/>
        </p:nvSpPr>
        <p:spPr bwMode="auto">
          <a:xfrm>
            <a:off x="0" y="5973763"/>
            <a:ext cx="517525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400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26633" name="TextBox 6"/>
          <p:cNvSpPr txBox="1">
            <a:spLocks noChangeArrowheads="1"/>
          </p:cNvSpPr>
          <p:nvPr/>
        </p:nvSpPr>
        <p:spPr bwMode="auto">
          <a:xfrm>
            <a:off x="8702675" y="5978525"/>
            <a:ext cx="4413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4000">
                <a:solidFill>
                  <a:srgbClr val="FF0000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xmlns="" val="1871802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4" descr="65-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313" y="436563"/>
            <a:ext cx="4187825" cy="23749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7651" name="Picture 3" descr="image00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6313" y="285750"/>
            <a:ext cx="4043362" cy="267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2" name="Picture 5" descr="08_3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8125" y="3321050"/>
            <a:ext cx="3421063" cy="301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3" name="Picture 4" descr="pic0218_102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16375" y="3573463"/>
            <a:ext cx="4818063" cy="26495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7654" name="TextBox 1"/>
          <p:cNvSpPr txBox="1">
            <a:spLocks noChangeArrowheads="1"/>
          </p:cNvSpPr>
          <p:nvPr/>
        </p:nvSpPr>
        <p:spPr bwMode="auto">
          <a:xfrm>
            <a:off x="8356600" y="6148388"/>
            <a:ext cx="4413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400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27655" name="TextBox 2"/>
          <p:cNvSpPr txBox="1">
            <a:spLocks noChangeArrowheads="1"/>
          </p:cNvSpPr>
          <p:nvPr/>
        </p:nvSpPr>
        <p:spPr bwMode="auto">
          <a:xfrm>
            <a:off x="250825" y="2625725"/>
            <a:ext cx="4413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400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27656" name="TextBox 3"/>
          <p:cNvSpPr txBox="1">
            <a:spLocks noChangeArrowheads="1"/>
          </p:cNvSpPr>
          <p:nvPr/>
        </p:nvSpPr>
        <p:spPr bwMode="auto">
          <a:xfrm>
            <a:off x="8242300" y="2811463"/>
            <a:ext cx="441325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400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27657" name="TextBox 4"/>
          <p:cNvSpPr txBox="1">
            <a:spLocks noChangeArrowheads="1"/>
          </p:cNvSpPr>
          <p:nvPr/>
        </p:nvSpPr>
        <p:spPr bwMode="auto">
          <a:xfrm>
            <a:off x="250825" y="6148388"/>
            <a:ext cx="4413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4000">
                <a:solidFill>
                  <a:srgbClr val="FF0000"/>
                </a:solidFill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xmlns="" val="4206009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surikov-morozov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88" y="260350"/>
            <a:ext cx="5133975" cy="260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5" name="Picture 4" descr="09_01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8888" y="2916238"/>
            <a:ext cx="2127250" cy="3943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8676" name="Picture 6" descr="Рисунок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38788" y="115888"/>
            <a:ext cx="3462337" cy="310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7" name="Picture 4" descr="puss_tan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8263" y="3563938"/>
            <a:ext cx="3711575" cy="29575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8678" name="TextBox 5"/>
          <p:cNvSpPr txBox="1">
            <a:spLocks noChangeArrowheads="1"/>
          </p:cNvSpPr>
          <p:nvPr/>
        </p:nvSpPr>
        <p:spPr bwMode="auto">
          <a:xfrm>
            <a:off x="4284663" y="5813425"/>
            <a:ext cx="6969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4000">
                <a:solidFill>
                  <a:srgbClr val="FF0000"/>
                </a:solidFill>
              </a:rPr>
              <a:t>12</a:t>
            </a:r>
          </a:p>
        </p:txBody>
      </p:sp>
      <p:sp>
        <p:nvSpPr>
          <p:cNvPr id="28679" name="TextBox 6"/>
          <p:cNvSpPr txBox="1">
            <a:spLocks noChangeArrowheads="1"/>
          </p:cNvSpPr>
          <p:nvPr/>
        </p:nvSpPr>
        <p:spPr bwMode="auto">
          <a:xfrm>
            <a:off x="125413" y="2881313"/>
            <a:ext cx="4413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4000">
                <a:solidFill>
                  <a:srgbClr val="FF0000"/>
                </a:solidFill>
              </a:rPr>
              <a:t>9</a:t>
            </a:r>
          </a:p>
        </p:txBody>
      </p:sp>
      <p:sp>
        <p:nvSpPr>
          <p:cNvPr id="28680" name="TextBox 7"/>
          <p:cNvSpPr txBox="1">
            <a:spLocks noChangeArrowheads="1"/>
          </p:cNvSpPr>
          <p:nvPr/>
        </p:nvSpPr>
        <p:spPr bwMode="auto">
          <a:xfrm>
            <a:off x="4840288" y="2855913"/>
            <a:ext cx="698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4000">
                <a:solidFill>
                  <a:srgbClr val="FF0000"/>
                </a:solidFill>
              </a:rPr>
              <a:t>10</a:t>
            </a:r>
          </a:p>
        </p:txBody>
      </p:sp>
      <p:sp>
        <p:nvSpPr>
          <p:cNvPr id="28681" name="TextBox 8"/>
          <p:cNvSpPr txBox="1">
            <a:spLocks noChangeArrowheads="1"/>
          </p:cNvSpPr>
          <p:nvPr/>
        </p:nvSpPr>
        <p:spPr bwMode="auto">
          <a:xfrm>
            <a:off x="538163" y="5949950"/>
            <a:ext cx="6794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4000">
                <a:solidFill>
                  <a:srgbClr val="FF0000"/>
                </a:solidFill>
              </a:rPr>
              <a:t>11</a:t>
            </a:r>
          </a:p>
        </p:txBody>
      </p:sp>
    </p:spTree>
    <p:extLst>
      <p:ext uri="{BB962C8B-B14F-4D97-AF65-F5344CB8AC3E}">
        <p14:creationId xmlns:p14="http://schemas.microsoft.com/office/powerpoint/2010/main" xmlns="" val="127085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0"/>
            <a:ext cx="7772400" cy="1143000"/>
          </a:xfrm>
        </p:spPr>
        <p:txBody>
          <a:bodyPr/>
          <a:lstStyle/>
          <a:p>
            <a:pPr eaLnBrk="1" hangingPunct="1"/>
            <a:r>
              <a:rPr lang="ru-RU" sz="3200" b="1" u="sng" smtClean="0"/>
              <a:t>Виды изобразительных искусств</a:t>
            </a:r>
            <a:r>
              <a:rPr lang="ru-RU" sz="3200" smtClean="0"/>
              <a:t/>
            </a:r>
            <a:br>
              <a:rPr lang="ru-RU" sz="3200" smtClean="0"/>
            </a:br>
            <a:endParaRPr lang="ru-RU" sz="3200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03575" y="908050"/>
            <a:ext cx="3810000" cy="4114800"/>
          </a:xfrm>
        </p:spPr>
        <p:txBody>
          <a:bodyPr/>
          <a:lstStyle/>
          <a:p>
            <a:pPr eaLnBrk="1" hangingPunct="1"/>
            <a:r>
              <a:rPr lang="ru-RU" sz="2800" smtClean="0"/>
              <a:t>Архитектура</a:t>
            </a:r>
          </a:p>
          <a:p>
            <a:pPr eaLnBrk="1" hangingPunct="1"/>
            <a:r>
              <a:rPr lang="ru-RU" sz="2800" smtClean="0"/>
              <a:t>Скульптура</a:t>
            </a:r>
          </a:p>
          <a:p>
            <a:pPr eaLnBrk="1" hangingPunct="1"/>
            <a:r>
              <a:rPr lang="ru-RU" sz="2800" smtClean="0"/>
              <a:t>Живопись</a:t>
            </a:r>
          </a:p>
          <a:p>
            <a:pPr eaLnBrk="1" hangingPunct="1"/>
            <a:r>
              <a:rPr lang="ru-RU" sz="2800" smtClean="0"/>
              <a:t>Графика</a:t>
            </a:r>
          </a:p>
          <a:p>
            <a:pPr eaLnBrk="1" hangingPunct="1"/>
            <a:r>
              <a:rPr lang="ru-RU" sz="2800" smtClean="0"/>
              <a:t>ДПИ </a:t>
            </a:r>
          </a:p>
        </p:txBody>
      </p:sp>
      <p:pic>
        <p:nvPicPr>
          <p:cNvPr id="4100" name="Picture 4" descr="М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6156325" y="836613"/>
            <a:ext cx="2447925" cy="2441575"/>
          </a:xfrm>
          <a:noFill/>
        </p:spPr>
      </p:pic>
      <p:pic>
        <p:nvPicPr>
          <p:cNvPr id="19461" name="Picture 5" descr="foto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468313" y="692150"/>
            <a:ext cx="2109787" cy="2520950"/>
          </a:xfrm>
          <a:noFill/>
        </p:spPr>
      </p:pic>
      <p:pic>
        <p:nvPicPr>
          <p:cNvPr id="4102" name="Picture 6" descr="Рисунок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688" y="3573463"/>
            <a:ext cx="2090737" cy="2868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7" descr="Рисунок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8313" y="3644900"/>
            <a:ext cx="2009775" cy="290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Picture 8" descr="2251442989b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16238" y="4149725"/>
            <a:ext cx="2951162" cy="230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725234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5" descr="09_31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80088" y="376238"/>
            <a:ext cx="3152775" cy="197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4" descr="09_01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59563" y="3036888"/>
            <a:ext cx="1825625" cy="3384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124" name="Picture 3" descr="Картинка 1 из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00325" y="374650"/>
            <a:ext cx="2979738" cy="2354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3" descr="08_04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33788" y="3216275"/>
            <a:ext cx="2390775" cy="3140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126" name="Picture 4" descr="Графические рисунки скачать бесплатно, Клипарты рисунки графика проги все бесплатно скачать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6850" y="374650"/>
            <a:ext cx="2058988" cy="266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7" name="TextBox 1"/>
          <p:cNvSpPr txBox="1">
            <a:spLocks noChangeArrowheads="1"/>
          </p:cNvSpPr>
          <p:nvPr/>
        </p:nvSpPr>
        <p:spPr bwMode="auto">
          <a:xfrm>
            <a:off x="1057275" y="3089275"/>
            <a:ext cx="3635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2800"/>
              <a:t>1</a:t>
            </a:r>
          </a:p>
        </p:txBody>
      </p:sp>
      <p:sp>
        <p:nvSpPr>
          <p:cNvPr id="5128" name="TextBox 2"/>
          <p:cNvSpPr txBox="1">
            <a:spLocks noChangeArrowheads="1"/>
          </p:cNvSpPr>
          <p:nvPr/>
        </p:nvSpPr>
        <p:spPr bwMode="auto">
          <a:xfrm>
            <a:off x="3900488" y="2728913"/>
            <a:ext cx="365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2800"/>
              <a:t>2</a:t>
            </a:r>
          </a:p>
        </p:txBody>
      </p:sp>
      <p:sp>
        <p:nvSpPr>
          <p:cNvPr id="5129" name="TextBox 3"/>
          <p:cNvSpPr txBox="1">
            <a:spLocks noChangeArrowheads="1"/>
          </p:cNvSpPr>
          <p:nvPr/>
        </p:nvSpPr>
        <p:spPr bwMode="auto">
          <a:xfrm>
            <a:off x="7337425" y="2466975"/>
            <a:ext cx="3635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2800"/>
              <a:t>3</a:t>
            </a:r>
          </a:p>
        </p:txBody>
      </p:sp>
      <p:sp>
        <p:nvSpPr>
          <p:cNvPr id="5130" name="TextBox 4"/>
          <p:cNvSpPr txBox="1">
            <a:spLocks noChangeArrowheads="1"/>
          </p:cNvSpPr>
          <p:nvPr/>
        </p:nvSpPr>
        <p:spPr bwMode="auto">
          <a:xfrm>
            <a:off x="1158875" y="6334125"/>
            <a:ext cx="3635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2800"/>
              <a:t>4</a:t>
            </a:r>
          </a:p>
        </p:txBody>
      </p:sp>
      <p:sp>
        <p:nvSpPr>
          <p:cNvPr id="5131" name="TextBox 5"/>
          <p:cNvSpPr txBox="1">
            <a:spLocks noChangeArrowheads="1"/>
          </p:cNvSpPr>
          <p:nvPr/>
        </p:nvSpPr>
        <p:spPr bwMode="auto">
          <a:xfrm>
            <a:off x="4648200" y="6356350"/>
            <a:ext cx="3635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2800"/>
              <a:t>5</a:t>
            </a:r>
          </a:p>
        </p:txBody>
      </p:sp>
      <p:sp>
        <p:nvSpPr>
          <p:cNvPr id="5132" name="TextBox 6"/>
          <p:cNvSpPr txBox="1">
            <a:spLocks noChangeArrowheads="1"/>
          </p:cNvSpPr>
          <p:nvPr/>
        </p:nvSpPr>
        <p:spPr bwMode="auto">
          <a:xfrm>
            <a:off x="7519988" y="6356350"/>
            <a:ext cx="3635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2800"/>
              <a:t>6</a:t>
            </a:r>
          </a:p>
        </p:txBody>
      </p:sp>
      <p:pic>
        <p:nvPicPr>
          <p:cNvPr id="5133" name="Рисунок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7325" y="3548063"/>
            <a:ext cx="2670175" cy="285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0281323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Grp="1" noChangeArrowheads="1"/>
          </p:cNvSpPr>
          <p:nvPr>
            <p:ph type="title"/>
          </p:nvPr>
        </p:nvSpPr>
        <p:spPr>
          <a:xfrm>
            <a:off x="539750" y="2205038"/>
            <a:ext cx="77724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4000" smtClean="0"/>
              <a:t>Жанры в изобразительном искусстве</a:t>
            </a:r>
          </a:p>
        </p:txBody>
      </p:sp>
    </p:spTree>
    <p:extLst>
      <p:ext uri="{BB962C8B-B14F-4D97-AF65-F5344CB8AC3E}">
        <p14:creationId xmlns:p14="http://schemas.microsoft.com/office/powerpoint/2010/main" xmlns="" val="1085844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0"/>
            <a:ext cx="7772400" cy="1143000"/>
          </a:xfrm>
        </p:spPr>
        <p:txBody>
          <a:bodyPr/>
          <a:lstStyle/>
          <a:p>
            <a:pPr eaLnBrk="1" hangingPunct="1"/>
            <a:r>
              <a:rPr lang="ru-RU" sz="3600" b="1" smtClean="0"/>
              <a:t>Жанры в ИЗО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981075"/>
            <a:ext cx="9144000" cy="5616575"/>
          </a:xfrm>
        </p:spPr>
        <p:txBody>
          <a:bodyPr/>
          <a:lstStyle/>
          <a:p>
            <a:pPr eaLnBrk="1" hangingPunct="1"/>
            <a:r>
              <a:rPr lang="ru-RU" smtClean="0"/>
              <a:t>Анималистический жанр</a:t>
            </a:r>
          </a:p>
          <a:p>
            <a:pPr eaLnBrk="1" hangingPunct="1"/>
            <a:r>
              <a:rPr lang="ru-RU" smtClean="0"/>
              <a:t>Портрет (парадный, автопортрет, групповой)</a:t>
            </a:r>
          </a:p>
          <a:p>
            <a:pPr eaLnBrk="1" hangingPunct="1"/>
            <a:r>
              <a:rPr lang="ru-RU" smtClean="0"/>
              <a:t>Пейзаж (сельский, городской, архитектурный, индустриальный, героический)</a:t>
            </a:r>
          </a:p>
          <a:p>
            <a:pPr eaLnBrk="1" hangingPunct="1"/>
            <a:r>
              <a:rPr lang="ru-RU" smtClean="0"/>
              <a:t>Натюрморт (цветочный, со снедью, бытовые вещи, атрибуты спорта и искусства)</a:t>
            </a:r>
          </a:p>
          <a:p>
            <a:pPr eaLnBrk="1" hangingPunct="1"/>
            <a:r>
              <a:rPr lang="ru-RU" smtClean="0"/>
              <a:t>Сюжетно-тематическая картина (историческая, батальная, бытовая, сказочно-былинная)</a:t>
            </a:r>
          </a:p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xmlns="" val="3520329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/>
          <p:cNvSpPr>
            <a:spLocks noGrp="1" noChangeArrowheads="1"/>
          </p:cNvSpPr>
          <p:nvPr>
            <p:ph type="title"/>
          </p:nvPr>
        </p:nvSpPr>
        <p:spPr>
          <a:xfrm>
            <a:off x="684213" y="188913"/>
            <a:ext cx="7772400" cy="1143000"/>
          </a:xfrm>
        </p:spPr>
        <p:txBody>
          <a:bodyPr/>
          <a:lstStyle/>
          <a:p>
            <a:pPr eaLnBrk="1" hangingPunct="1"/>
            <a:r>
              <a:rPr lang="ru-RU" sz="3200" b="1" smtClean="0">
                <a:solidFill>
                  <a:schemeClr val="tx1"/>
                </a:solidFill>
              </a:rPr>
              <a:t>АНИМАЛИСТИЧЕСКИЙ ЖАНР</a:t>
            </a:r>
          </a:p>
        </p:txBody>
      </p:sp>
      <p:pic>
        <p:nvPicPr>
          <p:cNvPr id="8195" name="Picture 12" descr="Картинка 18 из 233">
            <a:hlinkClick r:id="rId2"/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900113" y="1177925"/>
            <a:ext cx="6480175" cy="4765675"/>
          </a:xfrm>
        </p:spPr>
      </p:pic>
    </p:spTree>
    <p:extLst>
      <p:ext uri="{BB962C8B-B14F-4D97-AF65-F5344CB8AC3E}">
        <p14:creationId xmlns:p14="http://schemas.microsoft.com/office/powerpoint/2010/main" xmlns="" val="889469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4"/>
          <p:cNvSpPr>
            <a:spLocks noGrp="1" noChangeArrowheads="1"/>
          </p:cNvSpPr>
          <p:nvPr>
            <p:ph type="title"/>
          </p:nvPr>
        </p:nvSpPr>
        <p:spPr>
          <a:xfrm>
            <a:off x="684213" y="0"/>
            <a:ext cx="7772400" cy="1143000"/>
          </a:xfrm>
        </p:spPr>
        <p:txBody>
          <a:bodyPr/>
          <a:lstStyle/>
          <a:p>
            <a:pPr eaLnBrk="1" hangingPunct="1"/>
            <a:r>
              <a:rPr lang="ru-RU" sz="3200" smtClean="0"/>
              <a:t>Парадный портрет</a:t>
            </a:r>
          </a:p>
        </p:txBody>
      </p:sp>
      <p:pic>
        <p:nvPicPr>
          <p:cNvPr id="9219" name="Picture 5" descr="Картинка 5 из 961">
            <a:hlinkClick r:id="rId2"/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611188" y="908050"/>
            <a:ext cx="2951162" cy="4764088"/>
          </a:xfrm>
          <a:ln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9220" name="Picture 7" descr="Картинка 37 из 961">
            <a:hlinkClick r:id="rId4"/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5219700" y="981075"/>
            <a:ext cx="3097213" cy="4673600"/>
          </a:xfrm>
          <a:ln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9221" name="Text Box 9"/>
          <p:cNvSpPr txBox="1">
            <a:spLocks noChangeArrowheads="1"/>
          </p:cNvSpPr>
          <p:nvPr/>
        </p:nvSpPr>
        <p:spPr bwMode="auto">
          <a:xfrm>
            <a:off x="0" y="5670550"/>
            <a:ext cx="4213225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ru-RU"/>
              <a:t>Е. БОТМАН</a:t>
            </a:r>
          </a:p>
          <a:p>
            <a:pPr algn="ctr" eaLnBrk="1" hangingPunct="1"/>
            <a:r>
              <a:rPr lang="ru-RU"/>
              <a:t> Император Александр II. 1875</a:t>
            </a:r>
          </a:p>
          <a:p>
            <a:pPr algn="ctr" eaLnBrk="1" hangingPunct="1"/>
            <a:endParaRPr lang="ru-RU"/>
          </a:p>
        </p:txBody>
      </p:sp>
      <p:sp>
        <p:nvSpPr>
          <p:cNvPr id="9222" name="Text Box 10"/>
          <p:cNvSpPr txBox="1">
            <a:spLocks noChangeArrowheads="1"/>
          </p:cNvSpPr>
          <p:nvPr/>
        </p:nvSpPr>
        <p:spPr bwMode="auto">
          <a:xfrm>
            <a:off x="5027613" y="5670550"/>
            <a:ext cx="4116387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ru-RU"/>
              <a:t>Д. Г. Левицкий (1735—1822). </a:t>
            </a:r>
            <a:endParaRPr lang="en-US"/>
          </a:p>
          <a:p>
            <a:pPr algn="ctr" eaLnBrk="1" hangingPunct="1"/>
            <a:r>
              <a:rPr lang="ru-RU"/>
              <a:t>Екатерина </a:t>
            </a:r>
            <a:r>
              <a:rPr lang="en-US"/>
              <a:t>II</a:t>
            </a:r>
            <a:r>
              <a:rPr lang="ru-RU" b="1"/>
              <a:t> </a:t>
            </a:r>
            <a:endParaRPr lang="ru-RU"/>
          </a:p>
          <a:p>
            <a:pPr algn="ctr" eaLnBrk="1" hangingPunct="1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95231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900113" y="0"/>
            <a:ext cx="7772400" cy="1143000"/>
          </a:xfrm>
        </p:spPr>
        <p:txBody>
          <a:bodyPr/>
          <a:lstStyle/>
          <a:p>
            <a:pPr eaLnBrk="1" hangingPunct="1"/>
            <a:r>
              <a:rPr lang="ru-RU" sz="3600" smtClean="0"/>
              <a:t>Групповой портрет</a:t>
            </a:r>
          </a:p>
        </p:txBody>
      </p:sp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539750" y="6021388"/>
            <a:ext cx="80930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ru-RU" sz="1800">
                <a:latin typeface="Arial" charset="0"/>
              </a:rPr>
              <a:t>Групповой портрет старейших советских художников И.Н.Павлова, В.Н.Бакшеева, В.К.Бялыницкого-Бирули, В.Н.Мешкова. </a:t>
            </a:r>
          </a:p>
        </p:txBody>
      </p:sp>
      <p:pic>
        <p:nvPicPr>
          <p:cNvPr id="10244" name="Picture 4" descr="2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913" y="1125538"/>
            <a:ext cx="6264275" cy="48641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57018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414</Words>
  <Application>Microsoft Office PowerPoint</Application>
  <PresentationFormat>Экран (4:3)</PresentationFormat>
  <Paragraphs>81</Paragraphs>
  <Slides>27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Виды искусств Жанры в изобразительном искусстве</vt:lpstr>
      <vt:lpstr>Виды ИЗО</vt:lpstr>
      <vt:lpstr>Виды изобразительных искусств </vt:lpstr>
      <vt:lpstr>Слайд 4</vt:lpstr>
      <vt:lpstr>Жанры в изобразительном искусстве</vt:lpstr>
      <vt:lpstr>Жанры в ИЗО</vt:lpstr>
      <vt:lpstr>АНИМАЛИСТИЧЕСКИЙ ЖАНР</vt:lpstr>
      <vt:lpstr>Парадный портрет</vt:lpstr>
      <vt:lpstr>Групповой портрет</vt:lpstr>
      <vt:lpstr>Натюрморт</vt:lpstr>
      <vt:lpstr>Натюрморт</vt:lpstr>
      <vt:lpstr>Шарден  Графин, серебряный бокал и фрукты</vt:lpstr>
      <vt:lpstr>Франс Снейдерс Натюрморт с собакой и её щенками</vt:lpstr>
      <vt:lpstr>Натюрморт с атрибутами искусства</vt:lpstr>
      <vt:lpstr>Историческая  сюжетно-тематическая картина</vt:lpstr>
      <vt:lpstr>Батальная  сюжетно-тематическая картина</vt:lpstr>
      <vt:lpstr>Бытовая  сюжетно-тематическая картина</vt:lpstr>
      <vt:lpstr>Сказочно-былинная  сюжетно-тематическая картина</vt:lpstr>
      <vt:lpstr>Религиозно-мифологическая сюжетно-тематическая картина</vt:lpstr>
      <vt:lpstr>Городской пейзаж</vt:lpstr>
      <vt:lpstr>Сельский пейзаж</vt:lpstr>
      <vt:lpstr>Индустриальный пейзаж</vt:lpstr>
      <vt:lpstr>Архитектурный пейзаж</vt:lpstr>
      <vt:lpstr>Проверь себя</vt:lpstr>
      <vt:lpstr>Слайд 25</vt:lpstr>
      <vt:lpstr>Слайд 26</vt:lpstr>
      <vt:lpstr>Слайд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Виды искусств Жанры в изобразительном искусстве</dc:title>
  <dc:creator>GALYA</dc:creator>
  <cp:lastModifiedBy>Андрей Нефедов</cp:lastModifiedBy>
  <cp:revision>2</cp:revision>
  <dcterms:created xsi:type="dcterms:W3CDTF">2017-10-19T13:03:43Z</dcterms:created>
  <dcterms:modified xsi:type="dcterms:W3CDTF">2024-03-15T07:59:25Z</dcterms:modified>
</cp:coreProperties>
</file>