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1" d="100"/>
          <a:sy n="41" d="100"/>
        </p:scale>
        <p:origin x="8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012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818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753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54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174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883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953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24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95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829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676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44399-5EFF-49FC-BE91-A99CEAC18F6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02EFA-B64C-4EFF-90D7-85FD31196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97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jpg"/><Relationship Id="rId12" Type="http://schemas.openxmlformats.org/officeDocument/2006/relationships/image" Target="../media/image29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11" Type="http://schemas.openxmlformats.org/officeDocument/2006/relationships/image" Target="../media/image28.png"/><Relationship Id="rId5" Type="http://schemas.openxmlformats.org/officeDocument/2006/relationships/image" Target="../media/image22.jpg"/><Relationship Id="rId10" Type="http://schemas.openxmlformats.org/officeDocument/2006/relationships/image" Target="../media/image27.png"/><Relationship Id="rId4" Type="http://schemas.openxmlformats.org/officeDocument/2006/relationships/image" Target="../media/image21.jp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49" y="684958"/>
            <a:ext cx="2789984" cy="41925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79295" y="491900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74698" y="2351514"/>
            <a:ext cx="738054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Arial Narrow" panose="020B0606020202030204" pitchFamily="34" charset="0"/>
              </a:rPr>
              <a:t>Беженство в современном мире, </a:t>
            </a:r>
          </a:p>
          <a:p>
            <a:pPr algn="ctr"/>
            <a:r>
              <a:rPr lang="ru-RU" sz="4000" b="1" i="1" dirty="0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Arial Narrow" panose="020B0606020202030204" pitchFamily="34" charset="0"/>
              </a:rPr>
              <a:t>причины и география</a:t>
            </a:r>
            <a:endParaRPr lang="ru-RU" sz="4000" b="1" i="1" cap="none" spc="0" dirty="0">
              <a:ln w="12700">
                <a:solidFill>
                  <a:schemeClr val="accent1"/>
                </a:solidFill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8809" y="3844212"/>
            <a:ext cx="5610807" cy="31560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4642338" y="515815"/>
            <a:ext cx="754966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sz="2000" dirty="0" smtClean="0"/>
              <a:t>Мир вступает в новую эру, когда масштабы глобального принудительного перемещения населения заслоняют все виденное прежде»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   Антониу Гутерреша, Верховный комиссар ООН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20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862" y="0"/>
            <a:ext cx="10105292" cy="686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7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875" y="3482852"/>
            <a:ext cx="2143125" cy="21431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456" y="3183181"/>
            <a:ext cx="2190750" cy="2085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462" y="1805353"/>
            <a:ext cx="3672239" cy="28369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37847"/>
            <a:ext cx="2482225" cy="22508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7117"/>
            <a:ext cx="2203345" cy="33110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875" y="-907440"/>
            <a:ext cx="2143125" cy="2143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31" y="5057775"/>
            <a:ext cx="2543175" cy="18002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513" y="5136540"/>
            <a:ext cx="2577036" cy="17214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313" y="5069498"/>
            <a:ext cx="3577004" cy="17885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90" y="-895350"/>
            <a:ext cx="2905436" cy="21848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698" y="-854870"/>
            <a:ext cx="3210190" cy="214440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450" y="1577853"/>
            <a:ext cx="2705100" cy="16859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123" y="1506416"/>
            <a:ext cx="25050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365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27" y="447675"/>
            <a:ext cx="2705100" cy="1695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074" y="348762"/>
            <a:ext cx="2609850" cy="1752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9538" y="248139"/>
            <a:ext cx="3024554" cy="2016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21" y="2482727"/>
            <a:ext cx="2902194" cy="20779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2" y="2557462"/>
            <a:ext cx="2716457" cy="1807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898" y="2579077"/>
            <a:ext cx="2807923" cy="18756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3" y="4903672"/>
            <a:ext cx="2597395" cy="17350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341" y="4954099"/>
            <a:ext cx="2705100" cy="16859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803" y="4950068"/>
            <a:ext cx="3093009" cy="17320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928" y="4954831"/>
            <a:ext cx="2585813" cy="1727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66179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7569"/>
            <a:ext cx="5462954" cy="89681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Причины миграционного кризиса в Европе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106" y="330810"/>
            <a:ext cx="6266251" cy="3678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164122" y="1119554"/>
            <a:ext cx="5509846" cy="3811588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 smtClean="0"/>
              <a:t>Ухудшение условий содержания лагерей для беженцев в  Турции, Ливане, Иордании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 smtClean="0"/>
              <a:t>Военные действия в Сирии, Ираке, Афганистане, конфликты в Африке и на Ближнем Востоке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 smtClean="0"/>
              <a:t>Многие мигранты стремятся попасть только в те страны Европы, где имеются обширные иммиграционные общины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 smtClean="0"/>
              <a:t>Ухудшение условий жизни и проблемы экономического развития в странах выхода беженцев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 smtClean="0"/>
              <a:t>Решение правительства Македонии о выдаче беженцам трехдневных виз и возможность мигрантов без регистрации пересекать страну в направлении Европы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252542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8924" y="859359"/>
            <a:ext cx="114182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Афганская женщина, ставшая известной благодаря фотографии, которая была сделана журналистом Стивом </a:t>
            </a:r>
            <a:r>
              <a:rPr lang="ru-RU" sz="4400" b="1" dirty="0" err="1"/>
              <a:t>Маккарри</a:t>
            </a:r>
            <a:r>
              <a:rPr lang="ru-RU" sz="4400" b="1" dirty="0"/>
              <a:t> во время Афганской войны, когда Гула жила на территории Пакистана в лагере беженцев</a:t>
            </a:r>
          </a:p>
        </p:txBody>
      </p:sp>
    </p:spTree>
    <p:extLst>
      <p:ext uri="{BB962C8B-B14F-4D97-AF65-F5344CB8AC3E}">
        <p14:creationId xmlns:p14="http://schemas.microsoft.com/office/powerpoint/2010/main" val="1065377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908" y="733539"/>
            <a:ext cx="651803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 smtClean="0"/>
              <a:t>Едуць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едуць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ані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сьледу</a:t>
            </a:r>
            <a:r>
              <a:rPr lang="ru-RU" sz="4400" b="1" dirty="0" smtClean="0"/>
              <a:t>,</a:t>
            </a:r>
          </a:p>
          <a:p>
            <a:r>
              <a:rPr lang="ru-RU" sz="4400" b="1" dirty="0" err="1" smtClean="0"/>
              <a:t>Ні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праслуху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ні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прагледу</a:t>
            </a:r>
            <a:r>
              <a:rPr lang="ru-RU" sz="4400" b="1" dirty="0" smtClean="0"/>
              <a:t>,</a:t>
            </a:r>
          </a:p>
          <a:p>
            <a:r>
              <a:rPr lang="ru-RU" sz="4400" b="1" dirty="0" err="1" smtClean="0"/>
              <a:t>Ні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прасьвету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ні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надзеі</a:t>
            </a:r>
            <a:r>
              <a:rPr lang="ru-RU" sz="4400" b="1" dirty="0" smtClean="0"/>
              <a:t>, —</a:t>
            </a:r>
          </a:p>
          <a:p>
            <a:r>
              <a:rPr lang="ru-RU" sz="4400" b="1" dirty="0" err="1" smtClean="0"/>
              <a:t>Ўсё</a:t>
            </a:r>
            <a:r>
              <a:rPr lang="ru-RU" sz="4400" b="1" dirty="0" smtClean="0"/>
              <a:t> ў </a:t>
            </a:r>
            <a:r>
              <a:rPr lang="ru-RU" sz="4400" b="1" dirty="0" err="1" smtClean="0"/>
              <a:t>зацьмішчы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ўсё</a:t>
            </a:r>
            <a:r>
              <a:rPr lang="ru-RU" sz="4400" b="1" dirty="0" smtClean="0"/>
              <a:t> ў </a:t>
            </a:r>
            <a:r>
              <a:rPr lang="ru-RU" sz="4400" b="1" dirty="0" err="1" smtClean="0"/>
              <a:t>завее</a:t>
            </a:r>
            <a:endParaRPr lang="ru-RU" sz="4400" b="1" dirty="0" smtClean="0"/>
          </a:p>
          <a:p>
            <a:r>
              <a:rPr lang="ru-RU" sz="3200" b="1" i="1" dirty="0" smtClean="0">
                <a:latin typeface="BatangChe" panose="02030609000101010101" pitchFamily="49" charset="-127"/>
                <a:ea typeface="BatangChe" panose="02030609000101010101" pitchFamily="49" charset="-127"/>
              </a:rPr>
              <a:t>Янка Купала 1918 г</a:t>
            </a:r>
            <a:endParaRPr lang="ru-RU" sz="3200" b="1" i="1" dirty="0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95138" y="961292"/>
            <a:ext cx="3540369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81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0"/>
            <a:ext cx="658837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Понятие «беженец» появляется впервые в 1922 г. в первом соглашении о статусе русских и армянских беженцев. В нём были определены их права и принят первый проездной документ для беженцев — нансеновский паспорт </a:t>
            </a:r>
            <a:r>
              <a:rPr lang="ru-RU" sz="3200" b="1" dirty="0" smtClean="0"/>
              <a:t>Он </a:t>
            </a:r>
            <a:r>
              <a:rPr lang="ru-RU" sz="3200" b="1" dirty="0" smtClean="0"/>
              <a:t>был назван в честь полярного исследователя и первого Верховного комиссара по делам беженцев Ф. Нансена. В 1942 г. этот паспорт признали правительства 52 государств, и он действовал до 1951 г.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6936" y="0"/>
            <a:ext cx="5655064" cy="37495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0520" y="3879489"/>
            <a:ext cx="2062895" cy="297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8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012" y="1468813"/>
            <a:ext cx="1174652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По определению ООН, беженцами считаются лица, которые: 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solidFill>
                  <a:srgbClr val="FF0000"/>
                </a:solidFill>
              </a:rPr>
              <a:t>могут </a:t>
            </a:r>
            <a:r>
              <a:rPr lang="ru-RU" sz="2800" b="1" dirty="0" smtClean="0">
                <a:solidFill>
                  <a:srgbClr val="FF0000"/>
                </a:solidFill>
              </a:rPr>
              <a:t>стать жертвой преследований по признаку расы, вероисповедания, гражданства, принадлежности к определённой социальной группе, сексуальной ориентации или политическим взглядам</a:t>
            </a:r>
            <a:r>
              <a:rPr lang="ru-RU" sz="2800" b="1" dirty="0" smtClean="0">
                <a:solidFill>
                  <a:srgbClr val="FF0000"/>
                </a:solidFill>
              </a:rPr>
              <a:t>;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solidFill>
                  <a:srgbClr val="FF0000"/>
                </a:solidFill>
              </a:rPr>
              <a:t> находятся </a:t>
            </a:r>
            <a:r>
              <a:rPr lang="ru-RU" sz="2800" b="1" dirty="0" smtClean="0">
                <a:solidFill>
                  <a:srgbClr val="FF0000"/>
                </a:solidFill>
              </a:rPr>
              <a:t>вне страны своей гражданской принадлежности и не могут или не желают пользоваться защитой этой страны вследствие опасений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2723" y="279885"/>
            <a:ext cx="113479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Black" panose="020B0A04020102020204" pitchFamily="34" charset="0"/>
              </a:rPr>
              <a:t>Понятие «беженец» и его статус были приняты в 1951 г. в Женеве в Конвенции ООН о статусе беженцев. 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706488"/>
            <a:ext cx="1207381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Беженство-вынужденная мера, добровольным не бывает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741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693" y="0"/>
            <a:ext cx="5064370" cy="6894195"/>
          </a:xfrm>
          <a:prstGeom prst="rect">
            <a:avLst/>
          </a:prstGeom>
          <a:noFill/>
          <a:effectLst>
            <a:glow rad="4064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600" i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ndara" panose="020E0502030303020204" pitchFamily="34" charset="0"/>
              </a:rPr>
              <a:t>Закрой глаза…</a:t>
            </a:r>
          </a:p>
          <a:p>
            <a:pPr algn="ctr"/>
            <a:r>
              <a:rPr lang="ru-RU" sz="2600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ndara" panose="020E0502030303020204" pitchFamily="34" charset="0"/>
              </a:rPr>
              <a:t>Представь, что  весь мир, в котором еще вчера тебе было так тепло и уютно, ощетинился острыми клыками холода и голода.</a:t>
            </a:r>
          </a:p>
          <a:p>
            <a:pPr algn="ctr"/>
            <a:r>
              <a:rPr lang="ru-RU" sz="2600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ndara" panose="020E0502030303020204" pitchFamily="34" charset="0"/>
              </a:rPr>
              <a:t>И тебе пришлось посмотреть в глаза полной безнадежности.</a:t>
            </a:r>
          </a:p>
          <a:p>
            <a:pPr algn="ctr"/>
            <a:r>
              <a:rPr lang="ru-RU" sz="2600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ndara" panose="020E0502030303020204" pitchFamily="34" charset="0"/>
              </a:rPr>
              <a:t>И ты пошел, пошел прочь</a:t>
            </a:r>
          </a:p>
          <a:p>
            <a:pPr algn="ctr"/>
            <a:r>
              <a:rPr lang="ru-RU" sz="2600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ndara" panose="020E0502030303020204" pitchFamily="34" charset="0"/>
              </a:rPr>
              <a:t>Тебя нигде не ждут, нет ни одного окна, которое зажигается, чтобы сказать тебе: «Ты дома!»</a:t>
            </a:r>
          </a:p>
          <a:p>
            <a:pPr algn="ctr"/>
            <a:r>
              <a:rPr lang="ru-RU" sz="2600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ndara" panose="020E0502030303020204" pitchFamily="34" charset="0"/>
              </a:rPr>
              <a:t>Но и возвращаться отныне некуда.</a:t>
            </a:r>
          </a:p>
          <a:p>
            <a:pPr algn="ctr"/>
            <a:r>
              <a:rPr lang="ru-RU" sz="2600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ndara" panose="020E0502030303020204" pitchFamily="34" charset="0"/>
              </a:rPr>
              <a:t>И все, что у тебя есть - НАДЕЖДА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124" y="422031"/>
            <a:ext cx="5764458" cy="6093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>
              <a:schemeClr val="accent1">
                <a:alpha val="13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  <a:softEdge rad="1270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86385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2031" y="317920"/>
            <a:ext cx="11488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Миграционная политика — это система принципов, целей и действий, с помощью которых государство регулирует потоки миграции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44061" y="2649415"/>
            <a:ext cx="10996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Главной международной организацией по обеспечению прав и благополучия беженцев является Управление Верховного комиссариата по делам беженцев </a:t>
            </a:r>
            <a:r>
              <a:rPr lang="ru-RU" sz="2800" b="1" dirty="0" smtClean="0">
                <a:solidFill>
                  <a:srgbClr val="002060"/>
                </a:solidFill>
              </a:rPr>
              <a:t>УВКБ (1950 г)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6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3467" y="331711"/>
            <a:ext cx="85602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Причины беженства в мире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260950"/>
              </p:ext>
            </p:extLst>
          </p:nvPr>
        </p:nvGraphicFramePr>
        <p:xfrm>
          <a:off x="633046" y="1378076"/>
          <a:ext cx="10949354" cy="54799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47164"/>
                <a:gridCol w="3347164"/>
                <a:gridCol w="4255026"/>
              </a:tblGrid>
              <a:tr h="32879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Историческ</a:t>
                      </a:r>
                      <a:r>
                        <a:rPr lang="ru-RU" sz="2400" b="1" dirty="0" smtClean="0"/>
                        <a:t>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Преследования по признаку расы, вероисповедания, гражданства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Преследование по причине принадлежности к определенной социальной группе или политическим убеждениям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/>
                </a:tc>
              </a:tr>
              <a:tr h="129525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Современные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Стихийные</a:t>
                      </a:r>
                      <a:r>
                        <a:rPr lang="ru-RU" sz="2400" b="1" baseline="0" dirty="0" smtClean="0"/>
                        <a:t> природные бедствия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Крайняя нищета</a:t>
                      </a:r>
                      <a:endParaRPr lang="ru-RU" sz="2400" b="1" dirty="0"/>
                    </a:p>
                  </a:txBody>
                  <a:tcPr/>
                </a:tc>
              </a:tr>
              <a:tr h="896715">
                <a:tc>
                  <a:txBody>
                    <a:bodyPr/>
                    <a:lstStyle/>
                    <a:p>
                      <a:pPr algn="ctr"/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Военные конфликты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Экологические</a:t>
                      </a:r>
                      <a:r>
                        <a:rPr lang="ru-RU" sz="2400" b="1" baseline="0" dirty="0" smtClean="0"/>
                        <a:t> катастрофы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81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70584" cy="27735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664" y="0"/>
            <a:ext cx="8058336" cy="25156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949" y="2647951"/>
            <a:ext cx="7464052" cy="39873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4036"/>
            <a:ext cx="4618892" cy="35525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19220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0"/>
            <a:ext cx="4196862" cy="28430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572" y="0"/>
            <a:ext cx="4608428" cy="28721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07236" cy="39901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69" y="4737584"/>
            <a:ext cx="3704492" cy="2120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824" y="4570756"/>
            <a:ext cx="3433761" cy="22872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629" y="4607472"/>
            <a:ext cx="3371355" cy="20746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016" y="2393960"/>
            <a:ext cx="2649416" cy="19879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84692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476</Words>
  <Application>Microsoft Office PowerPoint</Application>
  <PresentationFormat>Широкоэкранный</PresentationFormat>
  <Paragraphs>42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BatangChe</vt:lpstr>
      <vt:lpstr>Arial</vt:lpstr>
      <vt:lpstr>Arial Black</vt:lpstr>
      <vt:lpstr>Arial Narrow</vt:lpstr>
      <vt:lpstr>Calibri</vt:lpstr>
      <vt:lpstr>Calibri Light</vt:lpstr>
      <vt:lpstr>Candara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Причины миграционного кризиса в Европе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26</cp:revision>
  <dcterms:created xsi:type="dcterms:W3CDTF">2021-11-26T15:48:28Z</dcterms:created>
  <dcterms:modified xsi:type="dcterms:W3CDTF">2021-11-28T16:29:27Z</dcterms:modified>
</cp:coreProperties>
</file>