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79" r:id="rId4"/>
    <p:sldId id="280" r:id="rId5"/>
    <p:sldId id="287" r:id="rId6"/>
    <p:sldId id="281" r:id="rId7"/>
    <p:sldId id="288" r:id="rId8"/>
    <p:sldId id="267" r:id="rId9"/>
    <p:sldId id="286" r:id="rId10"/>
    <p:sldId id="282" r:id="rId11"/>
    <p:sldId id="269" r:id="rId12"/>
    <p:sldId id="271" r:id="rId13"/>
    <p:sldId id="260" r:id="rId14"/>
    <p:sldId id="262" r:id="rId15"/>
    <p:sldId id="263" r:id="rId16"/>
    <p:sldId id="276" r:id="rId17"/>
    <p:sldId id="264" r:id="rId18"/>
    <p:sldId id="268" r:id="rId19"/>
    <p:sldId id="265" r:id="rId20"/>
    <p:sldId id="258" r:id="rId21"/>
    <p:sldId id="273" r:id="rId22"/>
    <p:sldId id="275" r:id="rId23"/>
    <p:sldId id="274" r:id="rId24"/>
    <p:sldId id="285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16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838200"/>
            <a:ext cx="7851648" cy="609600"/>
          </a:xfrm>
        </p:spPr>
        <p:txBody>
          <a:bodyPr>
            <a:normAutofit/>
          </a:bodyPr>
          <a:lstStyle/>
          <a:p>
            <a:pPr algn="ctr"/>
            <a:r>
              <a:rPr lang="ru-RU" sz="2800" b="0" dirty="0" smtClean="0">
                <a:solidFill>
                  <a:schemeClr val="bg1"/>
                </a:solidFill>
                <a:effectLst/>
              </a:rPr>
              <a:t>«Профилактика </a:t>
            </a:r>
            <a:r>
              <a:rPr lang="ru-RU" sz="2800" b="0" dirty="0" err="1" smtClean="0">
                <a:solidFill>
                  <a:schemeClr val="bg1"/>
                </a:solidFill>
                <a:effectLst/>
              </a:rPr>
              <a:t>буллинга</a:t>
            </a:r>
            <a:r>
              <a:rPr lang="ru-RU" sz="2800" b="0" dirty="0" smtClean="0">
                <a:solidFill>
                  <a:schemeClr val="bg1"/>
                </a:solidFill>
                <a:effectLst/>
              </a:rPr>
              <a:t> (травли) в ДОУ».</a:t>
            </a:r>
            <a:endParaRPr lang="ru-RU" sz="2800" b="0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9600" y="2286000"/>
            <a:ext cx="7854696" cy="1752600"/>
          </a:xfrm>
        </p:spPr>
        <p:txBody>
          <a:bodyPr>
            <a:normAutofit fontScale="92500"/>
          </a:bodyPr>
          <a:lstStyle/>
          <a:p>
            <a:pPr marL="12700" algn="ctr">
              <a:spcBef>
                <a:spcPts val="990"/>
              </a:spcBef>
              <a:defRPr/>
            </a:pPr>
            <a:r>
              <a:rPr lang="ru-RU" sz="2800" b="1" dirty="0" smtClean="0"/>
              <a:t>Блок 1. </a:t>
            </a:r>
          </a:p>
          <a:p>
            <a:pPr marL="12700" algn="ctr">
              <a:spcBef>
                <a:spcPts val="990"/>
              </a:spcBef>
              <a:defRPr/>
            </a:pPr>
            <a:r>
              <a:rPr lang="ru-RU" sz="2800" b="1" dirty="0" smtClean="0"/>
              <a:t>«Как помочь будущему первокласснику </a:t>
            </a:r>
          </a:p>
          <a:p>
            <a:pPr marL="12700" algn="ctr">
              <a:spcBef>
                <a:spcPts val="990"/>
              </a:spcBef>
              <a:defRPr/>
            </a:pPr>
            <a:r>
              <a:rPr lang="ru-RU" sz="2800" b="1" dirty="0" smtClean="0"/>
              <a:t>не стать жертвой </a:t>
            </a:r>
            <a:r>
              <a:rPr lang="ru-RU" sz="2800" b="1" dirty="0" err="1" smtClean="0"/>
              <a:t>буллинга</a:t>
            </a:r>
            <a:r>
              <a:rPr lang="ru-RU" sz="2800" b="1" dirty="0" smtClean="0"/>
              <a:t> (травли) в школе».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029200" y="5105400"/>
            <a:ext cx="373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Тепаева Любовь Геннадиевна, педагог-психолог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МБДОУ № 40 «Снегурочка»,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 г. Сургут, </a:t>
            </a:r>
            <a:r>
              <a:rPr lang="ru-RU" dirty="0" err="1" smtClean="0">
                <a:solidFill>
                  <a:schemeClr val="bg1"/>
                </a:solidFill>
              </a:rPr>
              <a:t>ХМАО-Югра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marL="0" indent="0" algn="just">
              <a:buNone/>
            </a:pPr>
            <a:r>
              <a:rPr lang="ru-RU" b="1" dirty="0" smtClean="0"/>
              <a:t>- </a:t>
            </a:r>
            <a:r>
              <a:rPr lang="ru-RU" dirty="0" smtClean="0"/>
              <a:t>Может ли наш ребенок - выпускник, будущий школьник стать, в силу своих индивидуальных особенностей, жертвой или зачинщиком травли в будущем, в школе?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- На что уже сейчас, в детском саду, стоит обратить внимание, чтобы свести к минимуму возможные риски?</a:t>
            </a:r>
            <a:endParaRPr lang="ru-RU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457200" y="704088"/>
            <a:ext cx="8229600" cy="66751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Вопрос для размышления.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Users\User\Documents\0 Сейчас\1Буллинг на публикацию\curly_brackets_svg.jpg"/>
          <p:cNvPicPr>
            <a:picLocks noChangeAspect="1" noChangeArrowheads="1"/>
          </p:cNvPicPr>
          <p:nvPr/>
        </p:nvPicPr>
        <p:blipFill>
          <a:blip r:embed="rId2" cstate="print"/>
          <a:srcRect r="3390"/>
          <a:stretch>
            <a:fillRect/>
          </a:stretch>
        </p:blipFill>
        <p:spPr bwMode="auto">
          <a:xfrm>
            <a:off x="0" y="914400"/>
            <a:ext cx="9067800" cy="4183231"/>
          </a:xfrm>
          <a:prstGeom prst="rect">
            <a:avLst/>
          </a:prstGeom>
          <a:noFill/>
        </p:spPr>
      </p:pic>
      <p:pic>
        <p:nvPicPr>
          <p:cNvPr id="1026" name="Picture 2" descr="C:\Users\User\Documents\0 Сейчас\1Буллинг на публикацию\1674310655_papik-pro-p-skhematichnii-risunok-1-1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4199" r="60806"/>
          <a:stretch>
            <a:fillRect/>
          </a:stretch>
        </p:blipFill>
        <p:spPr bwMode="auto">
          <a:xfrm>
            <a:off x="3657600" y="1143000"/>
            <a:ext cx="1752600" cy="306664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16200000">
            <a:off x="161956" y="2886044"/>
            <a:ext cx="2819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Внешние  ресурсы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5400000">
            <a:off x="4124355" y="2886045"/>
            <a:ext cx="2971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Внутренние ресурсы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 rot="16200000">
            <a:off x="1876455" y="2771745"/>
            <a:ext cx="32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Внутренние ресурсы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5400000">
            <a:off x="6105554" y="2733646"/>
            <a:ext cx="2667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Внешние  ресурсы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7200" y="5334000"/>
            <a:ext cx="8305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Жертвой </a:t>
            </a:r>
            <a:r>
              <a:rPr lang="ru-RU" sz="2000" dirty="0" err="1" smtClean="0"/>
              <a:t>буллинга</a:t>
            </a:r>
            <a:r>
              <a:rPr lang="ru-RU" sz="2000" dirty="0" smtClean="0"/>
              <a:t> (травли) в будущем может стать ребенок, который не имеет внутренних и внешних ресурсов, чтобы защитить себя.</a:t>
            </a:r>
            <a:endParaRPr lang="ru-RU" sz="2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1" u="sng" dirty="0" smtClean="0">
                <a:solidFill>
                  <a:srgbClr val="C00000"/>
                </a:solidFill>
              </a:rPr>
              <a:t>Внешние ресурсы ребенка дошкольного возраста.</a:t>
            </a:r>
            <a:r>
              <a:rPr lang="ru-RU" sz="5400" b="1" u="sng" dirty="0" smtClean="0">
                <a:solidFill>
                  <a:srgbClr val="C00000"/>
                </a:solidFill>
              </a:rPr>
              <a:t/>
            </a:r>
            <a:br>
              <a:rPr lang="ru-RU" sz="5400" b="1" u="sng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24000" y="1828800"/>
            <a:ext cx="6096000" cy="9906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876800" y="3733800"/>
            <a:ext cx="3962400" cy="9906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9600" y="3733800"/>
            <a:ext cx="3962400" cy="9906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743200" y="2057400"/>
            <a:ext cx="373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Внешние ресурсы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85800" y="3810000"/>
            <a:ext cx="373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Помощь и поддержка взрослого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876800" y="3810000"/>
            <a:ext cx="373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Помощь и поддержка друга</a:t>
            </a:r>
            <a:endParaRPr lang="ru-RU" sz="2400" b="1" dirty="0"/>
          </a:p>
        </p:txBody>
      </p:sp>
      <p:sp>
        <p:nvSpPr>
          <p:cNvPr id="13" name="Стрелка вниз 12"/>
          <p:cNvSpPr/>
          <p:nvPr/>
        </p:nvSpPr>
        <p:spPr>
          <a:xfrm rot="1830614">
            <a:off x="3004624" y="3107788"/>
            <a:ext cx="3810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20246411">
            <a:off x="6183741" y="3100677"/>
            <a:ext cx="3810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09600" y="5486400"/>
            <a:ext cx="7924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Данный вид  ресурсов – основной в дошкольном возрасте!</a:t>
            </a:r>
            <a:endParaRPr lang="ru-RU" sz="20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u="sng" dirty="0" smtClean="0">
                <a:solidFill>
                  <a:srgbClr val="C00000"/>
                </a:solidFill>
              </a:rPr>
              <a:t>Внешние ресурсы ребенка дошкольного возраста.</a:t>
            </a:r>
            <a:br>
              <a:rPr lang="ru-RU" sz="2400" b="1" u="sng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Помощь и поддержка взрослого.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000" b="1" u="sng" dirty="0" smtClean="0"/>
              <a:t>Задача взрослого  (воспитателя, родителя, сотрудника ДОУ):</a:t>
            </a:r>
          </a:p>
          <a:p>
            <a:pPr algn="just">
              <a:buNone/>
            </a:pPr>
            <a:endParaRPr lang="ru-RU" sz="2000" b="1" u="sng" dirty="0" smtClean="0"/>
          </a:p>
          <a:p>
            <a:pPr algn="just">
              <a:buNone/>
            </a:pPr>
            <a:r>
              <a:rPr lang="ru-RU" sz="2000" dirty="0" smtClean="0"/>
              <a:t>- уделить время, чтобы выслушать ребенка;</a:t>
            </a:r>
          </a:p>
          <a:p>
            <a:pPr marL="0" indent="0" algn="just">
              <a:buNone/>
            </a:pPr>
            <a:r>
              <a:rPr lang="ru-RU" sz="2000" dirty="0" smtClean="0">
                <a:solidFill>
                  <a:srgbClr val="C00000"/>
                </a:solidFill>
              </a:rPr>
              <a:t>Внимание! </a:t>
            </a:r>
            <a:r>
              <a:rPr lang="ru-RU" sz="2000" u="sng" dirty="0" smtClean="0"/>
              <a:t>Обязательное правило: </a:t>
            </a:r>
            <a:r>
              <a:rPr lang="ru-RU" sz="2000" dirty="0" smtClean="0"/>
              <a:t>выслушивать ребенка, отложив дела, сидя на уровне взгляда ребенка, смотря ему в глаза, иначе у ребенка сложится впечатление, что вы его не слышите и не слушаете!</a:t>
            </a:r>
          </a:p>
          <a:p>
            <a:pPr algn="just">
              <a:buNone/>
            </a:pPr>
            <a:r>
              <a:rPr lang="ru-RU" sz="2000" dirty="0" smtClean="0"/>
              <a:t> - поставить себя на место ребенка, чтобы понять, что он чувствует; </a:t>
            </a:r>
          </a:p>
          <a:p>
            <a:pPr algn="just">
              <a:buNone/>
            </a:pPr>
            <a:r>
              <a:rPr lang="ru-RU" sz="2000" dirty="0" smtClean="0"/>
              <a:t>- относиться к говорящему уважительно;</a:t>
            </a:r>
          </a:p>
          <a:p>
            <a:pPr algn="just">
              <a:buNone/>
            </a:pPr>
            <a:r>
              <a:rPr lang="ru-RU" sz="2000" dirty="0" smtClean="0"/>
              <a:t>- слушать внимательно, не делая оценок; </a:t>
            </a:r>
          </a:p>
          <a:p>
            <a:pPr algn="just">
              <a:buNone/>
            </a:pPr>
            <a:r>
              <a:rPr lang="ru-RU" sz="2000" dirty="0" smtClean="0"/>
              <a:t>- оставаться нейтральным, не принимать чью- либо сторону;</a:t>
            </a:r>
          </a:p>
          <a:p>
            <a:pPr marL="0" indent="0" algn="just">
              <a:buNone/>
            </a:pPr>
            <a:r>
              <a:rPr lang="ru-RU" sz="2000" dirty="0" smtClean="0">
                <a:solidFill>
                  <a:srgbClr val="C00000"/>
                </a:solidFill>
              </a:rPr>
              <a:t>Внимание! Это очень важное условие: </a:t>
            </a:r>
            <a:r>
              <a:rPr lang="ru-RU" sz="2000" dirty="0" smtClean="0"/>
              <a:t>ребенок, который слывет «драчуном», не всегда бывает зачинщиком конфликта и может быть спровоцирован на конфликт.</a:t>
            </a:r>
          </a:p>
          <a:p>
            <a:pPr algn="just">
              <a:buNone/>
            </a:pPr>
            <a:r>
              <a:rPr lang="ru-RU" sz="2000" dirty="0" smtClean="0"/>
              <a:t>- помочь разрешить конфликт, договориться;</a:t>
            </a:r>
          </a:p>
          <a:p>
            <a:pPr marL="0" indent="0" algn="just">
              <a:buNone/>
            </a:pPr>
            <a:r>
              <a:rPr lang="ru-RU" sz="2000" dirty="0" smtClean="0"/>
              <a:t>- подсказать (читай: НАУЧИТЬ) более эффективный способ общения в будущем.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u="sng" dirty="0" smtClean="0">
                <a:solidFill>
                  <a:srgbClr val="C00000"/>
                </a:solidFill>
              </a:rPr>
              <a:t>Внешние ресурсы ребенка дошкольного возраста. </a:t>
            </a:r>
            <a:r>
              <a:rPr lang="ru-RU" sz="2400" b="1" dirty="0" smtClean="0">
                <a:solidFill>
                  <a:srgbClr val="C00000"/>
                </a:solidFill>
              </a:rPr>
              <a:t/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/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Вопросы для самопроверки.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68880"/>
            <a:ext cx="8229600" cy="400812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/>
              <a:t>- При выпуске из дошкольного учреждения ребенок сможет самостоятельно найти себе друга?  </a:t>
            </a:r>
          </a:p>
          <a:p>
            <a:pPr algn="just">
              <a:buNone/>
            </a:pPr>
            <a:endParaRPr lang="ru-RU" sz="2000" dirty="0" smtClean="0"/>
          </a:p>
          <a:p>
            <a:pPr algn="just">
              <a:buNone/>
            </a:pPr>
            <a:r>
              <a:rPr lang="ru-RU" sz="2000" dirty="0" smtClean="0"/>
              <a:t>- Ребенок ходит на кружки дополнительного образования, на курсы подготовки к школе, кружки вне дошкольного учреждения он рассказывает о том, с кем он там подружился? Называет имя друга?   </a:t>
            </a:r>
          </a:p>
          <a:p>
            <a:pPr algn="just">
              <a:buFontTx/>
              <a:buChar char="-"/>
            </a:pPr>
            <a:endParaRPr lang="ru-RU" sz="2000" dirty="0" smtClean="0"/>
          </a:p>
          <a:p>
            <a:pPr algn="just">
              <a:buNone/>
            </a:pPr>
            <a:r>
              <a:rPr lang="ru-RU" sz="2000" dirty="0" smtClean="0"/>
              <a:t>- Знает ли ребенок речевые шаблоны, с помощью которых можно познакомиться?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229600" cy="1524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rgbClr val="C00000"/>
                </a:solidFill>
              </a:rPr>
              <a:t/>
            </a:r>
            <a:br>
              <a:rPr lang="ru-RU" sz="2700" b="1" dirty="0" smtClean="0">
                <a:solidFill>
                  <a:srgbClr val="C00000"/>
                </a:solidFill>
              </a:rPr>
            </a:br>
            <a:r>
              <a:rPr lang="ru-RU" sz="2700" b="1" dirty="0" smtClean="0">
                <a:solidFill>
                  <a:srgbClr val="C00000"/>
                </a:solidFill>
              </a:rPr>
              <a:t/>
            </a:r>
            <a:br>
              <a:rPr lang="ru-RU" sz="2700" b="1" dirty="0" smtClean="0">
                <a:solidFill>
                  <a:srgbClr val="C00000"/>
                </a:solidFill>
              </a:rPr>
            </a:br>
            <a:r>
              <a:rPr lang="ru-RU" sz="2700" b="1" dirty="0" smtClean="0">
                <a:solidFill>
                  <a:srgbClr val="C00000"/>
                </a:solidFill>
              </a:rPr>
              <a:t/>
            </a:r>
            <a:br>
              <a:rPr lang="ru-RU" sz="2700" b="1" dirty="0" smtClean="0">
                <a:solidFill>
                  <a:srgbClr val="C00000"/>
                </a:solidFill>
              </a:rPr>
            </a:br>
            <a:r>
              <a:rPr lang="ru-RU" sz="2700" b="1" dirty="0" smtClean="0">
                <a:solidFill>
                  <a:srgbClr val="C00000"/>
                </a:solidFill>
              </a:rPr>
              <a:t/>
            </a:r>
            <a:br>
              <a:rPr lang="ru-RU" sz="2700" b="1" dirty="0" smtClean="0">
                <a:solidFill>
                  <a:srgbClr val="C00000"/>
                </a:solidFill>
              </a:rPr>
            </a:br>
            <a:r>
              <a:rPr lang="ru-RU" sz="2700" b="1" dirty="0" smtClean="0">
                <a:solidFill>
                  <a:srgbClr val="C00000"/>
                </a:solidFill>
              </a:rPr>
              <a:t/>
            </a:r>
            <a:br>
              <a:rPr lang="ru-RU" sz="2700" b="1" dirty="0" smtClean="0">
                <a:solidFill>
                  <a:srgbClr val="C00000"/>
                </a:solidFill>
              </a:rPr>
            </a:br>
            <a:r>
              <a:rPr lang="ru-RU" sz="2700" b="1" dirty="0" smtClean="0">
                <a:solidFill>
                  <a:srgbClr val="C00000"/>
                </a:solidFill>
              </a:rPr>
              <a:t/>
            </a:r>
            <a:br>
              <a:rPr lang="ru-RU" sz="2700" b="1" dirty="0" smtClean="0">
                <a:solidFill>
                  <a:srgbClr val="C00000"/>
                </a:solidFill>
              </a:rPr>
            </a:br>
            <a:r>
              <a:rPr lang="ru-RU" sz="5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700" b="1" u="sng" dirty="0" smtClean="0">
                <a:solidFill>
                  <a:srgbClr val="C00000"/>
                </a:solidFill>
              </a:rPr>
              <a:t>Внешние ресурсы ребенка дошкольного возраста. </a:t>
            </a:r>
            <a:r>
              <a:rPr lang="ru-RU" sz="2700" b="1" dirty="0" smtClean="0">
                <a:solidFill>
                  <a:srgbClr val="C00000"/>
                </a:solidFill>
              </a:rPr>
              <a:t/>
            </a:r>
            <a:br>
              <a:rPr lang="ru-RU" sz="2700" b="1" dirty="0" smtClean="0">
                <a:solidFill>
                  <a:srgbClr val="C00000"/>
                </a:solidFill>
              </a:rPr>
            </a:br>
            <a:r>
              <a:rPr lang="ru-RU" sz="2700" b="1" dirty="0" smtClean="0">
                <a:solidFill>
                  <a:srgbClr val="C00000"/>
                </a:solidFill>
              </a:rPr>
              <a:t/>
            </a:r>
            <a:br>
              <a:rPr lang="ru-RU" sz="2700" b="1" dirty="0" smtClean="0">
                <a:solidFill>
                  <a:srgbClr val="C00000"/>
                </a:solidFill>
              </a:rPr>
            </a:br>
            <a:r>
              <a:rPr lang="ru-RU" sz="2700" b="1" dirty="0" smtClean="0">
                <a:solidFill>
                  <a:srgbClr val="C00000"/>
                </a:solidFill>
              </a:rPr>
              <a:t>Речевые шаблоны, </a:t>
            </a:r>
            <a:br>
              <a:rPr lang="ru-RU" sz="2700" b="1" dirty="0" smtClean="0">
                <a:solidFill>
                  <a:srgbClr val="C00000"/>
                </a:solidFill>
              </a:rPr>
            </a:br>
            <a:r>
              <a:rPr lang="ru-RU" sz="2700" b="1" dirty="0" smtClean="0">
                <a:solidFill>
                  <a:srgbClr val="C00000"/>
                </a:solidFill>
              </a:rPr>
              <a:t>с помощью которых можно познакомиться.</a:t>
            </a:r>
            <a:endParaRPr lang="ru-RU" sz="27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2743200"/>
            <a:ext cx="8229600" cy="3550920"/>
          </a:xfrm>
        </p:spPr>
        <p:txBody>
          <a:bodyPr>
            <a:normAutofit lnSpcReduction="10000"/>
          </a:bodyPr>
          <a:lstStyle/>
          <a:p>
            <a:pPr marL="6350" indent="-6350" algn="just">
              <a:buNone/>
            </a:pPr>
            <a:r>
              <a:rPr lang="ru-RU" sz="2000" dirty="0" smtClean="0"/>
              <a:t>- Привет, меня зовут Саша. А как тебя зовут? </a:t>
            </a:r>
          </a:p>
          <a:p>
            <a:pPr marL="6350" indent="-6350" algn="just">
              <a:buNone/>
            </a:pPr>
            <a:r>
              <a:rPr lang="ru-RU" sz="2000" dirty="0" smtClean="0"/>
              <a:t>-  Привет, меня зовут Саша. Давай вместе поиграем? </a:t>
            </a:r>
          </a:p>
          <a:p>
            <a:pPr marL="6350" indent="-6350" algn="just">
              <a:buNone/>
            </a:pPr>
            <a:r>
              <a:rPr lang="ru-RU" sz="2000" dirty="0" smtClean="0"/>
              <a:t>- Привет, меня зовут Саша. У меня есть машинка, хочешь дам поиграть?</a:t>
            </a:r>
          </a:p>
          <a:p>
            <a:pPr marL="6350" indent="-6350" algn="just">
              <a:buNone/>
            </a:pPr>
            <a:r>
              <a:rPr lang="ru-RU" sz="2000" dirty="0" smtClean="0"/>
              <a:t>- Привет, меня зовут Саша. А ты смотрел мультфильм….?</a:t>
            </a:r>
          </a:p>
          <a:p>
            <a:pPr marL="0" indent="0" algn="just">
              <a:buNone/>
            </a:pPr>
            <a:r>
              <a:rPr lang="ru-RU" sz="2000" dirty="0" smtClean="0"/>
              <a:t>- Давай вместе построим песочный замок, я умею делать красивые башни.</a:t>
            </a:r>
          </a:p>
          <a:p>
            <a:pPr marL="0" indent="0" algn="just">
              <a:buNone/>
            </a:pPr>
            <a:r>
              <a:rPr lang="ru-RU" sz="2000" dirty="0" smtClean="0"/>
              <a:t>- Я знаю интересную игру, хочешь – научу?</a:t>
            </a:r>
          </a:p>
          <a:p>
            <a:pPr marL="0" indent="0" algn="just">
              <a:buFontTx/>
              <a:buChar char="-"/>
            </a:pP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                        Дополните список своими вариантами.</a:t>
            </a:r>
            <a:endParaRPr lang="ru-RU" sz="2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1" u="sng" dirty="0" smtClean="0">
                <a:solidFill>
                  <a:srgbClr val="C00000"/>
                </a:solidFill>
              </a:rPr>
              <a:t>Внутренние ресурсы ребенка дошкольного возраста.</a:t>
            </a:r>
            <a:r>
              <a:rPr lang="ru-RU" sz="5400" b="1" u="sng" dirty="0" smtClean="0">
                <a:solidFill>
                  <a:srgbClr val="C00000"/>
                </a:solidFill>
              </a:rPr>
              <a:t/>
            </a:r>
            <a:br>
              <a:rPr lang="ru-RU" sz="5400" b="1" u="sng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24000" y="1828800"/>
            <a:ext cx="6096000" cy="9906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28800" y="3733800"/>
            <a:ext cx="5562600" cy="26670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743200" y="2057400"/>
            <a:ext cx="373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Внутренние ресурсы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209800" y="3886200"/>
            <a:ext cx="4876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ru-RU" sz="2400" dirty="0" smtClean="0"/>
              <a:t>знание речевых шаблонов общения; </a:t>
            </a:r>
          </a:p>
          <a:p>
            <a:pPr algn="just">
              <a:buFontTx/>
              <a:buChar char="-"/>
            </a:pPr>
            <a:r>
              <a:rPr lang="ru-RU" sz="2400" dirty="0" smtClean="0"/>
              <a:t>знание приемов и правил бесконфликтного общения; </a:t>
            </a:r>
          </a:p>
          <a:p>
            <a:pPr algn="just">
              <a:buFontTx/>
              <a:buChar char="-"/>
            </a:pPr>
            <a:r>
              <a:rPr lang="ru-RU" sz="2400" dirty="0" smtClean="0"/>
              <a:t> умение их применять без помощи взрослого.</a:t>
            </a:r>
            <a:endParaRPr lang="ru-RU" sz="2400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4207031" y="3023581"/>
            <a:ext cx="381000" cy="5568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u="sng" dirty="0" smtClean="0">
                <a:solidFill>
                  <a:srgbClr val="C00000"/>
                </a:solidFill>
              </a:rPr>
              <a:t>Внутренние ресурсы ребенка дошкольного возраста.</a:t>
            </a:r>
            <a:br>
              <a:rPr lang="ru-RU" sz="2400" b="1" u="sng" dirty="0" smtClean="0">
                <a:solidFill>
                  <a:srgbClr val="C00000"/>
                </a:solidFill>
              </a:rPr>
            </a:br>
            <a:r>
              <a:rPr lang="ru-RU" sz="2400" b="1" u="sng" dirty="0" smtClean="0">
                <a:solidFill>
                  <a:srgbClr val="C00000"/>
                </a:solidFill>
              </a:rPr>
              <a:t/>
            </a:r>
            <a:br>
              <a:rPr lang="ru-RU" sz="2400" b="1" u="sng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Вопросы для самопроверки.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505200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sz="2800" dirty="0" smtClean="0"/>
              <a:t>- Знает ли ребенок правила вежливого общения? </a:t>
            </a:r>
          </a:p>
          <a:p>
            <a:pPr algn="just">
              <a:buFontTx/>
              <a:buChar char="-"/>
            </a:pPr>
            <a:endParaRPr lang="ru-RU" sz="2800" dirty="0" smtClean="0"/>
          </a:p>
          <a:p>
            <a:pPr algn="just">
              <a:buNone/>
            </a:pPr>
            <a:r>
              <a:rPr lang="ru-RU" sz="2800" dirty="0" smtClean="0"/>
              <a:t>- Знает ли ребенок правила бесконфликтного общения? </a:t>
            </a:r>
          </a:p>
          <a:p>
            <a:pPr algn="just">
              <a:buNone/>
            </a:pPr>
            <a:r>
              <a:rPr lang="ru-RU" sz="2800" dirty="0" smtClean="0"/>
              <a:t> </a:t>
            </a:r>
          </a:p>
          <a:p>
            <a:pPr algn="just">
              <a:buNone/>
            </a:pPr>
            <a:r>
              <a:rPr lang="ru-RU" sz="2800" dirty="0" smtClean="0"/>
              <a:t>- Знает ли ребенок, какими фразами можно остановить обидчика?</a:t>
            </a:r>
          </a:p>
          <a:p>
            <a:pPr algn="just">
              <a:buNone/>
            </a:pPr>
            <a:endParaRPr lang="ru-RU" sz="2800" dirty="0" smtClean="0"/>
          </a:p>
          <a:p>
            <a:pPr algn="just">
              <a:buNone/>
            </a:pPr>
            <a:r>
              <a:rPr lang="ru-RU" sz="2800" dirty="0" smtClean="0"/>
              <a:t>- Умеет ли он делать это самостоятельно или всегда обращается за помощью взрослого?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2438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700" b="1" u="sng" dirty="0" smtClean="0">
                <a:solidFill>
                  <a:srgbClr val="C00000"/>
                </a:solidFill>
              </a:rPr>
              <a:t>Внутренние ресурсы ребенка дошкольного возраста.</a:t>
            </a:r>
            <a:r>
              <a:rPr lang="ru-RU" sz="2700" b="1" dirty="0" smtClean="0">
                <a:solidFill>
                  <a:srgbClr val="C00000"/>
                </a:solidFill>
              </a:rPr>
              <a:t/>
            </a:r>
            <a:br>
              <a:rPr lang="ru-RU" sz="2700" b="1" dirty="0" smtClean="0">
                <a:solidFill>
                  <a:srgbClr val="C00000"/>
                </a:solidFill>
              </a:rPr>
            </a:br>
            <a:r>
              <a:rPr lang="ru-RU" sz="2700" b="1" dirty="0" smtClean="0">
                <a:solidFill>
                  <a:srgbClr val="C00000"/>
                </a:solidFill>
              </a:rPr>
              <a:t/>
            </a:r>
            <a:br>
              <a:rPr lang="ru-RU" sz="2700" b="1" dirty="0" smtClean="0">
                <a:solidFill>
                  <a:srgbClr val="C00000"/>
                </a:solidFill>
              </a:rPr>
            </a:br>
            <a:r>
              <a:rPr lang="ru-RU" sz="2700" b="1" dirty="0" smtClean="0">
                <a:solidFill>
                  <a:srgbClr val="C00000"/>
                </a:solidFill>
              </a:rPr>
              <a:t>Каким простым фразам нужно научить нашего ребенка,</a:t>
            </a:r>
            <a:br>
              <a:rPr lang="ru-RU" sz="2700" b="1" dirty="0" smtClean="0">
                <a:solidFill>
                  <a:srgbClr val="C00000"/>
                </a:solidFill>
              </a:rPr>
            </a:br>
            <a:r>
              <a:rPr lang="ru-RU" sz="2700" b="1" dirty="0" smtClean="0">
                <a:solidFill>
                  <a:srgbClr val="C00000"/>
                </a:solidFill>
              </a:rPr>
              <a:t> чтобы он мог остановить обидчика?</a:t>
            </a: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2209800"/>
            <a:ext cx="8229600" cy="438912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endParaRPr lang="ru-RU" sz="2400" b="1" u="sng" dirty="0" smtClean="0">
              <a:solidFill>
                <a:schemeClr val="accent1"/>
              </a:solidFill>
            </a:endParaRPr>
          </a:p>
          <a:p>
            <a:pPr algn="ctr">
              <a:buNone/>
            </a:pPr>
            <a:r>
              <a:rPr lang="ru-RU" sz="2400" b="1" u="sng" dirty="0" smtClean="0">
                <a:solidFill>
                  <a:schemeClr val="accent1"/>
                </a:solidFill>
              </a:rPr>
              <a:t>Алгоритм создания речевого шаблона.</a:t>
            </a:r>
          </a:p>
          <a:p>
            <a:pPr marL="457200" indent="-457200">
              <a:buNone/>
            </a:pPr>
            <a:endParaRPr lang="ru-RU" sz="2400" dirty="0" smtClean="0"/>
          </a:p>
          <a:p>
            <a:pPr marL="0" indent="0" algn="just">
              <a:buNone/>
            </a:pPr>
            <a:r>
              <a:rPr lang="ru-RU" sz="2400" dirty="0" smtClean="0"/>
              <a:t>1. Запрет действия («стоп», «не щипай меня», «не толкай меня»…).</a:t>
            </a:r>
          </a:p>
          <a:p>
            <a:pPr marL="0" indent="0" algn="just">
              <a:buNone/>
            </a:pPr>
            <a:r>
              <a:rPr lang="ru-RU" sz="2400" dirty="0" smtClean="0"/>
              <a:t>2. Обозначение чувства, которое испытывает сейчас ребенок из-за этого («мне неприятно», «мне больно», «мне грустно», «я сержусь»…).</a:t>
            </a:r>
          </a:p>
          <a:p>
            <a:pPr marL="0" indent="0" algn="just">
              <a:buNone/>
            </a:pPr>
            <a:r>
              <a:rPr lang="ru-RU" sz="2400" dirty="0" smtClean="0"/>
              <a:t>3. Инструкция, как нужно себя вести ( «если хочешь со мной поиграть, так и скажи: «Давай поиграем», «если хочешь взять игрушку,  скажи: «Как поиграешь, отдашь мне? Я тебе отдам».</a:t>
            </a:r>
          </a:p>
          <a:p>
            <a:pPr marL="457200" indent="-457200">
              <a:buNone/>
            </a:pPr>
            <a:endParaRPr lang="ru-RU" sz="2400" dirty="0" smtClean="0"/>
          </a:p>
          <a:p>
            <a:pPr marL="0" indent="0" algn="just">
              <a:buNone/>
            </a:pPr>
            <a:r>
              <a:rPr lang="ru-RU" sz="2400" b="1" u="sng" dirty="0" smtClean="0">
                <a:solidFill>
                  <a:srgbClr val="C00000"/>
                </a:solidFill>
              </a:rPr>
              <a:t>Примечание:</a:t>
            </a:r>
            <a:r>
              <a:rPr lang="ru-RU" sz="2400" dirty="0" smtClean="0"/>
              <a:t>  1 и 2 часть фразы могут меняться местами, но их  наличие </a:t>
            </a:r>
            <a:r>
              <a:rPr lang="ru-RU" sz="2400" dirty="0" smtClean="0">
                <a:solidFill>
                  <a:srgbClr val="C00000"/>
                </a:solidFill>
              </a:rPr>
              <a:t>ОБЯЗАТЕЛЬНО!</a:t>
            </a:r>
          </a:p>
          <a:p>
            <a:pPr marL="457200" indent="-457200" algn="just">
              <a:buNone/>
            </a:pPr>
            <a:r>
              <a:rPr lang="ru-RU" sz="2400" dirty="0" smtClean="0"/>
              <a:t>Например, мне неприятно, когда ты меня толкаешь!</a:t>
            </a:r>
          </a:p>
          <a:p>
            <a:pPr>
              <a:buNone/>
            </a:pPr>
            <a:endParaRPr lang="ru-RU" sz="2400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90600"/>
            <a:ext cx="8229600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700" b="1" u="sng" dirty="0" smtClean="0">
                <a:solidFill>
                  <a:srgbClr val="C00000"/>
                </a:solidFill>
              </a:rPr>
              <a:t>Внутренние ресурсы ребенка.</a:t>
            </a:r>
            <a:br>
              <a:rPr lang="ru-RU" sz="2700" b="1" u="sng" dirty="0" smtClean="0">
                <a:solidFill>
                  <a:srgbClr val="C00000"/>
                </a:solidFill>
              </a:rPr>
            </a:br>
            <a:r>
              <a:rPr lang="ru-RU" sz="2700" b="1" dirty="0" smtClean="0">
                <a:solidFill>
                  <a:srgbClr val="C00000"/>
                </a:solidFill>
              </a:rPr>
              <a:t/>
            </a:r>
            <a:br>
              <a:rPr lang="ru-RU" sz="2700" b="1" dirty="0" smtClean="0">
                <a:solidFill>
                  <a:srgbClr val="C00000"/>
                </a:solidFill>
              </a:rPr>
            </a:br>
            <a:r>
              <a:rPr lang="ru-RU" sz="2700" b="1" dirty="0" smtClean="0">
                <a:solidFill>
                  <a:srgbClr val="C00000"/>
                </a:solidFill>
              </a:rPr>
              <a:t>Варианты простых фраз, которым </a:t>
            </a:r>
            <a:r>
              <a:rPr lang="ru-RU" sz="2700" b="1" u="sng" dirty="0" smtClean="0">
                <a:solidFill>
                  <a:srgbClr val="C00000"/>
                </a:solidFill>
              </a:rPr>
              <a:t>нужно</a:t>
            </a:r>
            <a:r>
              <a:rPr lang="ru-RU" sz="2700" b="1" dirty="0" smtClean="0">
                <a:solidFill>
                  <a:srgbClr val="C00000"/>
                </a:solidFill>
              </a:rPr>
              <a:t> научить нашего ребенка,  чтобы он мог остановить обидчика.</a:t>
            </a: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2590800"/>
            <a:ext cx="8229600" cy="271272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400" dirty="0" smtClean="0"/>
              <a:t>- Не толкай меня, мне это не нравится.</a:t>
            </a:r>
          </a:p>
          <a:p>
            <a:pPr algn="just">
              <a:buNone/>
            </a:pPr>
            <a:r>
              <a:rPr lang="ru-RU" sz="2400" dirty="0" smtClean="0"/>
              <a:t>- Стоп, не щипай меня, мне это неприятно.</a:t>
            </a:r>
          </a:p>
          <a:p>
            <a:pPr algn="just">
              <a:buNone/>
            </a:pPr>
            <a:r>
              <a:rPr lang="ru-RU" sz="2400" dirty="0" smtClean="0"/>
              <a:t>- Не толкай  меня, мне больно. Если не перестанешь толкать меня, я расскажу воспитателю.</a:t>
            </a:r>
          </a:p>
          <a:p>
            <a:pPr algn="just">
              <a:buNone/>
            </a:pPr>
            <a:r>
              <a:rPr lang="ru-RU" sz="2400" dirty="0" smtClean="0"/>
              <a:t>- Мне неприятно, когда ты на меня обзываешься.</a:t>
            </a:r>
          </a:p>
          <a:p>
            <a:pPr algn="just">
              <a:buNone/>
            </a:pPr>
            <a:r>
              <a:rPr lang="ru-RU" sz="2400" dirty="0" smtClean="0"/>
              <a:t>- Не толкай  меня, мне больно. Если хочешь со мной поиграть, так и скажи «Давай поиграем».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ru-RU" sz="2800" dirty="0" smtClean="0"/>
          </a:p>
          <a:p>
            <a:pPr marL="0" indent="0" algn="just">
              <a:buNone/>
            </a:pPr>
            <a:endParaRPr lang="ru-RU" sz="2800" dirty="0" smtClean="0"/>
          </a:p>
          <a:p>
            <a:pPr marL="0" indent="0" algn="just">
              <a:buNone/>
            </a:pPr>
            <a:r>
              <a:rPr lang="ru-RU" sz="2800" dirty="0" smtClean="0"/>
              <a:t>Проблема проявлений </a:t>
            </a:r>
            <a:r>
              <a:rPr lang="ru-RU" sz="2800" dirty="0" err="1" smtClean="0"/>
              <a:t>буллинга</a:t>
            </a:r>
            <a:r>
              <a:rPr lang="ru-RU" sz="2800" dirty="0" smtClean="0"/>
              <a:t> (травли) является </a:t>
            </a:r>
            <a:r>
              <a:rPr lang="ru-RU" sz="2800" b="1" u="sng" dirty="0" smtClean="0"/>
              <a:t>актуальной</a:t>
            </a:r>
            <a:r>
              <a:rPr lang="ru-RU" sz="2800" dirty="0" smtClean="0"/>
              <a:t> для дошкольного учреждения? </a:t>
            </a:r>
          </a:p>
          <a:p>
            <a:pPr marL="0" indent="0" algn="ctr">
              <a:buNone/>
            </a:pPr>
            <a:r>
              <a:rPr lang="ru-RU" sz="2800" dirty="0" smtClean="0"/>
              <a:t> </a:t>
            </a:r>
          </a:p>
          <a:p>
            <a:pPr marL="0" indent="0" algn="ctr">
              <a:buNone/>
            </a:pPr>
            <a:r>
              <a:rPr lang="ru-RU" sz="2800" dirty="0" smtClean="0"/>
              <a:t>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6751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Вопрос для размышления.</a:t>
            </a:r>
            <a:endParaRPr lang="ru-RU" sz="3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Формы работы с воспитанниками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по профилактике формирования агрессивного поведения.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dirty="0" smtClean="0"/>
              <a:t>- Беседы с детьми о правилах общения; </a:t>
            </a:r>
          </a:p>
          <a:p>
            <a:pPr marL="0" indent="0" algn="just">
              <a:buNone/>
            </a:pPr>
            <a:r>
              <a:rPr lang="ru-RU" sz="2200" dirty="0" smtClean="0"/>
              <a:t>- введение правил поведения и правил общения в группе, контроль за их соблюдением; </a:t>
            </a:r>
          </a:p>
          <a:p>
            <a:pPr marL="0" indent="0" algn="just">
              <a:buNone/>
            </a:pPr>
            <a:r>
              <a:rPr lang="ru-RU" sz="2200" dirty="0" smtClean="0"/>
              <a:t>- разработка (совместно с напарником) шаблонов речевого общения и контроль за их соблюдением;</a:t>
            </a:r>
          </a:p>
          <a:p>
            <a:pPr marL="0" indent="0" algn="just">
              <a:buNone/>
            </a:pPr>
            <a:r>
              <a:rPr lang="ru-RU" sz="2200" dirty="0" smtClean="0"/>
              <a:t>- помощь в разборе и разрешении конфликтных ситуаций; </a:t>
            </a:r>
          </a:p>
          <a:p>
            <a:pPr marL="0" indent="0" algn="just">
              <a:buNone/>
            </a:pPr>
            <a:r>
              <a:rPr lang="ru-RU" sz="2200" dirty="0" smtClean="0"/>
              <a:t>- совместное обсуждение с детьми, как  помочь сказочным персонажам в решении проблемных ситуаций; </a:t>
            </a:r>
          </a:p>
          <a:p>
            <a:pPr marL="0" indent="0" algn="just">
              <a:buNone/>
            </a:pPr>
            <a:r>
              <a:rPr lang="ru-RU" sz="2200" dirty="0" smtClean="0"/>
              <a:t>- Привлечение «посредника» (игрушки) в решении конфликтных ситуаций у детей (сначала ее роль выполняет взрослый, затем передают эту роль детям, по очереди).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229600" cy="1295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Формы работы с воспитанниками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по профилактике формирования агрессивного поведения.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/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dirty="0" smtClean="0"/>
              <a:t> </a:t>
            </a:r>
            <a:r>
              <a:rPr lang="ru-RU" sz="2200" b="1" dirty="0" smtClean="0">
                <a:solidFill>
                  <a:schemeClr val="accent1"/>
                </a:solidFill>
              </a:rPr>
              <a:t>Введение правил поведения и правил общения в группе.</a:t>
            </a:r>
            <a:endParaRPr lang="ru-RU" sz="2200" b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41960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1900" dirty="0" smtClean="0"/>
              <a:t>С детьми старшего дошкольного возраста можно и нужно разработать правила поведения в группе:</a:t>
            </a:r>
          </a:p>
          <a:p>
            <a:pPr marL="0" indent="0" algn="just">
              <a:buNone/>
            </a:pPr>
            <a:r>
              <a:rPr lang="ru-RU" sz="1900" dirty="0" smtClean="0"/>
              <a:t>- провести беседу, </a:t>
            </a:r>
            <a:r>
              <a:rPr lang="ru-RU" sz="1900" dirty="0" err="1" smtClean="0"/>
              <a:t>порассуждать</a:t>
            </a:r>
            <a:r>
              <a:rPr lang="ru-RU" sz="1900" dirty="0" smtClean="0"/>
              <a:t>, какие правила важны именно в вашей группе;</a:t>
            </a:r>
          </a:p>
          <a:p>
            <a:pPr marL="0" indent="0" algn="just">
              <a:buNone/>
            </a:pPr>
            <a:r>
              <a:rPr lang="ru-RU" sz="1900" dirty="0" smtClean="0"/>
              <a:t>- предложить оформить правила в виде картинок, символов (можно предложить выбрать из готовых картинок или нарисовать самим детям; оформить на одном листе или на разных листах, исходя из удобства их расположения);</a:t>
            </a:r>
          </a:p>
          <a:p>
            <a:pPr marL="0" indent="0" algn="just">
              <a:buNone/>
            </a:pPr>
            <a:r>
              <a:rPr lang="ru-RU" sz="1900" dirty="0" smtClean="0"/>
              <a:t>- вывесить в доступном для детей и родителей месте; </a:t>
            </a:r>
          </a:p>
          <a:p>
            <a:pPr marL="0" indent="0" algn="just">
              <a:buNone/>
            </a:pPr>
            <a:r>
              <a:rPr lang="ru-RU" sz="1900" dirty="0" smtClean="0"/>
              <a:t>- обучить детей, что если кто-то нарушает правила поведения и общения, то нужно подойти к правилам и напомнить его («Ты нарушаешь правило: «Нельзя драться! – Играй дружно!»);</a:t>
            </a:r>
          </a:p>
          <a:p>
            <a:pPr marL="0" indent="0" algn="just">
              <a:buNone/>
            </a:pPr>
            <a:r>
              <a:rPr lang="ru-RU" sz="1900" dirty="0" smtClean="0"/>
              <a:t>- на родительском собрании рассказать родителям (законным представителям) о правилах группы, заручиться у них поддержкой, что они будут обращать внимание своего ребенка на </a:t>
            </a:r>
            <a:r>
              <a:rPr lang="ru-RU" sz="1900" u="sng" dirty="0" smtClean="0"/>
              <a:t>обязательное </a:t>
            </a:r>
            <a:r>
              <a:rPr lang="ru-RU" sz="1900" dirty="0" smtClean="0"/>
              <a:t>соблюдение правил.</a:t>
            </a:r>
          </a:p>
          <a:p>
            <a:pPr marL="0" indent="0" algn="just">
              <a:buFontTx/>
              <a:buChar char="-"/>
            </a:pPr>
            <a:endParaRPr lang="ru-RU" sz="1800" dirty="0" smtClean="0"/>
          </a:p>
          <a:p>
            <a:pPr marL="0" indent="0" algn="just">
              <a:buNone/>
            </a:pPr>
            <a:endParaRPr lang="ru-RU" sz="1800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4724400" y="2743200"/>
            <a:ext cx="4191000" cy="1828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1000" y="4724400"/>
            <a:ext cx="4191000" cy="1828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1000" y="2743200"/>
            <a:ext cx="4191000" cy="1828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129540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Формы работы с воспитанниками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по профилактике формирования агрессивного поведения.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chemeClr val="accent1"/>
                </a:solidFill>
              </a:rPr>
              <a:t>Введение правил поведения и правил общения в группе.</a:t>
            </a:r>
            <a:endParaRPr lang="ru-RU" sz="2000" b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4343400"/>
            <a:ext cx="8229600" cy="3886200"/>
          </a:xfrm>
        </p:spPr>
        <p:txBody>
          <a:bodyPr>
            <a:normAutofit/>
          </a:bodyPr>
          <a:lstStyle/>
          <a:p>
            <a:pPr marL="0" indent="0" algn="just">
              <a:buFontTx/>
              <a:buChar char="-"/>
            </a:pPr>
            <a:endParaRPr lang="ru-RU" sz="1800" dirty="0" smtClean="0"/>
          </a:p>
          <a:p>
            <a:pPr marL="0" indent="0" algn="just">
              <a:buNone/>
            </a:pPr>
            <a:endParaRPr lang="ru-RU" sz="1800" dirty="0" smtClean="0"/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t="4353"/>
          <a:stretch>
            <a:fillRect/>
          </a:stretch>
        </p:blipFill>
        <p:spPr bwMode="auto">
          <a:xfrm>
            <a:off x="2590800" y="2819400"/>
            <a:ext cx="1847850" cy="1674177"/>
          </a:xfrm>
          <a:prstGeom prst="rect">
            <a:avLst/>
          </a:prstGeom>
          <a:noFill/>
          <a:ln>
            <a:noFill/>
          </a:ln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295400" y="2058888"/>
            <a:ext cx="6324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098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Правила нашей группы  (вариант оформления).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876800"/>
            <a:ext cx="1643062" cy="1566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t="4353"/>
          <a:stretch>
            <a:fillRect/>
          </a:stretch>
        </p:blipFill>
        <p:spPr bwMode="auto">
          <a:xfrm>
            <a:off x="6781800" y="2819400"/>
            <a:ext cx="1947862" cy="167417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/>
          <p:cNvSpPr/>
          <p:nvPr/>
        </p:nvSpPr>
        <p:spPr>
          <a:xfrm>
            <a:off x="4724400" y="4724400"/>
            <a:ext cx="4191000" cy="1828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6" name="Рисунок 15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800600"/>
            <a:ext cx="1981200" cy="167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C:\Users\User\Documents\0 Сейчас\1Буллинг на публикацию\Документ Microsoft Office Word (5)_page-0001 (1).jpg"/>
          <p:cNvPicPr/>
          <p:nvPr/>
        </p:nvPicPr>
        <p:blipFill>
          <a:blip r:embed="rId6" cstate="print"/>
          <a:srcRect l="4008" t="9697" r="53455" b="62121"/>
          <a:stretch>
            <a:fillRect/>
          </a:stretch>
        </p:blipFill>
        <p:spPr bwMode="auto">
          <a:xfrm>
            <a:off x="685800" y="2895600"/>
            <a:ext cx="166878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C:\Users\User\Documents\0 Сейчас\1Буллинг на публикацию\Документ Microsoft Office Word (5)_page-0001 (1).jpg"/>
          <p:cNvPicPr/>
          <p:nvPr/>
        </p:nvPicPr>
        <p:blipFill>
          <a:blip r:embed="rId7" cstate="print"/>
          <a:srcRect l="52598" t="40000" r="6856" b="31970"/>
          <a:stretch>
            <a:fillRect/>
          </a:stretch>
        </p:blipFill>
        <p:spPr bwMode="auto">
          <a:xfrm>
            <a:off x="5029200" y="4800600"/>
            <a:ext cx="174688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C:\Users\User\Documents\0 Сейчас\1Буллинг на публикацию\Документ Microsoft Office Word (5)_page-0001 (1).jpg"/>
          <p:cNvPicPr/>
          <p:nvPr/>
        </p:nvPicPr>
        <p:blipFill>
          <a:blip r:embed="rId8" cstate="print"/>
          <a:srcRect l="46117" t="10227" r="13712" b="62046"/>
          <a:stretch>
            <a:fillRect/>
          </a:stretch>
        </p:blipFill>
        <p:spPr bwMode="auto">
          <a:xfrm>
            <a:off x="762000" y="4876800"/>
            <a:ext cx="1583055" cy="1546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C:\Users\User\Documents\0 Сейчас\1Буллинг на публикацию\Документ Microsoft Office Word (5)_page-0001 (1).jpg"/>
          <p:cNvPicPr/>
          <p:nvPr/>
        </p:nvPicPr>
        <p:blipFill>
          <a:blip r:embed="rId9" cstate="print"/>
          <a:srcRect l="10980" t="40985" r="50807" b="32121"/>
          <a:stretch>
            <a:fillRect/>
          </a:stretch>
        </p:blipFill>
        <p:spPr bwMode="auto">
          <a:xfrm>
            <a:off x="5029200" y="2819400"/>
            <a:ext cx="16764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981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/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/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Формы работы с воспитанниками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по профилактике формирования агрессивного поведения.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/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Разработка шаблонов речевого общения в группе. </a:t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434340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2400" dirty="0" smtClean="0"/>
              <a:t>1. Воспитателям (обязательно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u="sng" dirty="0" smtClean="0"/>
              <a:t>совместно</a:t>
            </a:r>
            <a:r>
              <a:rPr lang="ru-RU" sz="2400" dirty="0" smtClean="0"/>
              <a:t> с напарником)  разработать шаблонов речевого общения (небольшие универсальные шаблоны предложений):</a:t>
            </a:r>
          </a:p>
          <a:p>
            <a:pPr marL="0" indent="0" algn="just">
              <a:buNone/>
            </a:pPr>
            <a:r>
              <a:rPr lang="ru-RU" sz="2400" dirty="0" smtClean="0"/>
              <a:t>- как помириться (варианты: с помощью </a:t>
            </a:r>
            <a:r>
              <a:rPr lang="ru-RU" sz="2400" dirty="0" err="1" smtClean="0"/>
              <a:t>мирилки</a:t>
            </a:r>
            <a:r>
              <a:rPr lang="ru-RU" sz="2400" dirty="0" smtClean="0"/>
              <a:t>, с помощью пальчиков, с помощью игрушки - посредника); </a:t>
            </a:r>
          </a:p>
          <a:p>
            <a:pPr marL="0" indent="0" algn="just">
              <a:buNone/>
            </a:pPr>
            <a:r>
              <a:rPr lang="ru-RU" sz="2400" dirty="0" smtClean="0"/>
              <a:t>- как попросить помощи; </a:t>
            </a:r>
          </a:p>
          <a:p>
            <a:pPr marL="0" indent="0" algn="just">
              <a:buNone/>
            </a:pPr>
            <a:r>
              <a:rPr lang="ru-RU" sz="2400" dirty="0" smtClean="0"/>
              <a:t>- как пригласить сверстника в игру;</a:t>
            </a:r>
          </a:p>
          <a:p>
            <a:pPr marL="0" indent="0" algn="just">
              <a:buNone/>
            </a:pPr>
            <a:r>
              <a:rPr lang="ru-RU" sz="2400" dirty="0" smtClean="0"/>
              <a:t>- как сказать сверстнику, что хочется побыть одному;</a:t>
            </a:r>
          </a:p>
          <a:p>
            <a:pPr marL="0" indent="0" algn="just">
              <a:buNone/>
            </a:pPr>
            <a:r>
              <a:rPr lang="ru-RU" sz="2400" dirty="0" smtClean="0"/>
              <a:t> -как сказать сверстнику, что нельзя отбирать игрушку, ломать постройку, что неприятно поведение другого ребенка.</a:t>
            </a:r>
          </a:p>
          <a:p>
            <a:pPr marL="0" indent="0" algn="just">
              <a:buNone/>
            </a:pPr>
            <a:endParaRPr lang="ru-RU" sz="2400" dirty="0" smtClean="0"/>
          </a:p>
          <a:p>
            <a:pPr marL="0" indent="0" algn="just">
              <a:buNone/>
            </a:pPr>
            <a:r>
              <a:rPr lang="ru-RU" sz="2400" dirty="0" smtClean="0"/>
              <a:t>  2. Ввести данные речевые шаблоны в речь детей, поддерживать, корректировать и контролировать их соблюдение. </a:t>
            </a:r>
          </a:p>
          <a:p>
            <a:pPr marL="0" indent="0" algn="just">
              <a:buNone/>
            </a:pPr>
            <a:endParaRPr lang="ru-RU" sz="2400" dirty="0" smtClean="0"/>
          </a:p>
          <a:p>
            <a:pPr marL="0" indent="0" algn="just">
              <a:buNone/>
            </a:pPr>
            <a:r>
              <a:rPr lang="ru-RU" sz="2400" dirty="0" smtClean="0"/>
              <a:t>3. Обучить речевым шаблонам младших воспитателей и родителей (законных представителей).</a:t>
            </a:r>
          </a:p>
          <a:p>
            <a:pPr marL="0" indent="0" algn="just">
              <a:buNone/>
            </a:pPr>
            <a:endParaRPr lang="ru-RU" sz="2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10200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sz="2400" dirty="0" smtClean="0"/>
              <a:t>Данный доклад был представлен в рамках регионального семинара – совещания «Предупреждение и противодействие проявлений </a:t>
            </a:r>
            <a:r>
              <a:rPr lang="ru-RU" sz="2400" dirty="0" err="1" smtClean="0"/>
              <a:t>буллинга</a:t>
            </a:r>
            <a:r>
              <a:rPr lang="ru-RU" sz="2400" dirty="0" smtClean="0"/>
              <a:t> в образовательных организациях, профилактика </a:t>
            </a:r>
            <a:r>
              <a:rPr lang="ru-RU" sz="2400" dirty="0" err="1" smtClean="0"/>
              <a:t>виктимности</a:t>
            </a:r>
            <a:r>
              <a:rPr lang="ru-RU" sz="2400" dirty="0" smtClean="0"/>
              <a:t> детей и подростков», 26.09.2023г.</a:t>
            </a:r>
          </a:p>
          <a:p>
            <a:pPr marL="0" indent="0" algn="just">
              <a:buNone/>
            </a:pPr>
            <a:endParaRPr lang="ru-RU" sz="2400" dirty="0" smtClean="0"/>
          </a:p>
          <a:p>
            <a:pPr marL="0" indent="0" algn="just">
              <a:buNone/>
            </a:pPr>
            <a:r>
              <a:rPr lang="ru-RU" sz="2400" dirty="0" smtClean="0"/>
              <a:t>Данный вариант материала дополнен, расширен и трансформирован в три блока информации под общим названием </a:t>
            </a:r>
            <a:r>
              <a:rPr lang="ru-RU" sz="2400" b="1" dirty="0" smtClean="0"/>
              <a:t>«Профилактика </a:t>
            </a:r>
            <a:r>
              <a:rPr lang="ru-RU" sz="2400" b="1" dirty="0" err="1" smtClean="0"/>
              <a:t>буллинга</a:t>
            </a:r>
            <a:r>
              <a:rPr lang="ru-RU" sz="2400" b="1" dirty="0" smtClean="0"/>
              <a:t> (травли) в ДОУ».</a:t>
            </a:r>
          </a:p>
          <a:p>
            <a:pPr marL="0" indent="0" algn="just">
              <a:buNone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Блок 1. </a:t>
            </a:r>
            <a:r>
              <a:rPr lang="ru-RU" sz="2400" dirty="0" smtClean="0"/>
              <a:t>«Как помочь будущему первокласснику не стать жертвой </a:t>
            </a:r>
            <a:r>
              <a:rPr lang="ru-RU" sz="2400" dirty="0" err="1" smtClean="0"/>
              <a:t>буллинга</a:t>
            </a:r>
            <a:r>
              <a:rPr lang="ru-RU" sz="2400" dirty="0" smtClean="0"/>
              <a:t> (травли) в школе».</a:t>
            </a:r>
          </a:p>
          <a:p>
            <a:pPr marL="0" indent="0" algn="just">
              <a:buNone/>
            </a:pPr>
            <a:endParaRPr lang="ru-RU" sz="2400" b="1" dirty="0" smtClean="0"/>
          </a:p>
          <a:p>
            <a:pPr marL="0" indent="0" algn="just">
              <a:buNone/>
            </a:pPr>
            <a:r>
              <a:rPr lang="ru-RU" sz="2400" b="1" dirty="0" smtClean="0"/>
              <a:t>Блок 2. </a:t>
            </a:r>
            <a:r>
              <a:rPr lang="ru-RU" sz="2400" dirty="0" smtClean="0"/>
              <a:t>Профилактика случаев </a:t>
            </a:r>
            <a:r>
              <a:rPr lang="ru-RU" sz="2400" dirty="0" err="1" smtClean="0"/>
              <a:t>буллинга</a:t>
            </a:r>
            <a:r>
              <a:rPr lang="ru-RU" sz="2400" dirty="0" smtClean="0"/>
              <a:t> (травли) в диаде «взрослый – ребенок» .</a:t>
            </a:r>
          </a:p>
          <a:p>
            <a:pPr marL="0" indent="0" algn="just">
              <a:buNone/>
            </a:pPr>
            <a:endParaRPr lang="ru-RU" sz="2400" b="1" dirty="0" smtClean="0"/>
          </a:p>
          <a:p>
            <a:pPr marL="0" indent="0" algn="just">
              <a:buNone/>
            </a:pPr>
            <a:r>
              <a:rPr lang="ru-RU" sz="2400" b="1" dirty="0" smtClean="0"/>
              <a:t>Блок 3. </a:t>
            </a:r>
            <a:r>
              <a:rPr lang="ru-RU" sz="2400" dirty="0" smtClean="0"/>
              <a:t>«Взаимодействие с родителями по профилактике  агрессивного поведения и проявлений </a:t>
            </a:r>
            <a:r>
              <a:rPr lang="ru-RU" sz="2400" dirty="0" err="1" smtClean="0"/>
              <a:t>буллинга</a:t>
            </a:r>
            <a:r>
              <a:rPr lang="ru-RU" sz="2400" dirty="0" smtClean="0"/>
              <a:t> в дошкольном образовательном учреждении».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511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Понятие «</a:t>
            </a:r>
            <a:r>
              <a:rPr lang="ru-RU" sz="3200" b="1" dirty="0" err="1" smtClean="0">
                <a:solidFill>
                  <a:srgbClr val="C00000"/>
                </a:solidFill>
              </a:rPr>
              <a:t>буллинг</a:t>
            </a:r>
            <a:r>
              <a:rPr lang="ru-RU" sz="3200" b="1" dirty="0" smtClean="0">
                <a:solidFill>
                  <a:srgbClr val="C00000"/>
                </a:solidFill>
              </a:rPr>
              <a:t>» (травля).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ru-RU" sz="2400" dirty="0" smtClean="0"/>
          </a:p>
          <a:p>
            <a:pPr marL="0" indent="0" algn="just">
              <a:buNone/>
            </a:pPr>
            <a:r>
              <a:rPr lang="ru-RU" sz="2800" dirty="0" err="1" smtClean="0"/>
              <a:t>Буллинг</a:t>
            </a:r>
            <a:r>
              <a:rPr lang="ru-RU" sz="2800" dirty="0" smtClean="0"/>
              <a:t> (от английского </a:t>
            </a:r>
            <a:r>
              <a:rPr lang="ru-RU" sz="2800" dirty="0" err="1" smtClean="0"/>
              <a:t>bullying</a:t>
            </a:r>
            <a:r>
              <a:rPr lang="ru-RU" sz="2800" dirty="0" smtClean="0"/>
              <a:t> — «запугивание», «издевательство», «травля») — это </a:t>
            </a:r>
            <a:r>
              <a:rPr lang="ru-RU" sz="2800" b="1" u="sng" dirty="0" smtClean="0"/>
              <a:t>систематические</a:t>
            </a:r>
            <a:r>
              <a:rPr lang="ru-RU" sz="2800" b="1" dirty="0" smtClean="0"/>
              <a:t> </a:t>
            </a:r>
            <a:r>
              <a:rPr lang="ru-RU" sz="2800" dirty="0" smtClean="0"/>
              <a:t>акты агрессии (словесной, психологической или физической), направленные против одной или нескольких жертв.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43891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Виды </a:t>
            </a:r>
            <a:r>
              <a:rPr lang="ru-RU" sz="2400" b="1" dirty="0" err="1" smtClean="0">
                <a:solidFill>
                  <a:srgbClr val="C00000"/>
                </a:solidFill>
              </a:rPr>
              <a:t>буллинга</a:t>
            </a:r>
            <a:r>
              <a:rPr lang="ru-RU" sz="2400" b="1" dirty="0" smtClean="0">
                <a:solidFill>
                  <a:srgbClr val="C00000"/>
                </a:solidFill>
              </a:rPr>
              <a:t> (травли).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534400" cy="54102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800" b="1" dirty="0" smtClean="0"/>
              <a:t>1. Физический </a:t>
            </a:r>
            <a:r>
              <a:rPr lang="ru-RU" sz="1800" b="1" dirty="0" err="1" smtClean="0"/>
              <a:t>буллинг</a:t>
            </a:r>
            <a:r>
              <a:rPr lang="ru-RU" sz="1800" b="1" dirty="0" smtClean="0"/>
              <a:t> - </a:t>
            </a:r>
            <a:r>
              <a:rPr lang="ru-RU" sz="1800" dirty="0" smtClean="0"/>
              <a:t>умышленные толчки, удары, пинки, </a:t>
            </a:r>
            <a:r>
              <a:rPr lang="ru-RU" sz="1800" dirty="0" smtClean="0"/>
              <a:t>побои, нанесение </a:t>
            </a:r>
            <a:r>
              <a:rPr lang="ru-RU" sz="1800" dirty="0" smtClean="0"/>
              <a:t>иных телесных повреждений и др.;</a:t>
            </a:r>
          </a:p>
          <a:p>
            <a:pPr algn="just">
              <a:buNone/>
            </a:pPr>
            <a:r>
              <a:rPr lang="ru-RU" sz="1800" b="1" dirty="0" smtClean="0"/>
              <a:t>2. Психологический </a:t>
            </a:r>
            <a:r>
              <a:rPr lang="ru-RU" sz="1800" b="1" dirty="0" err="1" smtClean="0"/>
              <a:t>буллинг</a:t>
            </a:r>
            <a:r>
              <a:rPr lang="ru-RU" sz="1800" b="1" dirty="0" smtClean="0"/>
              <a:t> - </a:t>
            </a:r>
            <a:r>
              <a:rPr lang="ru-RU" sz="1800" dirty="0" smtClean="0"/>
              <a:t>насилие, связанное с </a:t>
            </a:r>
            <a:r>
              <a:rPr lang="ru-RU" sz="1800" dirty="0" smtClean="0"/>
              <a:t>воздействием </a:t>
            </a:r>
            <a:r>
              <a:rPr lang="ru-RU" sz="1800" dirty="0" smtClean="0"/>
              <a:t>на психику, наносящее психологическую травму путём словесных оскорблений или угроз, преследование, запугивание, которыми умышленно причиняется эмоциональные страдания. </a:t>
            </a:r>
          </a:p>
          <a:p>
            <a:pPr marL="6350" indent="-6350" algn="just">
              <a:buNone/>
            </a:pPr>
            <a:r>
              <a:rPr lang="ru-RU" sz="1800" dirty="0" smtClean="0"/>
              <a:t>К этой форме можно отнести:</a:t>
            </a:r>
          </a:p>
          <a:p>
            <a:pPr marL="6350" indent="-6350" algn="just">
              <a:buNone/>
            </a:pPr>
            <a:r>
              <a:rPr lang="ru-RU" sz="1800" i="1" dirty="0" smtClean="0"/>
              <a:t>- вербальный </a:t>
            </a:r>
            <a:r>
              <a:rPr lang="ru-RU" sz="1800" i="1" dirty="0" err="1" smtClean="0"/>
              <a:t>буллинг</a:t>
            </a:r>
            <a:r>
              <a:rPr lang="ru-RU" sz="1800" i="1" dirty="0" smtClean="0"/>
              <a:t>, где орудием служит голос (</a:t>
            </a:r>
            <a:r>
              <a:rPr lang="ru-RU" sz="1800" dirty="0" smtClean="0"/>
              <a:t>обидное имя, с которым постоянно обращаются к жертве, обзывания, дразнение, распространение обидных слухов и т.д.);</a:t>
            </a:r>
          </a:p>
          <a:p>
            <a:pPr marL="6350" indent="-6350" algn="just">
              <a:buNone/>
            </a:pPr>
            <a:r>
              <a:rPr lang="ru-RU" sz="1800" i="1" dirty="0" smtClean="0"/>
              <a:t>- обидные жесты или действия;</a:t>
            </a:r>
            <a:endParaRPr lang="ru-RU" sz="1800" dirty="0" smtClean="0"/>
          </a:p>
          <a:p>
            <a:pPr marL="6350" indent="-6350" algn="just">
              <a:buNone/>
            </a:pPr>
            <a:r>
              <a:rPr lang="ru-RU" sz="1800" i="1" dirty="0" smtClean="0"/>
              <a:t>- запугивание </a:t>
            </a:r>
            <a:r>
              <a:rPr lang="ru-RU" sz="1800" dirty="0" smtClean="0"/>
              <a:t>(использование агрессивного языка тела и интонаций голоса для того, чтобы заставить жертву совершать или не совершать что-либо);</a:t>
            </a:r>
          </a:p>
          <a:p>
            <a:pPr marL="6350" indent="-6350" algn="just">
              <a:buNone/>
            </a:pPr>
            <a:r>
              <a:rPr lang="ru-RU" sz="1800" i="1" dirty="0" smtClean="0"/>
              <a:t>- изоляция </a:t>
            </a:r>
            <a:r>
              <a:rPr lang="ru-RU" sz="1800" dirty="0" smtClean="0"/>
              <a:t>(жертва умышленно изолируется, выгоняется или игнорируется детским коллективом);</a:t>
            </a:r>
          </a:p>
          <a:p>
            <a:pPr marL="6350" indent="-6350" algn="just">
              <a:buNone/>
            </a:pPr>
            <a:r>
              <a:rPr lang="ru-RU" sz="1800" i="1" dirty="0" smtClean="0"/>
              <a:t>- вымогательство </a:t>
            </a:r>
            <a:r>
              <a:rPr lang="ru-RU" sz="1800" dirty="0" smtClean="0"/>
              <a:t>(денег, еды, иных вещей, принуждение что-либо украсть);</a:t>
            </a:r>
          </a:p>
          <a:p>
            <a:pPr marL="6350" indent="-6350" algn="just">
              <a:buNone/>
            </a:pPr>
            <a:r>
              <a:rPr lang="ru-RU" sz="1800" i="1" dirty="0" smtClean="0"/>
              <a:t>- повреждение и иные действия с имуществом </a:t>
            </a:r>
            <a:r>
              <a:rPr lang="ru-RU" sz="1800" dirty="0" smtClean="0"/>
              <a:t>(воровство, прятанье личных вещей жертвы).</a:t>
            </a:r>
            <a:endParaRPr lang="ru-RU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828800"/>
            <a:ext cx="8229600" cy="4160520"/>
          </a:xfrm>
        </p:spPr>
        <p:txBody>
          <a:bodyPr/>
          <a:lstStyle/>
          <a:p>
            <a:pPr algn="ctr">
              <a:buNone/>
            </a:pPr>
            <a:endParaRPr lang="ru-RU" sz="3200" dirty="0" smtClean="0"/>
          </a:p>
          <a:p>
            <a:pPr algn="ctr">
              <a:buNone/>
            </a:pPr>
            <a:r>
              <a:rPr lang="ru-RU" sz="3200" b="1" dirty="0" smtClean="0"/>
              <a:t>Многочисленные </a:t>
            </a:r>
          </a:p>
          <a:p>
            <a:pPr algn="ctr">
              <a:buNone/>
            </a:pPr>
            <a:r>
              <a:rPr lang="ru-RU" sz="3200" b="1" dirty="0" smtClean="0"/>
              <a:t>конфликтные ситуации </a:t>
            </a:r>
          </a:p>
          <a:p>
            <a:pPr algn="ctr">
              <a:buNone/>
            </a:pPr>
            <a:r>
              <a:rPr lang="ru-RU" sz="3200" b="1" dirty="0" smtClean="0"/>
              <a:t>между детьми в ДОУ  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= </a:t>
            </a:r>
            <a:r>
              <a:rPr lang="ru-RU" sz="3200" b="1" dirty="0" smtClean="0"/>
              <a:t>  </a:t>
            </a:r>
            <a:r>
              <a:rPr lang="ru-RU" sz="3200" b="1" dirty="0" err="1" smtClean="0"/>
              <a:t>буллинг</a:t>
            </a:r>
            <a:r>
              <a:rPr lang="ru-RU" sz="3200" b="1" dirty="0" smtClean="0"/>
              <a:t> (травля)?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6751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Вопрос для размышления.</a:t>
            </a:r>
            <a:endParaRPr lang="ru-RU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Особенности дошкольного возраста, которые могут служить причинами для возникновения многочисленных конфликтных ситуаций.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7244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 smtClean="0"/>
              <a:t>Наличие многочисленных конфликтных ситуаций характерно:</a:t>
            </a:r>
          </a:p>
          <a:p>
            <a:pPr marL="0" indent="0" algn="just">
              <a:buNone/>
            </a:pPr>
            <a:r>
              <a:rPr lang="ru-RU" sz="2000" dirty="0" smtClean="0"/>
              <a:t>- в целом, для дошкольного возраста, т.к. навыки </a:t>
            </a:r>
            <a:r>
              <a:rPr lang="ru-RU" sz="2000" dirty="0" err="1" smtClean="0"/>
              <a:t>саморегуляции</a:t>
            </a:r>
            <a:r>
              <a:rPr lang="ru-RU" sz="2000" dirty="0" smtClean="0"/>
              <a:t>  (контроля) эмоционального состояния  только формируются (поэтому ребенок  сначала реагирует, исходя из захлестнувших его эмоций, а затем у него включаются мыслительные процессы);</a:t>
            </a:r>
          </a:p>
          <a:p>
            <a:pPr marL="0" indent="0" algn="just">
              <a:buNone/>
            </a:pPr>
            <a:r>
              <a:rPr lang="ru-RU" sz="2000" dirty="0" smtClean="0"/>
              <a:t>- в группах раннего, младшего, среднего дошкольного возраста, так как дети только осваивают навыки общения, не знают правил общения и не умеют их применять самостоятельно; </a:t>
            </a:r>
          </a:p>
          <a:p>
            <a:pPr marL="0" indent="0" algn="just">
              <a:buNone/>
            </a:pPr>
            <a:r>
              <a:rPr lang="ru-RU" sz="2000" dirty="0" smtClean="0"/>
              <a:t>- для детей с задержкой речевого развития, нарушениями речи из-за того, что не могут в полной мере использовать речь, чтобы договориться (проще закричать, ударить, отобрать);</a:t>
            </a:r>
          </a:p>
          <a:p>
            <a:pPr marL="0" indent="0" algn="just">
              <a:buNone/>
            </a:pPr>
            <a:r>
              <a:rPr lang="ru-RU" sz="2000" dirty="0" smtClean="0"/>
              <a:t>- для детей с особенностями развития (задержкой развития, ментальными </a:t>
            </a:r>
            <a:r>
              <a:rPr lang="ru-RU" sz="2000" dirty="0" smtClean="0"/>
              <a:t>нарушениями</a:t>
            </a:r>
            <a:r>
              <a:rPr lang="ru-RU" sz="2000" dirty="0" smtClean="0"/>
              <a:t>);</a:t>
            </a:r>
          </a:p>
          <a:p>
            <a:pPr marL="0" indent="0" algn="just">
              <a:buNone/>
            </a:pPr>
            <a:r>
              <a:rPr lang="ru-RU" sz="2000" dirty="0" smtClean="0"/>
              <a:t>- предложите свои варианты.</a:t>
            </a:r>
          </a:p>
          <a:p>
            <a:pPr marL="0" indent="0" algn="just">
              <a:buFontTx/>
              <a:buChar char="-"/>
            </a:pPr>
            <a:endParaRPr lang="ru-RU" sz="1600" dirty="0" smtClean="0"/>
          </a:p>
          <a:p>
            <a:endParaRPr lang="ru-RU" sz="16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4632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dirty="0" smtClean="0"/>
              <a:t>Действительно, в любом дошкольном учреждении имеют место быть многочисленные конфликтные ситуации.</a:t>
            </a:r>
          </a:p>
          <a:p>
            <a:pPr marL="0" indent="0" algn="ctr">
              <a:buNone/>
            </a:pPr>
            <a:endParaRPr lang="ru-RU" sz="24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НО!</a:t>
            </a:r>
          </a:p>
          <a:p>
            <a:pPr marL="0" indent="0" algn="ctr">
              <a:buNone/>
            </a:pPr>
            <a:endParaRPr lang="ru-RU" sz="2400" b="1" dirty="0" smtClean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r>
              <a:rPr lang="ru-RU" sz="2400" dirty="0" smtClean="0"/>
              <a:t>Если эти ситуации находятся </a:t>
            </a:r>
            <a:r>
              <a:rPr lang="ru-RU" sz="2400" u="sng" dirty="0" smtClean="0"/>
              <a:t>под контролем воспитателя</a:t>
            </a:r>
            <a:r>
              <a:rPr lang="ru-RU" sz="2400" dirty="0" smtClean="0"/>
              <a:t> и не имеют </a:t>
            </a:r>
            <a:r>
              <a:rPr lang="ru-RU" sz="2400" u="sng" dirty="0" smtClean="0"/>
              <a:t>системный (повторяющийся)</a:t>
            </a:r>
            <a:r>
              <a:rPr lang="ru-RU" sz="2400" dirty="0" smtClean="0"/>
              <a:t> характер, то </a:t>
            </a:r>
          </a:p>
          <a:p>
            <a:pPr algn="ctr">
              <a:buNone/>
            </a:pPr>
            <a:endParaRPr lang="ru-RU" sz="2400" b="1" dirty="0" smtClean="0"/>
          </a:p>
          <a:p>
            <a:pPr algn="ctr">
              <a:buNone/>
            </a:pPr>
            <a:r>
              <a:rPr lang="ru-RU" sz="2400" b="1" dirty="0" smtClean="0"/>
              <a:t>Многочисленные конфликтные ситуации </a:t>
            </a:r>
          </a:p>
          <a:p>
            <a:pPr algn="ctr">
              <a:buNone/>
            </a:pPr>
            <a:r>
              <a:rPr lang="ru-RU" sz="2400" b="1" dirty="0" smtClean="0"/>
              <a:t>между детьми в ДОУ  </a:t>
            </a:r>
          </a:p>
          <a:p>
            <a:pPr algn="ctr">
              <a:buNone/>
            </a:pPr>
            <a:r>
              <a:rPr lang="ru-RU" sz="4400" b="1" dirty="0" smtClean="0"/>
              <a:t>= </a:t>
            </a:r>
            <a:r>
              <a:rPr lang="ru-RU" sz="2400" b="1" dirty="0" smtClean="0"/>
              <a:t>  </a:t>
            </a:r>
            <a:r>
              <a:rPr lang="ru-RU" sz="2400" b="1" dirty="0" err="1" smtClean="0"/>
              <a:t>буллинг</a:t>
            </a:r>
            <a:r>
              <a:rPr lang="ru-RU" sz="2400" b="1" dirty="0" smtClean="0"/>
              <a:t> (травля).</a:t>
            </a:r>
          </a:p>
          <a:p>
            <a:endParaRPr lang="ru-RU" sz="3600" dirty="0" smtClean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2971800" y="5638800"/>
            <a:ext cx="304800" cy="6858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9611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В каких случаях конфликтные ситуации между детьми </a:t>
            </a:r>
            <a:br>
              <a:rPr lang="ru-RU" sz="2400" b="1" dirty="0" smtClean="0"/>
            </a:br>
            <a:r>
              <a:rPr lang="ru-RU" sz="2400" b="1" dirty="0" smtClean="0"/>
              <a:t>могут остаться без внимания воспитателя? 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000" dirty="0" smtClean="0"/>
              <a:t>- Либеральный (попустительский) стиль воспитания, который характеризуется отсутствием последовательного и активного участия  в управлении процессом воспитания;</a:t>
            </a:r>
          </a:p>
          <a:p>
            <a:pPr marL="0" indent="0" algn="just">
              <a:buNone/>
            </a:pPr>
            <a:r>
              <a:rPr lang="ru-RU" sz="2000" dirty="0" smtClean="0"/>
              <a:t>- воспитатель игнорирует, а не помогает разрешать конфликтные ситуации («будешь жаловаться - обоих накажу», «не ябедничай», «ну-ка быстро помирились» и т.п.);</a:t>
            </a:r>
          </a:p>
          <a:p>
            <a:pPr marL="0" indent="0" algn="just">
              <a:buNone/>
            </a:pPr>
            <a:r>
              <a:rPr lang="ru-RU" sz="2000" dirty="0" smtClean="0"/>
              <a:t>- авторитарный стиль у воспитателя, который сам применяет разные виды физического и психологического насилия над детьми;</a:t>
            </a:r>
          </a:p>
          <a:p>
            <a:pPr marL="0" indent="0" algn="just">
              <a:buNone/>
            </a:pPr>
            <a:r>
              <a:rPr lang="ru-RU" sz="2000" dirty="0" smtClean="0"/>
              <a:t>- воспитатель - молодой специалист, находящийся на адаптации, не знающий приемов руководства детским коллективом, не умеющий обучить  детей приемам конструктивного взаимодействия;</a:t>
            </a:r>
          </a:p>
          <a:p>
            <a:pPr marL="0" indent="0" algn="just">
              <a:buNone/>
            </a:pPr>
            <a:r>
              <a:rPr lang="ru-RU" sz="2000" dirty="0" smtClean="0"/>
              <a:t>- частая смена воспитателей в группе, вследствие этого система и последовательность воспитательных воздействий не выстроена, так как меняется в зависимости от  стиля и опыта приходящего воспитателя;</a:t>
            </a:r>
          </a:p>
          <a:p>
            <a:pPr marL="0" indent="0" algn="just">
              <a:buNone/>
            </a:pPr>
            <a:r>
              <a:rPr lang="ru-RU" sz="2000" dirty="0" smtClean="0"/>
              <a:t>- свои варианты.</a:t>
            </a:r>
          </a:p>
          <a:p>
            <a:endParaRPr lang="ru-RU" sz="1800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990600"/>
            <a:ext cx="8229600" cy="484632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sz="24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2400" b="1" dirty="0" smtClean="0"/>
              <a:t>Если конфликтные ситуации происходят </a:t>
            </a:r>
          </a:p>
          <a:p>
            <a:pPr marL="0" indent="0" algn="ctr">
              <a:buNone/>
            </a:pPr>
            <a:r>
              <a:rPr lang="ru-RU" sz="2400" b="1" u="sng" dirty="0" smtClean="0"/>
              <a:t>без внимания и контроля </a:t>
            </a:r>
            <a:r>
              <a:rPr lang="ru-RU" sz="2400" b="1" dirty="0" smtClean="0"/>
              <a:t>воспитателя, </a:t>
            </a:r>
          </a:p>
          <a:p>
            <a:pPr marL="0" indent="0" algn="ctr">
              <a:buNone/>
            </a:pPr>
            <a:r>
              <a:rPr lang="ru-RU" sz="2400" b="1" dirty="0" smtClean="0"/>
              <a:t>то, скорее всего,  они имеют </a:t>
            </a:r>
          </a:p>
          <a:p>
            <a:pPr marL="0" indent="0" algn="ctr">
              <a:buNone/>
            </a:pPr>
            <a:r>
              <a:rPr lang="ru-RU" sz="2400" b="1" u="sng" dirty="0" smtClean="0"/>
              <a:t>системный (повторяющийся)</a:t>
            </a:r>
            <a:r>
              <a:rPr lang="ru-RU" sz="2400" b="1" dirty="0" smtClean="0"/>
              <a:t> характер.</a:t>
            </a:r>
          </a:p>
          <a:p>
            <a:pPr marL="0" indent="0" algn="ctr">
              <a:buNone/>
            </a:pPr>
            <a:endParaRPr lang="ru-RU" sz="2400" dirty="0" smtClean="0"/>
          </a:p>
          <a:p>
            <a:pPr marL="0" indent="0" algn="ctr">
              <a:buNone/>
            </a:pPr>
            <a:r>
              <a:rPr lang="ru-RU" sz="2400" dirty="0" smtClean="0"/>
              <a:t>В данном случае:  </a:t>
            </a:r>
          </a:p>
          <a:p>
            <a:pPr algn="ctr">
              <a:buNone/>
            </a:pPr>
            <a:r>
              <a:rPr lang="ru-RU" sz="2400" b="1" dirty="0" smtClean="0"/>
              <a:t>многочисленные конфликтные ситуации </a:t>
            </a:r>
          </a:p>
          <a:p>
            <a:pPr algn="ctr">
              <a:buNone/>
            </a:pPr>
            <a:r>
              <a:rPr lang="ru-RU" sz="2400" b="1" dirty="0" smtClean="0"/>
              <a:t>между детьми в ДОУ  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C00000"/>
                </a:solidFill>
              </a:rPr>
              <a:t>=</a:t>
            </a:r>
            <a:r>
              <a:rPr lang="ru-RU" sz="4400" b="1" dirty="0" smtClean="0"/>
              <a:t> </a:t>
            </a:r>
            <a:r>
              <a:rPr lang="ru-RU" sz="2400" b="1" dirty="0" smtClean="0"/>
              <a:t>  </a:t>
            </a:r>
            <a:r>
              <a:rPr lang="ru-RU" sz="2400" b="1" dirty="0" err="1" smtClean="0"/>
              <a:t>буллинг</a:t>
            </a:r>
            <a:r>
              <a:rPr lang="ru-RU" sz="2400" b="1" dirty="0" smtClean="0"/>
              <a:t> (травля)!</a:t>
            </a:r>
          </a:p>
          <a:p>
            <a:endParaRPr lang="ru-RU" sz="3600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1508</TotalTime>
  <Words>1576</Words>
  <Application>Microsoft Office PowerPoint</Application>
  <PresentationFormat>Экран (4:3)</PresentationFormat>
  <Paragraphs>171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«Профилактика буллинга (травли) в ДОУ».</vt:lpstr>
      <vt:lpstr>Вопрос для размышления.</vt:lpstr>
      <vt:lpstr>Понятие «буллинг» (травля).</vt:lpstr>
      <vt:lpstr>Виды буллинга (травли).</vt:lpstr>
      <vt:lpstr>Вопрос для размышления.</vt:lpstr>
      <vt:lpstr>Особенности дошкольного возраста, которые могут служить причинами для возникновения многочисленных конфликтных ситуаций.</vt:lpstr>
      <vt:lpstr>Слайд 7</vt:lpstr>
      <vt:lpstr>В каких случаях конфликтные ситуации между детьми  могут остаться без внимания воспитателя? </vt:lpstr>
      <vt:lpstr>Слайд 9</vt:lpstr>
      <vt:lpstr>Слайд 10</vt:lpstr>
      <vt:lpstr>Слайд 11</vt:lpstr>
      <vt:lpstr>Внешние ресурсы ребенка дошкольного возраста. </vt:lpstr>
      <vt:lpstr>Внешние ресурсы ребенка дошкольного возраста. Помощь и поддержка взрослого.</vt:lpstr>
      <vt:lpstr>Внешние ресурсы ребенка дошкольного возраста.   Вопросы для самопроверки.</vt:lpstr>
      <vt:lpstr>       Внешние ресурсы ребенка дошкольного возраста.   Речевые шаблоны,  с помощью которых можно познакомиться.</vt:lpstr>
      <vt:lpstr>Внутренние ресурсы ребенка дошкольного возраста. </vt:lpstr>
      <vt:lpstr>Внутренние ресурсы ребенка дошкольного возраста.  Вопросы для самопроверки. </vt:lpstr>
      <vt:lpstr>        Внутренние ресурсы ребенка дошкольного возраста.  Каким простым фразам нужно научить нашего ребенка,  чтобы он мог остановить обидчика?  </vt:lpstr>
      <vt:lpstr>       Внутренние ресурсы ребенка.  Варианты простых фраз, которым нужно научить нашего ребенка,  чтобы он мог остановить обидчика. </vt:lpstr>
      <vt:lpstr>Формы работы с воспитанниками по профилактике формирования агрессивного поведения.</vt:lpstr>
      <vt:lpstr>Формы работы с воспитанниками по профилактике формирования агрессивного поведения.   Введение правил поведения и правил общения в группе.</vt:lpstr>
      <vt:lpstr>Формы работы с воспитанниками по профилактике формирования агрессивного поведения.   Введение правил поведения и правил общения в группе.</vt:lpstr>
      <vt:lpstr>  Формы работы с воспитанниками по профилактике формирования агрессивного поведения.  Разработка шаблонов речевого общения в группе.  </vt:lpstr>
      <vt:lpstr>Слайд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56</cp:revision>
  <dcterms:created xsi:type="dcterms:W3CDTF">2006-08-16T00:00:00Z</dcterms:created>
  <dcterms:modified xsi:type="dcterms:W3CDTF">2024-02-20T08:52:07Z</dcterms:modified>
</cp:coreProperties>
</file>