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267" r:id="rId2"/>
    <p:sldId id="256" r:id="rId3"/>
    <p:sldId id="257" r:id="rId4"/>
    <p:sldId id="258" r:id="rId5"/>
    <p:sldId id="263" r:id="rId6"/>
    <p:sldId id="260" r:id="rId7"/>
    <p:sldId id="273" r:id="rId8"/>
    <p:sldId id="261" r:id="rId9"/>
    <p:sldId id="275" r:id="rId10"/>
    <p:sldId id="276" r:id="rId11"/>
    <p:sldId id="271" r:id="rId12"/>
    <p:sldId id="272" r:id="rId13"/>
    <p:sldId id="278" r:id="rId14"/>
    <p:sldId id="282" r:id="rId15"/>
    <p:sldId id="277" r:id="rId16"/>
    <p:sldId id="279" r:id="rId17"/>
    <p:sldId id="280" r:id="rId18"/>
    <p:sldId id="281" r:id="rId19"/>
    <p:sldId id="264" r:id="rId20"/>
    <p:sldId id="270" r:id="rId21"/>
    <p:sldId id="262" r:id="rId22"/>
    <p:sldId id="266" r:id="rId23"/>
    <p:sldId id="268" r:id="rId24"/>
    <p:sldId id="269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 autoAdjust="0"/>
    <p:restoredTop sz="88263" autoAdjust="0"/>
  </p:normalViewPr>
  <p:slideViewPr>
    <p:cSldViewPr>
      <p:cViewPr varScale="1">
        <p:scale>
          <a:sx n="65" d="100"/>
          <a:sy n="65" d="100"/>
        </p:scale>
        <p:origin x="153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D70C95C2-32A8-4218-B8AF-4D2B317574F8}" type="datetimeFigureOut">
              <a:rPr lang="ru-RU"/>
              <a:pPr>
                <a:defRPr/>
              </a:pPr>
              <a:t>17.08.2018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477824-007F-4AFA-85DF-1A61AE8AA1F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12778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ПОЯСНИТЕЛЬНАЯ ЗАПИСКА</a:t>
            </a:r>
            <a:endParaRPr lang="ru-RU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В современных условиях модернизации российского образования одним из важных вопросов является формирование его региональной составляющей. Программа по предмету «</a:t>
            </a:r>
            <a:r>
              <a:rPr lang="ru-RU" dirty="0" err="1" smtClean="0"/>
              <a:t>Кубановедение</a:t>
            </a:r>
            <a:r>
              <a:rPr lang="ru-RU" dirty="0" smtClean="0"/>
              <a:t>» построена с учетом принципов системности, научности, доступности и преемственности.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Основная цель курса «</a:t>
            </a:r>
            <a:r>
              <a:rPr lang="ru-RU" dirty="0" err="1" smtClean="0"/>
              <a:t>Кубановедение</a:t>
            </a:r>
            <a:r>
              <a:rPr lang="ru-RU" dirty="0" smtClean="0"/>
              <a:t>»  в начальной школе заключается в формировании у младших школьников целостной научной картины мира и понимания роли своей малой Родины, в воспитании гуманной, социально активной личности, относящейся ответственно и бережно к богатству природы Кубани, ее истории, культуре, уважительно – к жителям края.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Курс призван активизировать знания учащихся о родной Кубани, ее природе и общественно-культурной жизни человека в историческом  развитии.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Общение с  богатой палитрой природной среды при активизации эмоционально-чувственной сферы ребенка станет хорошей базой для воспитания у младших школьников чувства ответственности за свою малую Родину.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В настоящее время невозможно проведение урока без использования современных технических средств обучения. Применение </a:t>
            </a:r>
            <a:r>
              <a:rPr lang="ru-RU" dirty="0" err="1" smtClean="0"/>
              <a:t>мультимедийных</a:t>
            </a:r>
            <a:r>
              <a:rPr lang="ru-RU" dirty="0" smtClean="0"/>
              <a:t> технологий позволяет учащимся более ярко, четко, наглядно представить и осмыслить программный материал.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Данная презентация призвана помочь учащимся решать следующие задачи: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знать и понимать 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- характерные особенности разнообразия и красоты природы,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- связь между деятельностью человека и условиями его жизни и быта на Кубани.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 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Цель работы: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уточнить, обобщить, и расширить знания детей о формах поверхности территории Краснодарского края.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развивать познавательный интерес к природе родного края, воспитывать бережное отношение к природе.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работать над развитием внимания, логического мышления.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Данная работа может быть использована на уроках </a:t>
            </a:r>
            <a:r>
              <a:rPr lang="ru-RU" dirty="0" err="1" smtClean="0"/>
              <a:t>кубановедения</a:t>
            </a:r>
            <a:r>
              <a:rPr lang="ru-RU" dirty="0" smtClean="0"/>
              <a:t>, окружающего мира, русого языка и т.д. по различным темам.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CB681E5-65C1-4327-8236-7EA21E8AA4B6}" type="slidenum">
              <a:rPr lang="ru-RU" altLang="ru-RU"/>
              <a:pPr eaLnBrk="1" hangingPunct="1"/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8643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4A914-C913-48EF-ADEE-FAFC28CA2265}" type="datetimeFigureOut">
              <a:rPr lang="ru-RU"/>
              <a:pPr>
                <a:defRPr/>
              </a:pPr>
              <a:t>17.08.2018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fld id="{943BDFEF-4E0B-453A-9FAB-02572B4D91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3833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2950D-845B-4C0A-8F74-ED81BEC3ADFB}" type="datetimeFigureOut">
              <a:rPr lang="ru-RU"/>
              <a:pPr>
                <a:defRPr/>
              </a:pPr>
              <a:t>17.08.2018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50D089-27E7-4300-A40E-ECEBC8CB189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86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98FFC-D624-4810-82D6-FF57FB7E27B5}" type="datetimeFigureOut">
              <a:rPr lang="ru-RU"/>
              <a:pPr>
                <a:defRPr/>
              </a:pPr>
              <a:t>17.08.2018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4C7D17-2AE0-4847-AD1C-2F22C278F66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1037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9E8C1-3603-4D4E-9199-2F23FA494A20}" type="datetimeFigureOut">
              <a:rPr lang="ru-RU"/>
              <a:pPr>
                <a:defRPr/>
              </a:pPr>
              <a:t>17.08.2018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fld id="{A25D2D00-B77C-43A8-B053-9242DB5F58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8554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EEC04-54F2-4D13-B7E3-1D6450D2C924}" type="datetimeFigureOut">
              <a:rPr lang="ru-RU"/>
              <a:pPr>
                <a:defRPr/>
              </a:pPr>
              <a:t>17.08.2018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D2BB6E-2196-43D4-B37F-5DE72CF5B9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642350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64F35-B38C-4B24-946E-FCD7B1A3BC0A}" type="datetimeFigureOut">
              <a:rPr lang="ru-RU"/>
              <a:pPr>
                <a:defRPr/>
              </a:pPr>
              <a:t>17.08.2018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E2A927-4E1B-445F-BD40-1C4F304AA6F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5980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A7A54-93B4-4175-8992-48934542C08C}" type="datetimeFigureOut">
              <a:rPr lang="ru-RU"/>
              <a:pPr>
                <a:defRPr/>
              </a:pPr>
              <a:t>17.08.2018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fld id="{0FA500B9-597C-48BC-857A-A114D65F32D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7445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0F4D3-6DE2-441A-8E00-87A7C4059207}" type="datetimeFigureOut">
              <a:rPr lang="ru-RU"/>
              <a:pPr>
                <a:defRPr/>
              </a:pPr>
              <a:t>17.08.2018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0993E1-95AC-4BCB-ACD4-CEEC2E64F73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2402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C2A7B-8B58-46D9-84A7-B3DBA4D05DE7}" type="datetimeFigureOut">
              <a:rPr lang="ru-RU"/>
              <a:pPr>
                <a:defRPr/>
              </a:pPr>
              <a:t>17.08.2018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A75D5-4587-491F-9A6D-2F563AE350C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24067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74F39-2228-4385-BE39-0B4008760D46}" type="datetimeFigureOut">
              <a:rPr lang="ru-RU"/>
              <a:pPr>
                <a:defRPr/>
              </a:pPr>
              <a:t>17.08.2018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265CBA-BBDA-406C-8119-9C1612D285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7878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61205-76D4-4E8B-90ED-F6DE6575796E}" type="datetimeFigureOut">
              <a:rPr lang="ru-RU"/>
              <a:pPr>
                <a:defRPr/>
              </a:pPr>
              <a:t>17.08.2018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5ACDF7-FCD5-42BB-864B-A88CC597023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44279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84491EB-E64D-49D3-8216-25071A77C3DF}" type="datetimeFigureOut">
              <a:rPr lang="ru-RU"/>
              <a:pPr>
                <a:defRPr/>
              </a:pPr>
              <a:t>17.08.2018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fld id="{9DCA6BD9-FF46-4948-9D63-53E5836BC5E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0" r:id="rId4"/>
    <p:sldLayoutId id="2147483786" r:id="rId5"/>
    <p:sldLayoutId id="2147483781" r:id="rId6"/>
    <p:sldLayoutId id="2147483787" r:id="rId7"/>
    <p:sldLayoutId id="2147483788" r:id="rId8"/>
    <p:sldLayoutId id="2147483789" r:id="rId9"/>
    <p:sldLayoutId id="2147483782" r:id="rId10"/>
    <p:sldLayoutId id="214748379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686800" cy="8382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400" dirty="0" smtClean="0">
                <a:ln w="12700" cap="rnd">
                  <a:gradFill>
                    <a:gsLst>
                      <a:gs pos="67000">
                        <a:srgbClr val="FFFFFF"/>
                      </a:gs>
                      <a:gs pos="16000">
                        <a:srgbClr val="1F1F1F"/>
                      </a:gs>
                      <a:gs pos="17999">
                        <a:srgbClr val="FFFFFF"/>
                      </a:gs>
                      <a:gs pos="42000">
                        <a:srgbClr val="636363"/>
                      </a:gs>
                      <a:gs pos="53000">
                        <a:srgbClr val="CFCFCF"/>
                      </a:gs>
                      <a:gs pos="66000">
                        <a:srgbClr val="CFCFCF"/>
                      </a:gs>
                      <a:gs pos="75999">
                        <a:srgbClr val="1F1F1F"/>
                      </a:gs>
                      <a:gs pos="78999">
                        <a:srgbClr val="FFFFFF"/>
                      </a:gs>
                      <a:gs pos="100000">
                        <a:srgbClr val="7F7F7F"/>
                      </a:gs>
                    </a:gsLst>
                    <a:lin ang="5400000" scaled="0"/>
                  </a:gradFill>
                </a:ln>
                <a:solidFill>
                  <a:srgbClr val="FFFF00"/>
                </a:solidFill>
                <a:effectLst>
                  <a:innerShdw blurRad="114300">
                    <a:prstClr val="black"/>
                  </a:innerShdw>
                </a:effectLst>
              </a:rPr>
              <a:t>Рельеф .Виды поверхности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 2" panose="05020102010507070707" pitchFamily="18" charset="2"/>
              <a:buNone/>
            </a:pPr>
            <a:r>
              <a:rPr lang="ru-RU" altLang="ru-RU" sz="3600" dirty="0" smtClean="0">
                <a:latin typeface="a_CampusCapsNr" panose="04020606040602040204" pitchFamily="82" charset="-52"/>
              </a:rPr>
              <a:t>Презентация подготовлена для уроков </a:t>
            </a:r>
            <a:r>
              <a:rPr lang="ru-RU" altLang="ru-RU" sz="3600" dirty="0" err="1" smtClean="0">
                <a:latin typeface="a_CampusCapsNr" panose="04020606040602040204" pitchFamily="82" charset="-52"/>
              </a:rPr>
              <a:t>кубановедения</a:t>
            </a:r>
            <a:r>
              <a:rPr lang="ru-RU" altLang="ru-RU" sz="3600" dirty="0" smtClean="0">
                <a:latin typeface="a_CampusCapsNr" panose="04020606040602040204" pitchFamily="82" charset="-52"/>
              </a:rPr>
              <a:t> в начальной школе</a:t>
            </a:r>
          </a:p>
          <a:p>
            <a:pPr eaLnBrk="1" hangingPunct="1"/>
            <a:endParaRPr lang="ru-RU" altLang="ru-RU" dirty="0" smtClean="0"/>
          </a:p>
          <a:p>
            <a:pPr eaLnBrk="1" hangingPunct="1"/>
            <a:endParaRPr lang="ru-RU" altLang="ru-RU" dirty="0" smtClean="0"/>
          </a:p>
          <a:p>
            <a:pPr eaLnBrk="1" hangingPunct="1"/>
            <a:endParaRPr lang="ru-RU" altLang="ru-RU" dirty="0" smtClean="0"/>
          </a:p>
          <a:p>
            <a:pPr algn="r" eaLnBrk="1" hangingPunct="1">
              <a:buFont typeface="Wingdings 2" panose="05020102010507070707" pitchFamily="18" charset="2"/>
              <a:buNone/>
            </a:pPr>
            <a:r>
              <a:rPr lang="ru-RU" altLang="ru-RU" sz="2000" dirty="0" smtClean="0"/>
              <a:t>Составила  </a:t>
            </a:r>
            <a:r>
              <a:rPr lang="ru-RU" altLang="ru-RU" sz="2000" i="1" dirty="0" smtClean="0"/>
              <a:t>Долгова Л.В</a:t>
            </a:r>
            <a:r>
              <a:rPr lang="ru-RU" altLang="ru-RU" sz="2000" dirty="0" smtClean="0"/>
              <a:t>.</a:t>
            </a:r>
          </a:p>
          <a:p>
            <a:pPr algn="r" eaLnBrk="1" hangingPunct="1">
              <a:buFont typeface="Wingdings 2" panose="05020102010507070707" pitchFamily="18" charset="2"/>
              <a:buNone/>
            </a:pPr>
            <a:r>
              <a:rPr lang="ru-RU" altLang="ru-RU" sz="2000" dirty="0" smtClean="0"/>
              <a:t>учитель М</a:t>
            </a:r>
            <a:r>
              <a:rPr lang="ru-RU" altLang="ru-RU" sz="2000" dirty="0"/>
              <a:t>Б</a:t>
            </a:r>
            <a:r>
              <a:rPr lang="ru-RU" altLang="ru-RU" sz="2000" dirty="0" smtClean="0"/>
              <a:t>ОУ СОШ №16 </a:t>
            </a:r>
          </a:p>
          <a:p>
            <a:pPr algn="r" eaLnBrk="1" hangingPunct="1"/>
            <a:endParaRPr lang="ru-RU" altLang="ru-RU" sz="2000" dirty="0" smtClean="0"/>
          </a:p>
          <a:p>
            <a:pPr algn="ctr" eaLnBrk="1" hangingPunct="1">
              <a:buFont typeface="Wingdings 2" panose="05020102010507070707" pitchFamily="18" charset="2"/>
              <a:buNone/>
            </a:pPr>
            <a:r>
              <a:rPr lang="ru-RU" altLang="ru-RU" sz="2000" b="1" dirty="0" err="1" smtClean="0"/>
              <a:t>г.Краснодар</a:t>
            </a:r>
            <a:endParaRPr lang="ru-RU" altLang="ru-RU" sz="2000" b="1" dirty="0" smtClean="0"/>
          </a:p>
          <a:p>
            <a:pPr algn="ctr" eaLnBrk="1" hangingPunct="1">
              <a:buFont typeface="Wingdings 2" panose="05020102010507070707" pitchFamily="18" charset="2"/>
              <a:buNone/>
            </a:pPr>
            <a:r>
              <a:rPr lang="ru-RU" altLang="ru-RU" sz="2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ПРЕДГОРЬЯ и ГОРЫ</a:t>
            </a:r>
            <a:b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714" y="1277710"/>
            <a:ext cx="8876886" cy="5175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36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ПРЕДГОРЬЯ и ГОРЫ</a:t>
            </a:r>
            <a:endParaRPr lang="ru-RU" sz="5400" dirty="0"/>
          </a:p>
        </p:txBody>
      </p:sp>
      <p:pic>
        <p:nvPicPr>
          <p:cNvPr id="17411" name="Содержимое 3" descr="Кипр 08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7250" y="1143000"/>
            <a:ext cx="7412038" cy="55594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/>
          <a:lstStyle/>
          <a:p>
            <a:pPr algn="ctr">
              <a:defRPr/>
            </a:pP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ПРЕДГОРЬЯ и ГОРЫ</a:t>
            </a:r>
            <a:endParaRPr lang="ru-RU" sz="4800" dirty="0"/>
          </a:p>
        </p:txBody>
      </p:sp>
      <p:pic>
        <p:nvPicPr>
          <p:cNvPr id="18435" name="Содержимое 3" descr="Кипр 22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8688" y="1143000"/>
            <a:ext cx="7412037" cy="55594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740080" cy="13842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В горной местности Краснодарского края насчитывается 64 ледника. Почти все они расположены на Главном Кавказском хребте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9631" y="1988840"/>
            <a:ext cx="6822799" cy="474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82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539552" y="404664"/>
            <a:ext cx="8452048" cy="525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548680"/>
            <a:ext cx="9033453" cy="563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29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ПРЕДГОРЬЯ и ГОРЫ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4248" y="1196752"/>
            <a:ext cx="8187903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41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/>
              </a:rPr>
              <a:t>Краснодарский край, горы; Анапа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7584" y="1173994"/>
            <a:ext cx="7344816" cy="550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33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ПРЕДГОРЬЯ и ГОРЫ</a:t>
            </a:r>
            <a:br>
              <a:rPr lang="ru-RU" dirty="0" smtClean="0"/>
            </a:br>
            <a:r>
              <a:rPr lang="ru-RU" dirty="0" smtClean="0"/>
              <a:t>Красная поляна РОЗА ХУТОР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099" t="7071" r="2272" b="9873"/>
          <a:stretch/>
        </p:blipFill>
        <p:spPr>
          <a:xfrm>
            <a:off x="304800" y="1299236"/>
            <a:ext cx="8583152" cy="501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28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ПРЕДГОРЬЯ и ГОРЫ</a:t>
            </a:r>
            <a:br>
              <a:rPr lang="ru-RU" dirty="0" smtClean="0"/>
            </a:br>
            <a:r>
              <a:rPr lang="ru-RU" dirty="0" smtClean="0"/>
              <a:t>Красная поляна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03" y="1556792"/>
            <a:ext cx="8931713" cy="513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91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9900"/>
                </a:solidFill>
              </a:rPr>
              <a:t>на предгорья </a:t>
            </a:r>
            <a:r>
              <a:rPr lang="ru-RU" sz="3200" b="1" dirty="0">
                <a:solidFill>
                  <a:srgbClr val="009900"/>
                </a:solidFill>
              </a:rPr>
              <a:t>и горные </a:t>
            </a:r>
            <a:r>
              <a:rPr lang="ru-RU" sz="3200" b="1" dirty="0" smtClean="0">
                <a:solidFill>
                  <a:srgbClr val="009900"/>
                </a:solidFill>
              </a:rPr>
              <a:t>районы приходится Основная часть лесов </a:t>
            </a:r>
            <a:r>
              <a:rPr lang="ru-RU" sz="3200" b="1" dirty="0">
                <a:solidFill>
                  <a:srgbClr val="009900"/>
                </a:solidFill>
              </a:rPr>
              <a:t/>
            </a:r>
            <a:br>
              <a:rPr lang="ru-RU" sz="3200" b="1" dirty="0">
                <a:solidFill>
                  <a:srgbClr val="009900"/>
                </a:solidFill>
              </a:rPr>
            </a:br>
            <a:r>
              <a:rPr lang="ru-RU" sz="3200" b="1" dirty="0">
                <a:solidFill>
                  <a:srgbClr val="009900"/>
                </a:solidFill>
              </a:rPr>
              <a:t>Леса Кубани занимают около 2млн. га</a:t>
            </a: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775"/>
            <a:ext cx="4595813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28775"/>
            <a:ext cx="4572000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571480"/>
            <a:ext cx="7929618" cy="2786082"/>
          </a:xfrm>
          <a:blipFill>
            <a:blip r:embed="rId3"/>
            <a:tile tx="0" ty="0" sx="100000" sy="100000" flip="none" algn="tl"/>
          </a:blipFill>
        </p:spPr>
        <p:txBody>
          <a:bodyPr lIns="792000" anchorCtr="0"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ln w="12700" cap="rnd">
                  <a:gradFill>
                    <a:gsLst>
                      <a:gs pos="67000">
                        <a:srgbClr val="FFFFFF"/>
                      </a:gs>
                      <a:gs pos="16000">
                        <a:srgbClr val="1F1F1F"/>
                      </a:gs>
                      <a:gs pos="17999">
                        <a:srgbClr val="FFFFFF"/>
                      </a:gs>
                      <a:gs pos="42000">
                        <a:srgbClr val="636363"/>
                      </a:gs>
                      <a:gs pos="53000">
                        <a:srgbClr val="CFCFCF"/>
                      </a:gs>
                      <a:gs pos="66000">
                        <a:srgbClr val="CFCFCF"/>
                      </a:gs>
                      <a:gs pos="75999">
                        <a:srgbClr val="1F1F1F"/>
                      </a:gs>
                      <a:gs pos="78999">
                        <a:srgbClr val="FFFFFF"/>
                      </a:gs>
                      <a:gs pos="100000">
                        <a:srgbClr val="7F7F7F"/>
                      </a:gs>
                    </a:gsLst>
                    <a:lin ang="5400000" scaled="0"/>
                  </a:gradFill>
                </a:ln>
                <a:solidFill>
                  <a:srgbClr val="FFFF00"/>
                </a:solidFill>
                <a:effectLst>
                  <a:innerShdw blurRad="114300">
                    <a:prstClr val="black"/>
                  </a:innerShdw>
                </a:effectLst>
              </a:rPr>
              <a:t>Рельеф .</a:t>
            </a:r>
            <a:br>
              <a:rPr lang="ru-RU" sz="4400" dirty="0" smtClean="0">
                <a:ln w="12700" cap="rnd">
                  <a:gradFill>
                    <a:gsLst>
                      <a:gs pos="67000">
                        <a:srgbClr val="FFFFFF"/>
                      </a:gs>
                      <a:gs pos="16000">
                        <a:srgbClr val="1F1F1F"/>
                      </a:gs>
                      <a:gs pos="17999">
                        <a:srgbClr val="FFFFFF"/>
                      </a:gs>
                      <a:gs pos="42000">
                        <a:srgbClr val="636363"/>
                      </a:gs>
                      <a:gs pos="53000">
                        <a:srgbClr val="CFCFCF"/>
                      </a:gs>
                      <a:gs pos="66000">
                        <a:srgbClr val="CFCFCF"/>
                      </a:gs>
                      <a:gs pos="75999">
                        <a:srgbClr val="1F1F1F"/>
                      </a:gs>
                      <a:gs pos="78999">
                        <a:srgbClr val="FFFFFF"/>
                      </a:gs>
                      <a:gs pos="100000">
                        <a:srgbClr val="7F7F7F"/>
                      </a:gs>
                    </a:gsLst>
                    <a:lin ang="5400000" scaled="0"/>
                  </a:gradFill>
                </a:ln>
                <a:solidFill>
                  <a:srgbClr val="FFFF00"/>
                </a:solidFill>
                <a:effectLst>
                  <a:innerShdw blurRad="114300">
                    <a:prstClr val="black"/>
                  </a:innerShdw>
                </a:effectLst>
              </a:rPr>
            </a:br>
            <a:r>
              <a:rPr lang="ru-RU" sz="4400" dirty="0" smtClean="0">
                <a:ln w="12700" cap="rnd">
                  <a:gradFill>
                    <a:gsLst>
                      <a:gs pos="67000">
                        <a:srgbClr val="FFFFFF"/>
                      </a:gs>
                      <a:gs pos="16000">
                        <a:srgbClr val="1F1F1F"/>
                      </a:gs>
                      <a:gs pos="17999">
                        <a:srgbClr val="FFFFFF"/>
                      </a:gs>
                      <a:gs pos="42000">
                        <a:srgbClr val="636363"/>
                      </a:gs>
                      <a:gs pos="53000">
                        <a:srgbClr val="CFCFCF"/>
                      </a:gs>
                      <a:gs pos="66000">
                        <a:srgbClr val="CFCFCF"/>
                      </a:gs>
                      <a:gs pos="75999">
                        <a:srgbClr val="1F1F1F"/>
                      </a:gs>
                      <a:gs pos="78999">
                        <a:srgbClr val="FFFFFF"/>
                      </a:gs>
                      <a:gs pos="100000">
                        <a:srgbClr val="7F7F7F"/>
                      </a:gs>
                    </a:gsLst>
                    <a:lin ang="5400000" scaled="0"/>
                  </a:gradFill>
                </a:ln>
                <a:solidFill>
                  <a:srgbClr val="FFFF00"/>
                </a:solidFill>
                <a:effectLst>
                  <a:innerShdw blurRad="114300">
                    <a:prstClr val="black"/>
                  </a:innerShdw>
                </a:effectLst>
              </a:rPr>
              <a:t>Виды поверхности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0694" y="5286388"/>
            <a:ext cx="3286116" cy="1143008"/>
          </a:xfrm>
          <a:ln>
            <a:miter lim="800000"/>
            <a:headEnd/>
            <a:tailEnd/>
          </a:ln>
          <a:scene3d>
            <a:camera prst="orthographicFront"/>
            <a:lightRig rig="soft" dir="t"/>
          </a:scene3d>
          <a:sp3d>
            <a:bevelT prst="relaxedInset"/>
          </a:sp3d>
        </p:spPr>
        <p:txBody>
          <a:bodyPr wrap="none" lIns="0" rIns="0" anchor="t">
            <a:noAutofit/>
            <a:sp3d extrusionH="12700" contourW="12700" prstMaterial="softEdge">
              <a:bevelT w="19050"/>
              <a:bevelB w="19050"/>
              <a:extrusionClr>
                <a:schemeClr val="tx2">
                  <a:lumMod val="75000"/>
                </a:schemeClr>
              </a:extrusionClr>
              <a:contourClr>
                <a:srgbClr val="FF0000"/>
              </a:contourClr>
            </a:sp3d>
          </a:bodyPr>
          <a:lstStyle/>
          <a:p>
            <a:pPr algn="ctr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b="1" cap="all" spc="30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a_AlbionicTtlCmDc2Cmb" pitchFamily="34" charset="-52"/>
                <a:ea typeface="+mj-ea"/>
                <a:cs typeface="+mj-cs"/>
              </a:rPr>
              <a:t>Краснодарский</a:t>
            </a:r>
          </a:p>
          <a:p>
            <a:pPr algn="ctr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b="1" cap="all" spc="30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lbionicTtlCmDc2Cmb" pitchFamily="34" charset="-52"/>
                <a:ea typeface="+mj-ea"/>
                <a:cs typeface="+mj-cs"/>
              </a:rPr>
              <a:t>край</a:t>
            </a:r>
          </a:p>
        </p:txBody>
      </p:sp>
      <p:pic>
        <p:nvPicPr>
          <p:cNvPr id="4" name="Рисунок 3" descr="виды рельефа.jpg"/>
          <p:cNvPicPr>
            <a:picLocks noChangeAspect="1"/>
          </p:cNvPicPr>
          <p:nvPr/>
        </p:nvPicPr>
        <p:blipFill>
          <a:blip r:embed="rId4" cstate="print">
            <a:lum contrast="-20000"/>
          </a:blip>
          <a:stretch>
            <a:fillRect/>
          </a:stretch>
        </p:blipFill>
        <p:spPr>
          <a:xfrm>
            <a:off x="714348" y="214290"/>
            <a:ext cx="4586377" cy="6357982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dkEdge">
            <a:bevelT w="260350" h="50800" prst="softRound"/>
            <a:bevelB prst="softRound"/>
          </a:sp3d>
        </p:spPr>
      </p:pic>
    </p:spTree>
    <p:custDataLst>
      <p:tags r:id="rId1"/>
    </p:custData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0399 -0.01065 L 0.65364 -0.44791 " pathEditMode="relative" rAng="0" ptsTypes="AA">
                                      <p:cBhvr>
                                        <p:cTn id="6" dur="2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-2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/>
          <a:lstStyle/>
          <a:p>
            <a:pPr algn="ctr">
              <a:defRPr/>
            </a:pPr>
            <a:r>
              <a:rPr lang="ru-RU" dirty="0" smtClean="0">
                <a:latin typeface="a_AlbionicTitulCm" pitchFamily="34" charset="-52"/>
              </a:rPr>
              <a:t>Морское побережье</a:t>
            </a:r>
            <a:endParaRPr lang="ru-RU" dirty="0"/>
          </a:p>
        </p:txBody>
      </p:sp>
      <p:pic>
        <p:nvPicPr>
          <p:cNvPr id="21507" name="Содержимое 3" descr="Кипр 037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8688" y="1143000"/>
            <a:ext cx="7412037" cy="55594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a_AlbionicTitulCm" pitchFamily="34" charset="-52"/>
              </a:rPr>
              <a:t>Морское побережье</a:t>
            </a:r>
            <a:endParaRPr lang="ru-RU" dirty="0">
              <a:latin typeface="a_AlbionicTitulCm" pitchFamily="34" charset="-52"/>
            </a:endParaRPr>
          </a:p>
        </p:txBody>
      </p:sp>
      <p:pic>
        <p:nvPicPr>
          <p:cNvPr id="22531" name="Рисунок 2" descr="Море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1563"/>
            <a:ext cx="9136063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a_AlbionicTitulCm" pitchFamily="34" charset="-52"/>
              </a:rPr>
              <a:t>Морское побережье</a:t>
            </a:r>
            <a:endParaRPr lang="ru-RU" dirty="0">
              <a:latin typeface="a_AlbionicTitulCm" pitchFamily="34" charset="-52"/>
            </a:endParaRPr>
          </a:p>
        </p:txBody>
      </p:sp>
      <p:pic>
        <p:nvPicPr>
          <p:cNvPr id="23555" name="Рисунок 3" descr="Море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1000125"/>
            <a:ext cx="7143750" cy="582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/>
          <a:lstStyle/>
          <a:p>
            <a:pPr algn="ctr">
              <a:defRPr/>
            </a:pPr>
            <a:r>
              <a:rPr lang="ru-RU" dirty="0" smtClean="0">
                <a:latin typeface="a_AlbionicTitulCm" pitchFamily="34" charset="-52"/>
              </a:rPr>
              <a:t>Морское побережье</a:t>
            </a:r>
            <a:endParaRPr lang="ru-RU" dirty="0"/>
          </a:p>
        </p:txBody>
      </p:sp>
      <p:pic>
        <p:nvPicPr>
          <p:cNvPr id="24579" name="Содержимое 3" descr="Кипр 033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5813" y="1143000"/>
            <a:ext cx="7488237" cy="5616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/>
          <a:lstStyle/>
          <a:p>
            <a:pPr algn="ctr">
              <a:defRPr/>
            </a:pPr>
            <a:r>
              <a:rPr lang="ru-RU" dirty="0" smtClean="0">
                <a:latin typeface="a_AlbionicTitulCm" pitchFamily="34" charset="-52"/>
              </a:rPr>
              <a:t>Морское побережье</a:t>
            </a:r>
            <a:endParaRPr lang="ru-RU" dirty="0"/>
          </a:p>
        </p:txBody>
      </p:sp>
      <p:pic>
        <p:nvPicPr>
          <p:cNvPr id="25603" name="Содержимое 3" descr="Кипр 038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5813" y="1133475"/>
            <a:ext cx="7412037" cy="55594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 smtClean="0">
                <a:latin typeface="a_AlbionicB&amp;W" pitchFamily="34" charset="-52"/>
              </a:rPr>
              <a:t>Наша Кубань</a:t>
            </a:r>
            <a:endParaRPr lang="ru-RU" sz="6000" dirty="0">
              <a:latin typeface="a_AlbionicB&amp;W" pitchFamily="34" charset="-52"/>
            </a:endParaRPr>
          </a:p>
        </p:txBody>
      </p:sp>
      <p:pic>
        <p:nvPicPr>
          <p:cNvPr id="4" name="Содержимое 3" descr="map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00250" y="1285875"/>
            <a:ext cx="5913438" cy="5572125"/>
          </a:xfrm>
        </p:spPr>
      </p:pic>
      <p:sp>
        <p:nvSpPr>
          <p:cNvPr id="17" name="Прямоугольник 16"/>
          <p:cNvSpPr/>
          <p:nvPr/>
        </p:nvSpPr>
        <p:spPr>
          <a:xfrm>
            <a:off x="0" y="0"/>
            <a:ext cx="3214688" cy="142875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latin typeface="a_GroticExtraBold" pitchFamily="34" charset="-52"/>
              </a:rPr>
              <a:t>Равнинная часть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latin typeface="a_GroticExtraBold" pitchFamily="34" charset="-52"/>
              </a:rPr>
              <a:t>(Азово-Кубанская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latin typeface="a_GroticExtraBold" pitchFamily="34" charset="-52"/>
              </a:rPr>
              <a:t>Низменность)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solidFill>
                <a:srgbClr val="FF0000"/>
              </a:solidFill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3214688" y="1428750"/>
            <a:ext cx="1643062" cy="1500188"/>
          </a:xfrm>
          <a:prstGeom prst="straightConnector1">
            <a:avLst/>
          </a:prstGeom>
          <a:ln w="19050" cap="sq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0" y="5357813"/>
            <a:ext cx="3000375" cy="1500187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srgbClr val="FF0000"/>
                </a:solidFill>
                <a:latin typeface="a_GroticExtraBold" pitchFamily="34" charset="-52"/>
              </a:rPr>
              <a:t>Закубанская</a:t>
            </a:r>
            <a:r>
              <a:rPr lang="ru-RU" sz="2400" dirty="0">
                <a:solidFill>
                  <a:srgbClr val="FF0000"/>
                </a:solidFill>
                <a:latin typeface="a_GroticExtraBold" pitchFamily="34" charset="-52"/>
              </a:rPr>
              <a:t> равнина</a:t>
            </a:r>
            <a:endParaRPr lang="ru-RU" sz="2400" dirty="0">
              <a:solidFill>
                <a:srgbClr val="FF0000"/>
              </a:solidFill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flipV="1">
            <a:off x="3000364" y="4786322"/>
            <a:ext cx="642942" cy="571504"/>
          </a:xfrm>
          <a:prstGeom prst="straightConnector1">
            <a:avLst/>
          </a:prstGeom>
          <a:ln w="15875">
            <a:solidFill>
              <a:srgbClr val="FF0000"/>
            </a:solidFill>
            <a:tailEnd type="stealth" w="lg" len="lg"/>
          </a:ln>
          <a:scene3d>
            <a:camera prst="orthographicFront"/>
            <a:lightRig rig="threePt" dir="t"/>
          </a:scene3d>
          <a:sp3d extrusionH="76200" prstMaterial="matte">
            <a:extrusionClr>
              <a:srgbClr val="00B0F0"/>
            </a:extrusion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16200000" flipV="1">
            <a:off x="2321719" y="4679157"/>
            <a:ext cx="857250" cy="500062"/>
          </a:xfrm>
          <a:prstGeom prst="straightConnector1">
            <a:avLst/>
          </a:prstGeom>
          <a:ln w="15875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3000375" y="4929188"/>
            <a:ext cx="2643188" cy="428625"/>
          </a:xfrm>
          <a:prstGeom prst="straightConnector1">
            <a:avLst/>
          </a:prstGeom>
          <a:ln w="15875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6786563" y="0"/>
            <a:ext cx="2357437" cy="1285875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FF0000"/>
                </a:solidFill>
              </a:rPr>
              <a:t>Горная часть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</a:rPr>
              <a:t>(Северный Кавказ)</a:t>
            </a:r>
          </a:p>
        </p:txBody>
      </p:sp>
      <p:cxnSp>
        <p:nvCxnSpPr>
          <p:cNvPr id="38" name="Прямая со стрелкой 37"/>
          <p:cNvCxnSpPr>
            <a:stCxn id="36" idx="2"/>
          </p:cNvCxnSpPr>
          <p:nvPr/>
        </p:nvCxnSpPr>
        <p:spPr>
          <a:xfrm rot="5400000">
            <a:off x="4839494" y="2875756"/>
            <a:ext cx="4714875" cy="1535113"/>
          </a:xfrm>
          <a:prstGeom prst="straightConnector1">
            <a:avLst/>
          </a:prstGeom>
          <a:ln w="15875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1.11022E-16 L -0.0026 0.60972 " pathEditMode="fixed" rAng="0" ptsTypes="AA">
                                      <p:cBhvr>
                                        <p:cTn id="6" dur="5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3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9" dur="108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8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4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91600" cy="114298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_AlbionicTitulCm" pitchFamily="34" charset="-52"/>
              </a:rPr>
              <a:t>ПОВЕРХНОСТЬ КРАЯ</a:t>
            </a:r>
            <a:endParaRPr lang="ru-RU" dirty="0">
              <a:solidFill>
                <a:srgbClr val="002060"/>
              </a:solidFill>
              <a:latin typeface="a_AlbionicTitulCm" pitchFamily="34" charset="-52"/>
            </a:endParaRPr>
          </a:p>
        </p:txBody>
      </p:sp>
      <p:pic>
        <p:nvPicPr>
          <p:cNvPr id="7" name="Содержимое 6" descr="Безимени-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2875" y="2117725"/>
            <a:ext cx="4537075" cy="4525963"/>
          </a:xfrm>
        </p:spPr>
      </p:pic>
      <p:pic>
        <p:nvPicPr>
          <p:cNvPr id="8" name="Рисунок 7" descr="Безимени-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652588"/>
            <a:ext cx="4437062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8446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9900"/>
                </a:solidFill>
              </a:rPr>
              <a:t>Река Кубань делит поверхность</a:t>
            </a:r>
            <a:br>
              <a:rPr lang="ru-RU" sz="3200" b="1" dirty="0">
                <a:solidFill>
                  <a:srgbClr val="009900"/>
                </a:solidFill>
              </a:rPr>
            </a:br>
            <a:r>
              <a:rPr lang="ru-RU" sz="3200" b="1" dirty="0">
                <a:solidFill>
                  <a:srgbClr val="009900"/>
                </a:solidFill>
              </a:rPr>
              <a:t>Краснодарского края на две части</a:t>
            </a:r>
            <a:r>
              <a:rPr lang="en-US" sz="3200" b="1" dirty="0">
                <a:solidFill>
                  <a:srgbClr val="009900"/>
                </a:solidFill>
              </a:rPr>
              <a:t>:</a:t>
            </a:r>
            <a:br>
              <a:rPr lang="en-US" sz="3200" b="1" dirty="0">
                <a:solidFill>
                  <a:srgbClr val="009900"/>
                </a:solidFill>
              </a:rPr>
            </a:br>
            <a:r>
              <a:rPr lang="ru-RU" sz="3200" b="1" dirty="0">
                <a:solidFill>
                  <a:srgbClr val="009900"/>
                </a:solidFill>
              </a:rPr>
              <a:t>северную равнинную и южную гористую</a:t>
            </a:r>
          </a:p>
        </p:txBody>
      </p:sp>
      <p:pic>
        <p:nvPicPr>
          <p:cNvPr id="14339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1700213"/>
            <a:ext cx="4716462" cy="515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7" descr="d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213"/>
            <a:ext cx="4643438" cy="515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4298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 smtClean="0">
                <a:solidFill>
                  <a:srgbClr val="002060"/>
                </a:solidFill>
                <a:latin typeface="a_CampusCmCorner" pitchFamily="82" charset="-52"/>
              </a:rPr>
              <a:t>Равнины</a:t>
            </a:r>
            <a:endParaRPr lang="ru-RU" sz="6000" dirty="0">
              <a:solidFill>
                <a:srgbClr val="002060"/>
              </a:solidFill>
              <a:latin typeface="a_CampusCmCorner" pitchFamily="82" charset="-52"/>
            </a:endParaRPr>
          </a:p>
        </p:txBody>
      </p:sp>
      <p:pic>
        <p:nvPicPr>
          <p:cNvPr id="8" name="Рисунок 7" descr="азово-кубанская равнина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" y="1071563"/>
            <a:ext cx="7935913" cy="575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Содержимое 9" descr="равнинный луг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500" y="1101725"/>
            <a:ext cx="7929563" cy="5710238"/>
          </a:xfrm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98"/>
          <a:stretch>
            <a:fillRect/>
          </a:stretch>
        </p:blipFill>
        <p:spPr bwMode="auto">
          <a:xfrm>
            <a:off x="571500" y="1214438"/>
            <a:ext cx="7786688" cy="521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dirty="0">
                <a:solidFill>
                  <a:srgbClr val="002060"/>
                </a:solidFill>
                <a:latin typeface="a_CampusCmCorner" pitchFamily="82" charset="-52"/>
              </a:rPr>
              <a:t>Равнины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0553" y="1628800"/>
            <a:ext cx="8255293" cy="453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17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76778"/>
            <a:ext cx="892971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ПРЕДГОРЬЯ и ГОРЫ</a:t>
            </a:r>
          </a:p>
        </p:txBody>
      </p:sp>
      <p:pic>
        <p:nvPicPr>
          <p:cNvPr id="5" name="Рисунок 4" descr="гора ошта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098550"/>
            <a:ext cx="7348537" cy="575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ора Цахвоа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1098550"/>
            <a:ext cx="6089650" cy="575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известняк в лагонакском нагорье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071563"/>
            <a:ext cx="8158162" cy="575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0"/>
                            </p:stCondLst>
                            <p:childTnLst>
                              <p:par>
                                <p:cTn id="16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ПРЕДГОРЬЯ и ГОРЫ</a:t>
            </a:r>
            <a:b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280" y="1051846"/>
            <a:ext cx="8823320" cy="561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38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1041</TotalTime>
  <Words>122</Words>
  <Application>Microsoft Office PowerPoint</Application>
  <PresentationFormat>Экран (4:3)</PresentationFormat>
  <Paragraphs>59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6" baseType="lpstr">
      <vt:lpstr>a_AlbionicB&amp;W</vt:lpstr>
      <vt:lpstr>a_AlbionicTitulCm</vt:lpstr>
      <vt:lpstr>a_AlbionicTtlCmDc2Cmb</vt:lpstr>
      <vt:lpstr>a_CampusCapsNr</vt:lpstr>
      <vt:lpstr>a_CampusCmCorner</vt:lpstr>
      <vt:lpstr>a_GroticExtraBold</vt:lpstr>
      <vt:lpstr>Arial</vt:lpstr>
      <vt:lpstr>Calibri</vt:lpstr>
      <vt:lpstr>Franklin Gothic Book</vt:lpstr>
      <vt:lpstr>Franklin Gothic Medium</vt:lpstr>
      <vt:lpstr>Wingdings 2</vt:lpstr>
      <vt:lpstr>Трек</vt:lpstr>
      <vt:lpstr>Рельеф .Виды поверхности</vt:lpstr>
      <vt:lpstr>Рельеф . Виды поверхности</vt:lpstr>
      <vt:lpstr>Наша Кубань</vt:lpstr>
      <vt:lpstr>ПОВЕРХНОСТЬ КРАЯ</vt:lpstr>
      <vt:lpstr>Река Кубань делит поверхность Краснодарского края на две части: северную равнинную и южную гористую</vt:lpstr>
      <vt:lpstr>Равнины</vt:lpstr>
      <vt:lpstr>Равнины</vt:lpstr>
      <vt:lpstr> </vt:lpstr>
      <vt:lpstr>ПРЕДГОРЬЯ и ГОРЫ </vt:lpstr>
      <vt:lpstr>ПРЕДГОРЬЯ и ГОРЫ </vt:lpstr>
      <vt:lpstr>ПРЕДГОРЬЯ и ГОРЫ</vt:lpstr>
      <vt:lpstr>ПРЕДГОРЬЯ и ГОРЫ</vt:lpstr>
      <vt:lpstr> В горной местности Краснодарского края насчитывается 64 ледника. Почти все они расположены на Главном Кавказском хребте </vt:lpstr>
      <vt:lpstr>Презентация PowerPoint</vt:lpstr>
      <vt:lpstr>ПРЕДГОРЬЯ и ГОРЫ</vt:lpstr>
      <vt:lpstr>Краснодарский край, горы; Анапа</vt:lpstr>
      <vt:lpstr>ПРЕДГОРЬЯ и ГОРЫ Красная поляна РОЗА ХУТОР </vt:lpstr>
      <vt:lpstr>ПРЕДГОРЬЯ и ГОРЫ Красная поляна</vt:lpstr>
      <vt:lpstr>на предгорья и горные районы приходится Основная часть лесов  Леса Кубани занимают около 2млн. га</vt:lpstr>
      <vt:lpstr>Морское побережье</vt:lpstr>
      <vt:lpstr>Морское побережье</vt:lpstr>
      <vt:lpstr>Морское побережье</vt:lpstr>
      <vt:lpstr>Морское побережье</vt:lpstr>
      <vt:lpstr>Морское побережье</vt:lpstr>
    </vt:vector>
  </TitlesOfParts>
  <Company>Дом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Константин</dc:creator>
  <cp:lastModifiedBy>RABOTAIBLYAT</cp:lastModifiedBy>
  <cp:revision>87</cp:revision>
  <dcterms:created xsi:type="dcterms:W3CDTF">2007-07-31T07:27:36Z</dcterms:created>
  <dcterms:modified xsi:type="dcterms:W3CDTF">2018-08-17T15:08:17Z</dcterms:modified>
</cp:coreProperties>
</file>