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490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Интересы</c:v>
                </c:pt>
              </c:strCache>
            </c:strRef>
          </c:tx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Лист1!$A$2:$A$7</c:f>
              <c:strCache>
                <c:ptCount val="6"/>
                <c:pt idx="0">
                  <c:v>Телевизор</c:v>
                </c:pt>
                <c:pt idx="1">
                  <c:v>Музыка</c:v>
                </c:pt>
                <c:pt idx="2">
                  <c:v>Друзья</c:v>
                </c:pt>
                <c:pt idx="3">
                  <c:v>Книги</c:v>
                </c:pt>
                <c:pt idx="4">
                  <c:v>Компьютерные игры</c:v>
                </c:pt>
                <c:pt idx="5">
                  <c:v>Кружки,секции</c:v>
                </c:pt>
              </c:strCache>
            </c:strRef>
          </c:cat>
          <c:val>
            <c:numRef>
              <c:f>Лист1!$B$2:$B$7</c:f>
              <c:numCache>
                <c:formatCode>0.00%</c:formatCode>
                <c:ptCount val="6"/>
                <c:pt idx="0">
                  <c:v>0.7</c:v>
                </c:pt>
                <c:pt idx="1">
                  <c:v>0.65</c:v>
                </c:pt>
                <c:pt idx="2">
                  <c:v>0.434</c:v>
                </c:pt>
                <c:pt idx="3">
                  <c:v>0.158</c:v>
                </c:pt>
                <c:pt idx="4">
                  <c:v>0.24</c:v>
                </c:pt>
                <c:pt idx="5">
                  <c:v>0.123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F8D3F-5275-4D7C-989F-956C9D317F2B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4B643-6543-41E2-BA11-C4C06F47CF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F8D3F-5275-4D7C-989F-956C9D317F2B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4B643-6543-41E2-BA11-C4C06F47CF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F8D3F-5275-4D7C-989F-956C9D317F2B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4B643-6543-41E2-BA11-C4C06F47CF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F8D3F-5275-4D7C-989F-956C9D317F2B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4B643-6543-41E2-BA11-C4C06F47CF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F8D3F-5275-4D7C-989F-956C9D317F2B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4B643-6543-41E2-BA11-C4C06F47CF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F8D3F-5275-4D7C-989F-956C9D317F2B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4B643-6543-41E2-BA11-C4C06F47CF3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F8D3F-5275-4D7C-989F-956C9D317F2B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4B643-6543-41E2-BA11-C4C06F47CF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F8D3F-5275-4D7C-989F-956C9D317F2B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4B643-6543-41E2-BA11-C4C06F47CF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F8D3F-5275-4D7C-989F-956C9D317F2B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4B643-6543-41E2-BA11-C4C06F47CF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F8D3F-5275-4D7C-989F-956C9D317F2B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494B643-6543-41E2-BA11-C4C06F47CF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F8D3F-5275-4D7C-989F-956C9D317F2B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4B643-6543-41E2-BA11-C4C06F47CF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74DF8D3F-5275-4D7C-989F-956C9D317F2B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1494B643-6543-41E2-BA11-C4C06F47CF3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«Влияние массовой культуры на интересы подростков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19140000">
            <a:off x="1454319" y="2944985"/>
            <a:ext cx="6584551" cy="421166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 rot="19140000">
            <a:off x="1991537" y="3337713"/>
            <a:ext cx="6584551" cy="741781"/>
          </a:xfrm>
          <a:prstGeom prst="rect">
            <a:avLst/>
          </a:prstGeom>
        </p:spPr>
        <p:txBody>
          <a:bodyPr vert="horz" lIns="91440" tIns="9144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44624"/>
            <a:ext cx="864096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Муниципальное бюджетное общественное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учреждение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100" b="1" dirty="0" err="1">
                <a:latin typeface="Times New Roman" pitchFamily="18" charset="0"/>
                <a:cs typeface="Times New Roman" pitchFamily="18" charset="0"/>
              </a:rPr>
              <a:t>Починковская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 средняя школа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82437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1988840"/>
            <a:ext cx="64087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Влияние массовой культуры на подростков.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7493269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188640"/>
            <a:ext cx="8352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Результаты исследования интересов подростков</a:t>
            </a:r>
            <a:endParaRPr lang="ru-RU" b="1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833210595"/>
              </p:ext>
            </p:extLst>
          </p:nvPr>
        </p:nvGraphicFramePr>
        <p:xfrm>
          <a:off x="1524000" y="764704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491880" y="5085184"/>
            <a:ext cx="554461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Учащимся – подросткам в возрасте от 12 до 16 лет было предложено ответить на вопросы в форме анкеты. В анкетировании принимало участие 23 подростка. Анкета носила открытый характер, то есть дети сами вписывали ответы, исходя из личных эмоций и предпочтений.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42563591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260648"/>
            <a:ext cx="6048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Функции СМИ в массовой культуре</a:t>
            </a:r>
            <a:endParaRPr lang="ru-RU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1988840"/>
            <a:ext cx="58326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2800" dirty="0" smtClean="0"/>
              <a:t>развивающей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800" dirty="0" smtClean="0"/>
              <a:t>воспитывающей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800" dirty="0" smtClean="0"/>
              <a:t>развлекательной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836712"/>
            <a:ext cx="5364088" cy="4183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7632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77734" y="264463"/>
            <a:ext cx="46445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Телевизор – «за» и «против»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836712"/>
            <a:ext cx="691276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Увлечение </a:t>
            </a:r>
            <a:r>
              <a:rPr lang="ru-RU" sz="2400" dirty="0"/>
              <a:t>ужасами и насилием в видеофильмах связано с выражением заторможенных страхов и агрессивности. Видео как средство массовой информации, вероятно, привлекает потому, что в любое время и с любой частотой можно воспроизвести те картины, которые ты там создать не в состоянии или которые хочется посмотреть, а в неисчерпаемом многообразии фильмов можно воссоздать любые нюансы внутренней напряженности. </a:t>
            </a:r>
          </a:p>
          <a:p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3140968"/>
            <a:ext cx="17145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5132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19" y="2563282"/>
            <a:ext cx="2913381" cy="242781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67544" y="249050"/>
            <a:ext cx="8208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/>
              <a:t>Влияние музыки на подростка</a:t>
            </a:r>
            <a:endParaRPr lang="ru-RU" sz="4800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1340768"/>
            <a:ext cx="792088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Многие исследователи показали, что музыка оказывает глубокое влияние на физиологические </a:t>
            </a:r>
            <a:r>
              <a:rPr lang="ru-RU" sz="2400" dirty="0" smtClean="0"/>
              <a:t>реакции:</a:t>
            </a:r>
          </a:p>
          <a:p>
            <a:endParaRPr lang="ru-RU" sz="2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sz="2400" dirty="0" smtClean="0"/>
              <a:t>усиливает </a:t>
            </a:r>
            <a:r>
              <a:rPr lang="ru-RU" sz="2400" dirty="0"/>
              <a:t>метаболизм (обмен веществ</a:t>
            </a:r>
            <a:r>
              <a:rPr lang="ru-RU" sz="2400" dirty="0" smtClean="0"/>
              <a:t>);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400" dirty="0" smtClean="0"/>
              <a:t>усиливает </a:t>
            </a:r>
            <a:r>
              <a:rPr lang="ru-RU" sz="2400" dirty="0"/>
              <a:t>или уменьшает мускульную </a:t>
            </a:r>
            <a:r>
              <a:rPr lang="ru-RU" sz="2400" dirty="0" smtClean="0"/>
              <a:t>энергию;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400" dirty="0" smtClean="0"/>
              <a:t>изменяет дыхание;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400" dirty="0" smtClean="0"/>
              <a:t>меняет </a:t>
            </a:r>
            <a:r>
              <a:rPr lang="ru-RU" sz="2400" dirty="0"/>
              <a:t>кровяное </a:t>
            </a:r>
            <a:r>
              <a:rPr lang="ru-RU" sz="2400" dirty="0" smtClean="0"/>
              <a:t>давление;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400" dirty="0" smtClean="0"/>
              <a:t>дает </a:t>
            </a:r>
            <a:r>
              <a:rPr lang="ru-RU" sz="2400" dirty="0"/>
              <a:t>физическую основу для эмоций.</a:t>
            </a:r>
          </a:p>
        </p:txBody>
      </p:sp>
    </p:spTree>
    <p:extLst>
      <p:ext uri="{BB962C8B-B14F-4D97-AF65-F5344CB8AC3E}">
        <p14:creationId xmlns:p14="http://schemas.microsoft.com/office/powerpoint/2010/main" val="13680972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0130" y="2420888"/>
            <a:ext cx="3723870" cy="263599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331640" y="260648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Подросток и компьютер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980728"/>
            <a:ext cx="8064896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>
              <a:lnSpc>
                <a:spcPct val="150000"/>
              </a:lnSpc>
            </a:pPr>
            <a:r>
              <a:rPr lang="ru-RU" dirty="0"/>
              <a:t>Вот какие психологические симптомы может испытывать подросток, если он относится к группе Интернет - зависимых людей:</a:t>
            </a:r>
          </a:p>
          <a:p>
            <a:pPr marL="285750" lvl="0" indent="-285750" algn="just" fontAlgn="base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/>
              <a:t>Хорошее самочувствие или эйфория за компьютером;</a:t>
            </a:r>
          </a:p>
          <a:p>
            <a:pPr marL="285750" lvl="0" indent="-285750" algn="just" fontAlgn="base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/>
              <a:t>Невозможность остановиться;</a:t>
            </a:r>
          </a:p>
          <a:p>
            <a:pPr marL="285750" lvl="0" indent="-285750" algn="just" fontAlgn="base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/>
              <a:t>Пренебрежение семьей и друзьями;</a:t>
            </a:r>
          </a:p>
          <a:p>
            <a:pPr marL="285750" lvl="0" indent="-285750" algn="just" fontAlgn="base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/>
              <a:t>Ощущение пустоты, раздражения не за компьютером;</a:t>
            </a:r>
          </a:p>
          <a:p>
            <a:pPr marL="285750" lvl="0" indent="-285750" algn="just" fontAlgn="base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/>
              <a:t>Проблемы с учебой.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38575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5557" y="1988840"/>
            <a:ext cx="85689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/>
              <a:t>СПАСИБО ЗА ВНИМАНИЕ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6491686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260648"/>
            <a:ext cx="712335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Актуальность</a:t>
            </a:r>
            <a:r>
              <a:rPr lang="ru-RU" dirty="0"/>
              <a:t>: изучение влияния массовой культуры на поведение школьников и подростков в последнее время стало едва ли не самым популярным направлением исследовательской деятельности психологов всего мира. В работе </a:t>
            </a:r>
            <a:r>
              <a:rPr lang="ru-RU" smtClean="0"/>
              <a:t>мы выясним, </a:t>
            </a:r>
            <a:r>
              <a:rPr lang="ru-RU" dirty="0"/>
              <a:t>насколько массовая культура влияет на формирование личности подростка, его интересы, какой характер носит это влияние - негативный или положительный.</a:t>
            </a:r>
          </a:p>
          <a:p>
            <a:r>
              <a:rPr lang="ru-RU" b="1" dirty="0"/>
              <a:t>Цель работы:</a:t>
            </a:r>
            <a:r>
              <a:rPr lang="ru-RU" dirty="0"/>
              <a:t> изучить влияние массовой культуры на подростков. </a:t>
            </a:r>
          </a:p>
          <a:p>
            <a:r>
              <a:rPr lang="ru-RU" dirty="0"/>
              <a:t>Нами были поставлены основные </a:t>
            </a:r>
            <a:r>
              <a:rPr lang="ru-RU" b="1" dirty="0"/>
              <a:t>задачи:</a:t>
            </a:r>
            <a:r>
              <a:rPr lang="ru-RU" dirty="0"/>
              <a:t> </a:t>
            </a:r>
          </a:p>
          <a:p>
            <a:r>
              <a:rPr lang="ru-RU" dirty="0"/>
              <a:t>• рассмотреть понятие «массовая культура», выявить ее особенности и характерные черты» </a:t>
            </a:r>
          </a:p>
          <a:p>
            <a:r>
              <a:rPr lang="ru-RU" dirty="0"/>
              <a:t>• дать краткую характеристику подросткового периода и его особенностей </a:t>
            </a:r>
          </a:p>
          <a:p>
            <a:r>
              <a:rPr lang="ru-RU" dirty="0"/>
              <a:t>• провести опрос подростков с целью выявления их интересов, чтобы в дальнейшем проанализировав их, установить зависимость между предпочтениями подростков и факторами массовой культуры.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51580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2030839"/>
            <a:ext cx="66986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/>
              <a:t>Массовая </a:t>
            </a:r>
            <a:r>
              <a:rPr lang="ru-RU" sz="6000" b="1" dirty="0" smtClean="0"/>
              <a:t>культура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42592988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052736"/>
            <a:ext cx="820891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Массовая культура</a:t>
            </a:r>
            <a:r>
              <a:rPr lang="ru-RU" sz="2400" dirty="0"/>
              <a:t> – важнейший социальный феномен современного общества. Ее продукты вошли в повседневную жизнь человека, начиная от серийно изготовленных вещей и предоставляемых услуг и заканчивая шлягерами, бестселлерами и блокбастерами. Результатом и одновременно средством продвижения массовой культуры выступают современные средства массовой информации, роль которых в обществе возросла в последние десятилетия.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9133824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484784"/>
            <a:ext cx="770485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Первый шаг в </a:t>
            </a:r>
            <a:r>
              <a:rPr lang="ru-RU" sz="2400" dirty="0" smtClean="0"/>
              <a:t>направлении формирования массовой культуры </a:t>
            </a:r>
            <a:r>
              <a:rPr lang="ru-RU" sz="2400" dirty="0"/>
              <a:t>был сделан с появлением газет и журналов как раз в этот период. Постепенное развитие технических средств (появление радио, телефона, печатных станков, а потом и машинок, телевидения, а впоследствии и Интернета) привело к тиражированию и распространению продуктов культуры и превращению их в товар для продажи и потребления.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935912" y="692696"/>
            <a:ext cx="34881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Появление в истории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6957729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8640"/>
            <a:ext cx="84249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Ряд </a:t>
            </a:r>
            <a:r>
              <a:rPr lang="ru-RU" sz="2000" b="1" dirty="0"/>
              <a:t>характеристик или признаков, присущих такому явлению, как «массовая культура»: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1520" y="896526"/>
            <a:ext cx="856895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• Массовость (массовое производство продукции массовой культуры и ее массовое потребление людьми, независимо от места проживания, а также проникновение массовой культуры во все сферы жизни общества);</a:t>
            </a:r>
          </a:p>
          <a:p>
            <a:r>
              <a:rPr lang="ru-RU" sz="2000" dirty="0"/>
              <a:t> • Ориентированность на среднего потребителя, а не на узкую группу ценителей или интеллектуалов; </a:t>
            </a:r>
          </a:p>
          <a:p>
            <a:r>
              <a:rPr lang="ru-RU" sz="2000" dirty="0"/>
              <a:t>• Быстро-доступность и быстро-</a:t>
            </a:r>
            <a:r>
              <a:rPr lang="ru-RU" sz="2000" dirty="0" err="1"/>
              <a:t>забываемость</a:t>
            </a:r>
            <a:r>
              <a:rPr lang="ru-RU" sz="2000" dirty="0"/>
              <a:t> (продукцию массовой культуры невозможно приравнивать к шедеврам мировой культуры, доступным только в музеях и имеющим огромное свое значение для духовного развития не одного поколения людей);</a:t>
            </a:r>
          </a:p>
          <a:p>
            <a:r>
              <a:rPr lang="ru-RU" sz="2000" dirty="0"/>
              <a:t> • Занимательность и развлекательность; </a:t>
            </a:r>
          </a:p>
          <a:p>
            <a:r>
              <a:rPr lang="ru-RU" sz="2000" dirty="0"/>
              <a:t>• Упрощенность смысла и содержания (зачастую продукция массовой культуры не несет сложной смысловой нагрузки, а ориентируется на инстинкты и эмоции людей) </a:t>
            </a:r>
          </a:p>
        </p:txBody>
      </p:sp>
    </p:spTree>
    <p:extLst>
      <p:ext uri="{BB962C8B-B14F-4D97-AF65-F5344CB8AC3E}">
        <p14:creationId xmlns:p14="http://schemas.microsoft.com/office/powerpoint/2010/main" val="34715966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332656"/>
            <a:ext cx="842493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Таким образом, массовая культура – это сложное явление, имеющее множество определений, содержащее в себе ряд признаков и характеристик. Не исключено, что с дальнейшим развитием общества в целом число этих понятий будет увеличиваться, а сама массовая культура приобретать новые признаки и черты. 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7718630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32656"/>
            <a:ext cx="3888432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В современной культурологии массовой культуру подразделяют на три вида или уровня:</a:t>
            </a:r>
          </a:p>
          <a:p>
            <a:r>
              <a:rPr lang="ru-RU" sz="1600" dirty="0"/>
              <a:t> - кич-культура (т. е. низкопробная, даже вульгарная культура, которая не наводит на размышления, не ставит вопросов, а сразу предлагает очевидные и стереотипные ответы);</a:t>
            </a:r>
          </a:p>
          <a:p>
            <a:r>
              <a:rPr lang="ru-RU" sz="1600" dirty="0"/>
              <a:t> - </a:t>
            </a:r>
            <a:r>
              <a:rPr lang="ru-RU" sz="1600" dirty="0" err="1"/>
              <a:t>мид</a:t>
            </a:r>
            <a:r>
              <a:rPr lang="ru-RU" sz="1600" dirty="0"/>
              <a:t>-культура (так сказать, культура «средней руки», которая является ориентиром для всей массовой культуры в целом);</a:t>
            </a:r>
          </a:p>
          <a:p>
            <a:r>
              <a:rPr lang="ru-RU" sz="1600" dirty="0"/>
              <a:t> - арт-культура (массовая культура, которая не лишена определенного, иногда даже высокого, художественного содержания, это наиболее высокий уровень массовой культуры).</a:t>
            </a:r>
          </a:p>
          <a:p>
            <a:endParaRPr lang="ru-RU" sz="1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02839"/>
            <a:ext cx="2263140" cy="12954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272" y="1340768"/>
            <a:ext cx="2928880" cy="21938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506374"/>
            <a:ext cx="2110740" cy="1386840"/>
          </a:xfrm>
          <a:prstGeom prst="rect">
            <a:avLst/>
          </a:prstGeom>
        </p:spPr>
      </p:pic>
      <p:cxnSp>
        <p:nvCxnSpPr>
          <p:cNvPr id="7" name="Прямая со стрелкой 6"/>
          <p:cNvCxnSpPr/>
          <p:nvPr/>
        </p:nvCxnSpPr>
        <p:spPr>
          <a:xfrm flipV="1">
            <a:off x="3995936" y="1196752"/>
            <a:ext cx="432048" cy="4014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stCxn id="2" idx="3"/>
          </p:cNvCxnSpPr>
          <p:nvPr/>
        </p:nvCxnSpPr>
        <p:spPr>
          <a:xfrm flipV="1">
            <a:off x="4211960" y="2610202"/>
            <a:ext cx="1728192" cy="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3635896" y="3506374"/>
            <a:ext cx="360040" cy="2819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92573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1920" y="476672"/>
            <a:ext cx="511256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Средства </a:t>
            </a:r>
            <a:r>
              <a:rPr lang="ru-RU" sz="2400" dirty="0"/>
              <a:t>массовой коммуникации, к которым относят:</a:t>
            </a:r>
          </a:p>
          <a:p>
            <a:r>
              <a:rPr lang="ru-RU" sz="2400" dirty="0"/>
              <a:t> </a:t>
            </a:r>
            <a:r>
              <a:rPr lang="ru-RU" sz="2400" dirty="0">
                <a:sym typeface="Symbol"/>
              </a:rPr>
              <a:t></a:t>
            </a:r>
            <a:r>
              <a:rPr lang="ru-RU" sz="2400" dirty="0"/>
              <a:t> средства массовой информации (газеты, журналы, радио, телевидение и т.д.) </a:t>
            </a:r>
          </a:p>
          <a:p>
            <a:r>
              <a:rPr lang="ru-RU" sz="2400" dirty="0">
                <a:sym typeface="Symbol"/>
              </a:rPr>
              <a:t></a:t>
            </a:r>
            <a:r>
              <a:rPr lang="ru-RU" sz="2400" dirty="0"/>
              <a:t> средства массового воздействия (реклама, мода, кино, массовая литература) </a:t>
            </a:r>
          </a:p>
          <a:p>
            <a:r>
              <a:rPr lang="ru-RU" sz="2400" dirty="0">
                <a:sym typeface="Symbol"/>
              </a:rPr>
              <a:t></a:t>
            </a:r>
            <a:r>
              <a:rPr lang="ru-RU" sz="2400" dirty="0"/>
              <a:t> технические средства связи и общения (телефон, Интернет) </a:t>
            </a:r>
          </a:p>
          <a:p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217228"/>
            <a:ext cx="1512168" cy="15121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208" y="1916832"/>
            <a:ext cx="1462472" cy="14624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3026588"/>
            <a:ext cx="1828800" cy="1600200"/>
          </a:xfrm>
          <a:prstGeom prst="rect">
            <a:avLst/>
          </a:prstGeom>
        </p:spPr>
      </p:pic>
      <p:cxnSp>
        <p:nvCxnSpPr>
          <p:cNvPr id="8" name="Прямая со стрелкой 7"/>
          <p:cNvCxnSpPr>
            <a:endCxn id="4" idx="3"/>
          </p:cNvCxnSpPr>
          <p:nvPr/>
        </p:nvCxnSpPr>
        <p:spPr>
          <a:xfrm flipH="1" flipV="1">
            <a:off x="3340968" y="973312"/>
            <a:ext cx="726976" cy="51147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endCxn id="5" idx="3"/>
          </p:cNvCxnSpPr>
          <p:nvPr/>
        </p:nvCxnSpPr>
        <p:spPr>
          <a:xfrm flipH="1">
            <a:off x="1691680" y="2554164"/>
            <a:ext cx="2376264" cy="9390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3203848" y="3645024"/>
            <a:ext cx="720080" cy="18166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666180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91</TotalTime>
  <Words>743</Words>
  <Application>Microsoft Office PowerPoint</Application>
  <PresentationFormat>Экран (4:3)</PresentationFormat>
  <Paragraphs>54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Углы</vt:lpstr>
      <vt:lpstr>«Влияние массовой культуры на интересы подростков»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«Влияние массовой культуры на интересы подростков»</dc:title>
  <dc:creator>Школа</dc:creator>
  <cp:lastModifiedBy>Школа</cp:lastModifiedBy>
  <cp:revision>9</cp:revision>
  <dcterms:created xsi:type="dcterms:W3CDTF">2024-03-11T08:26:17Z</dcterms:created>
  <dcterms:modified xsi:type="dcterms:W3CDTF">2024-03-15T06:39:44Z</dcterms:modified>
</cp:coreProperties>
</file>