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90" r:id="rId2"/>
    <p:sldId id="321" r:id="rId3"/>
    <p:sldId id="322" r:id="rId4"/>
    <p:sldId id="323" r:id="rId5"/>
    <p:sldId id="324" r:id="rId6"/>
    <p:sldId id="325" r:id="rId7"/>
    <p:sldId id="304" r:id="rId8"/>
    <p:sldId id="305" r:id="rId9"/>
    <p:sldId id="332" r:id="rId10"/>
    <p:sldId id="333" r:id="rId11"/>
    <p:sldId id="334" r:id="rId12"/>
    <p:sldId id="306" r:id="rId13"/>
    <p:sldId id="326" r:id="rId14"/>
    <p:sldId id="327" r:id="rId15"/>
    <p:sldId id="328" r:id="rId16"/>
    <p:sldId id="329" r:id="rId17"/>
    <p:sldId id="331" r:id="rId18"/>
    <p:sldId id="307" r:id="rId19"/>
    <p:sldId id="308" r:id="rId20"/>
    <p:sldId id="309" r:id="rId21"/>
    <p:sldId id="313" r:id="rId22"/>
    <p:sldId id="314" r:id="rId23"/>
    <p:sldId id="315" r:id="rId24"/>
    <p:sldId id="317" r:id="rId25"/>
    <p:sldId id="316" r:id="rId26"/>
    <p:sldId id="318" r:id="rId27"/>
    <p:sldId id="319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3" autoAdjust="0"/>
    <p:restoredTop sz="94660"/>
  </p:normalViewPr>
  <p:slideViewPr>
    <p:cSldViewPr>
      <p:cViewPr>
        <p:scale>
          <a:sx n="75" d="100"/>
          <a:sy n="75" d="100"/>
        </p:scale>
        <p:origin x="-120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E0242-4FCF-4A2A-B6E4-45DAC743A47C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EF08F-57F2-4824-B11E-68CEE54245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069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EF08F-57F2-4824-B11E-68CEE5424523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903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1D3DC5E-ED42-4C8B-A81E-637B502B575D}" type="datetimeFigureOut">
              <a:rPr lang="ru-RU" smtClean="0"/>
              <a:pPr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lia\Downloads\active-kids-in-hiking-and-camping-gear-blank-frame-vector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745" y="0"/>
            <a:ext cx="92187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2483768" y="692696"/>
            <a:ext cx="4896544" cy="766699"/>
          </a:xfrm>
          <a:prstGeom prst="cloud">
            <a:avLst/>
          </a:prstGeom>
        </p:spPr>
        <p:style>
          <a:lnRef idx="2">
            <a:schemeClr val="accent2"/>
          </a:lnRef>
          <a:fillRef idx="1002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Муниципальное бюджетное дошкольное образовательное учреждение детский №34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2070" y="1643050"/>
            <a:ext cx="48888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b="1" dirty="0" smtClean="0"/>
              <a:t>Детский туризм </a:t>
            </a:r>
          </a:p>
          <a:p>
            <a:pPr algn="ctr"/>
            <a:r>
              <a:rPr lang="ru-RU" sz="2400" dirty="0" smtClean="0"/>
              <a:t>как одна из форм </a:t>
            </a:r>
          </a:p>
          <a:p>
            <a:pPr algn="ctr"/>
            <a:r>
              <a:rPr lang="ru-RU" sz="2400" dirty="0" smtClean="0"/>
              <a:t>приобщения детей дошкольного возраста</a:t>
            </a:r>
          </a:p>
          <a:p>
            <a:pPr algn="ctr"/>
            <a:r>
              <a:rPr lang="ru-RU" sz="2400" dirty="0" smtClean="0"/>
              <a:t>к здоровому образу жизни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3640" y="4730660"/>
            <a:ext cx="251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Инструктор ФК Дмитриева В.В.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10938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8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3401446" cy="255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85728"/>
            <a:ext cx="3810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7" y="3500438"/>
            <a:ext cx="3809855" cy="286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571876"/>
            <a:ext cx="3286148" cy="253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3871378" cy="29035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00042"/>
            <a:ext cx="3956737" cy="2968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4137" y="3714752"/>
            <a:ext cx="4232597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643314"/>
            <a:ext cx="4286280" cy="2713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714348" y="857232"/>
            <a:ext cx="7715304" cy="348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II-ой практический этап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это сам поход. В пути используем все встречающиеся естественные препятствия, проводим наблюдения за объектами живой и не живой природы, играем в дидактические игры и подвижные игры, собираем природный материал. Насладившись чистотой воздуха, налюбовавшись красотой, отдохнувшие, мы возвращаемся обратно в детский сад.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00438"/>
            <a:ext cx="2840043" cy="284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429000"/>
            <a:ext cx="395816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85728"/>
            <a:ext cx="2840037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714752"/>
            <a:ext cx="4311866" cy="285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071802" y="428604"/>
            <a:ext cx="2928958" cy="274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28604"/>
            <a:ext cx="2286016" cy="304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500438"/>
            <a:ext cx="3284529" cy="305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3925927" cy="3016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98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42852"/>
            <a:ext cx="2865520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571876"/>
            <a:ext cx="3754681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786190"/>
            <a:ext cx="3762375" cy="2609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563" y="3538848"/>
            <a:ext cx="3828950" cy="2869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3616223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7166"/>
            <a:ext cx="4143404" cy="3107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00438"/>
            <a:ext cx="3807060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3648075" cy="3209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3869831" cy="290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429000"/>
            <a:ext cx="4095997" cy="30916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4036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00562" y="428604"/>
            <a:ext cx="4214842" cy="27507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3196911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505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66"/>
            <a:ext cx="3190875" cy="2724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643314"/>
            <a:ext cx="3394064" cy="2803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429000"/>
            <a:ext cx="2472016" cy="3298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57224" y="857232"/>
            <a:ext cx="75135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III-ий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заключительный этап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-  это подведение итогов: обсуждаем увиденное в походе. Свои впечатления дети отражают в рисунках, поделках из природного материала.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«Виды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туризма»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Summer_cam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14480" y="3571876"/>
            <a:ext cx="2643206" cy="2428892"/>
          </a:xfrm>
          <a:prstGeom prst="rect">
            <a:avLst/>
          </a:prstGeom>
        </p:spPr>
      </p:pic>
      <p:pic>
        <p:nvPicPr>
          <p:cNvPr id="10" name="Рисунок 9" descr="mountaineer-illustration-shows-climber-who-rises-to-top-mountain-illustration-done-cartoon-style-separate-48955507.jpg"/>
          <p:cNvPicPr/>
          <p:nvPr/>
        </p:nvPicPr>
        <p:blipFill>
          <a:blip r:embed="rId4" cstate="print"/>
          <a:srcRect b="9771"/>
          <a:stretch>
            <a:fillRect/>
          </a:stretch>
        </p:blipFill>
        <p:spPr>
          <a:xfrm>
            <a:off x="1071538" y="642918"/>
            <a:ext cx="2205040" cy="1785941"/>
          </a:xfrm>
          <a:prstGeom prst="rect">
            <a:avLst/>
          </a:prstGeom>
        </p:spPr>
      </p:pic>
      <p:pic>
        <p:nvPicPr>
          <p:cNvPr id="11" name="Рисунок 10" descr="irkyt4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72264" y="642918"/>
            <a:ext cx="1933575" cy="1447800"/>
          </a:xfrm>
          <a:prstGeom prst="rect">
            <a:avLst/>
          </a:prstGeom>
        </p:spPr>
      </p:pic>
      <p:pic>
        <p:nvPicPr>
          <p:cNvPr id="12" name="Рисунок 11" descr="children-tourism-illustration-shows-boy-girl-tourists-go-to-hiking-backpacks-illustration-done-separate-55744971.jpg"/>
          <p:cNvPicPr/>
          <p:nvPr/>
        </p:nvPicPr>
        <p:blipFill>
          <a:blip r:embed="rId6" cstate="print"/>
          <a:srcRect t="1202" r="11151"/>
          <a:stretch>
            <a:fillRect/>
          </a:stretch>
        </p:blipFill>
        <p:spPr>
          <a:xfrm>
            <a:off x="6286512" y="3429000"/>
            <a:ext cx="178595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5185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57224" y="-2286040"/>
            <a:ext cx="7858180" cy="877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</a:p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сохранения и укрепления здоровья детей, приобщения их к здоровому образу жизни, к активному отдыху, остро стоит в современном обществе, где к дошкольникам при переходе из детского сада в школу, предъявляются высокие требования. В связи с этим активизируется поиск подходов в физическом воспитании, которые могли бы одновременно повышать физические качества и развивать познавательные и умственные способности. Так же ребенку уже с дошкольного возраста закладываются навыки экологической культуры. Родители проводят больше времени с ребенком на свежем воздухе, что, несомненно, поможет оздоровлению семьи, укреплению внутрисемейных отношений.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«Отгадай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800" b="1" baseline="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baseline="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?          ?      ?      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9314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804957"/>
            <a:ext cx="881844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Дидактическая игра по туризму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«Четвертый лишний»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332653"/>
          <a:ext cx="8280920" cy="6192690"/>
        </p:xfrm>
        <a:graphic>
          <a:graphicData uri="http://schemas.openxmlformats.org/drawingml/2006/table">
            <a:tbl>
              <a:tblPr/>
              <a:tblGrid>
                <a:gridCol w="3937695"/>
                <a:gridCol w="4343225"/>
              </a:tblGrid>
              <a:tr h="30963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63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Рисунок 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3609975" cy="2038350"/>
          </a:xfrm>
          <a:prstGeom prst="rect">
            <a:avLst/>
          </a:prstGeom>
          <a:noFill/>
        </p:spPr>
      </p:pic>
      <p:pic>
        <p:nvPicPr>
          <p:cNvPr id="16387" name="Рисунок 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20688"/>
            <a:ext cx="3743325" cy="2085975"/>
          </a:xfrm>
          <a:prstGeom prst="rect">
            <a:avLst/>
          </a:prstGeom>
          <a:noFill/>
        </p:spPr>
      </p:pic>
      <p:pic>
        <p:nvPicPr>
          <p:cNvPr id="16386" name="Рисунок 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73016"/>
            <a:ext cx="3240360" cy="2324100"/>
          </a:xfrm>
          <a:prstGeom prst="rect">
            <a:avLst/>
          </a:prstGeom>
          <a:noFill/>
        </p:spPr>
      </p:pic>
      <p:pic>
        <p:nvPicPr>
          <p:cNvPr id="16385" name="Рисунок 6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373241" y="3203823"/>
            <a:ext cx="1876425" cy="319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260648"/>
          <a:ext cx="8586641" cy="6192688"/>
        </p:xfrm>
        <a:graphic>
          <a:graphicData uri="http://schemas.openxmlformats.org/drawingml/2006/table">
            <a:tbl>
              <a:tblPr/>
              <a:tblGrid>
                <a:gridCol w="4248472"/>
                <a:gridCol w="4338169"/>
              </a:tblGrid>
              <a:tr h="3668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6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440" name="Рисунок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3752850" cy="2286000"/>
          </a:xfrm>
          <a:prstGeom prst="rect">
            <a:avLst/>
          </a:prstGeom>
          <a:noFill/>
        </p:spPr>
      </p:pic>
      <p:pic>
        <p:nvPicPr>
          <p:cNvPr id="18439" name="Рисунок 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36712"/>
            <a:ext cx="3790950" cy="2219325"/>
          </a:xfrm>
          <a:prstGeom prst="rect">
            <a:avLst/>
          </a:prstGeom>
          <a:noFill/>
        </p:spPr>
      </p:pic>
      <p:pic>
        <p:nvPicPr>
          <p:cNvPr id="18438" name="Рисунок 29"/>
          <p:cNvPicPr>
            <a:picLocks noChangeAspect="1" noChangeArrowheads="1"/>
          </p:cNvPicPr>
          <p:nvPr/>
        </p:nvPicPr>
        <p:blipFill>
          <a:blip r:embed="rId4" cstate="print"/>
          <a:srcRect l="1729" t="5019" r="1440" b="3474"/>
          <a:stretch>
            <a:fillRect/>
          </a:stretch>
        </p:blipFill>
        <p:spPr bwMode="auto">
          <a:xfrm>
            <a:off x="395536" y="4077072"/>
            <a:ext cx="3619500" cy="2257425"/>
          </a:xfrm>
          <a:prstGeom prst="rect">
            <a:avLst/>
          </a:prstGeom>
          <a:noFill/>
        </p:spPr>
      </p:pic>
      <p:pic>
        <p:nvPicPr>
          <p:cNvPr id="18437" name="Рисунок 3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77072"/>
            <a:ext cx="3609975" cy="230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404664"/>
          <a:ext cx="8568952" cy="5976664"/>
        </p:xfrm>
        <a:graphic>
          <a:graphicData uri="http://schemas.openxmlformats.org/drawingml/2006/table">
            <a:tbl>
              <a:tblPr/>
              <a:tblGrid>
                <a:gridCol w="4284192"/>
                <a:gridCol w="4284760"/>
              </a:tblGrid>
              <a:tr h="3365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84" name="Рисунок 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3762375" cy="2219325"/>
          </a:xfrm>
          <a:prstGeom prst="rect">
            <a:avLst/>
          </a:prstGeom>
          <a:noFill/>
        </p:spPr>
      </p:pic>
      <p:pic>
        <p:nvPicPr>
          <p:cNvPr id="20483" name="Рисунок 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6"/>
            <a:ext cx="3648075" cy="2324100"/>
          </a:xfrm>
          <a:prstGeom prst="rect">
            <a:avLst/>
          </a:prstGeom>
          <a:noFill/>
        </p:spPr>
      </p:pic>
      <p:pic>
        <p:nvPicPr>
          <p:cNvPr id="20482" name="Рисунок 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933056"/>
            <a:ext cx="3600450" cy="2200275"/>
          </a:xfrm>
          <a:prstGeom prst="rect">
            <a:avLst/>
          </a:prstGeom>
          <a:noFill/>
        </p:spPr>
      </p:pic>
      <p:pic>
        <p:nvPicPr>
          <p:cNvPr id="20481" name="Рисунок 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149080"/>
            <a:ext cx="3800475" cy="207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404664"/>
          <a:ext cx="8640960" cy="6120680"/>
        </p:xfrm>
        <a:graphic>
          <a:graphicData uri="http://schemas.openxmlformats.org/drawingml/2006/table">
            <a:tbl>
              <a:tblPr/>
              <a:tblGrid>
                <a:gridCol w="4320193"/>
                <a:gridCol w="4320767"/>
              </a:tblGrid>
              <a:tr h="3096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60" name="Рисунок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3838575" cy="2257425"/>
          </a:xfrm>
          <a:prstGeom prst="rect">
            <a:avLst/>
          </a:prstGeom>
          <a:noFill/>
        </p:spPr>
      </p:pic>
      <p:pic>
        <p:nvPicPr>
          <p:cNvPr id="19459" name="Рисунок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859059"/>
            <a:ext cx="3446909" cy="2258320"/>
          </a:xfrm>
          <a:prstGeom prst="rect">
            <a:avLst/>
          </a:prstGeom>
          <a:noFill/>
        </p:spPr>
      </p:pic>
      <p:pic>
        <p:nvPicPr>
          <p:cNvPr id="19458" name="Рисунок 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861048"/>
            <a:ext cx="3924300" cy="2362200"/>
          </a:xfrm>
          <a:prstGeom prst="rect">
            <a:avLst/>
          </a:prstGeom>
          <a:noFill/>
        </p:spPr>
      </p:pic>
      <p:pic>
        <p:nvPicPr>
          <p:cNvPr id="19457" name="Рисунок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61048"/>
            <a:ext cx="40386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332656"/>
          <a:ext cx="8568952" cy="6264696"/>
        </p:xfrm>
        <a:graphic>
          <a:graphicData uri="http://schemas.openxmlformats.org/drawingml/2006/table">
            <a:tbl>
              <a:tblPr/>
              <a:tblGrid>
                <a:gridCol w="4176464"/>
                <a:gridCol w="4392488"/>
              </a:tblGrid>
              <a:tr h="3132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12" name="Рисунок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3571875" cy="2381250"/>
          </a:xfrm>
          <a:prstGeom prst="rect">
            <a:avLst/>
          </a:prstGeom>
          <a:noFill/>
        </p:spPr>
      </p:pic>
      <p:pic>
        <p:nvPicPr>
          <p:cNvPr id="17411" name="Рисунок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0358" y="1052736"/>
            <a:ext cx="3094982" cy="1988443"/>
          </a:xfrm>
          <a:prstGeom prst="rect">
            <a:avLst/>
          </a:prstGeom>
          <a:noFill/>
        </p:spPr>
      </p:pic>
      <p:pic>
        <p:nvPicPr>
          <p:cNvPr id="17410" name="Рисунок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20688"/>
            <a:ext cx="3438525" cy="2362200"/>
          </a:xfrm>
          <a:prstGeom prst="rect">
            <a:avLst/>
          </a:prstGeom>
          <a:noFill/>
        </p:spPr>
      </p:pic>
      <p:pic>
        <p:nvPicPr>
          <p:cNvPr id="17409" name="Рисунок 21"/>
          <p:cNvPicPr>
            <a:picLocks noChangeAspect="1" noChangeArrowheads="1"/>
          </p:cNvPicPr>
          <p:nvPr/>
        </p:nvPicPr>
        <p:blipFill>
          <a:blip r:embed="rId5" cstate="print"/>
          <a:srcRect t="3093" r="-72" b="4811"/>
          <a:stretch>
            <a:fillRect/>
          </a:stretch>
        </p:blipFill>
        <p:spPr bwMode="auto">
          <a:xfrm>
            <a:off x="4932040" y="4077072"/>
            <a:ext cx="3762375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332656"/>
          <a:ext cx="8640960" cy="6048672"/>
        </p:xfrm>
        <a:graphic>
          <a:graphicData uri="http://schemas.openxmlformats.org/drawingml/2006/table">
            <a:tbl>
              <a:tblPr/>
              <a:tblGrid>
                <a:gridCol w="4320194"/>
                <a:gridCol w="4320766"/>
              </a:tblGrid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508" name="Рисунок 49"/>
          <p:cNvPicPr>
            <a:picLocks noChangeAspect="1" noChangeArrowheads="1"/>
          </p:cNvPicPr>
          <p:nvPr/>
        </p:nvPicPr>
        <p:blipFill>
          <a:blip r:embed="rId2" cstate="print"/>
          <a:srcRect l="-2" r="-55" b="11142"/>
          <a:stretch>
            <a:fillRect/>
          </a:stretch>
        </p:blipFill>
        <p:spPr bwMode="auto">
          <a:xfrm>
            <a:off x="539552" y="908720"/>
            <a:ext cx="3467100" cy="2400300"/>
          </a:xfrm>
          <a:prstGeom prst="rect">
            <a:avLst/>
          </a:prstGeom>
          <a:noFill/>
        </p:spPr>
      </p:pic>
      <p:pic>
        <p:nvPicPr>
          <p:cNvPr id="21507" name="Рисунок 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20688"/>
            <a:ext cx="3781425" cy="2324100"/>
          </a:xfrm>
          <a:prstGeom prst="rect">
            <a:avLst/>
          </a:prstGeom>
          <a:noFill/>
        </p:spPr>
      </p:pic>
      <p:pic>
        <p:nvPicPr>
          <p:cNvPr id="21506" name="Рисунок 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717032"/>
            <a:ext cx="3524250" cy="2362200"/>
          </a:xfrm>
          <a:prstGeom prst="rect">
            <a:avLst/>
          </a:prstGeom>
          <a:noFill/>
        </p:spPr>
      </p:pic>
      <p:pic>
        <p:nvPicPr>
          <p:cNvPr id="21505" name="Рисунок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645024"/>
            <a:ext cx="371475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683567" y="404664"/>
            <a:ext cx="8064896" cy="1218128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600" b="1" dirty="0" smtClean="0">
                <a:solidFill>
                  <a:prstClr val="black"/>
                </a:solidFill>
              </a:rPr>
              <a:t>Спасибо за внимание</a:t>
            </a:r>
            <a:r>
              <a:rPr lang="ru-RU" sz="4000" b="1" dirty="0" smtClean="0">
                <a:solidFill>
                  <a:prstClr val="black"/>
                </a:solidFill>
              </a:rPr>
              <a:t>!</a:t>
            </a:r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9" name="Picture 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857364"/>
            <a:ext cx="6313275" cy="4291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8423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585151" cy="711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000100" y="-3143295"/>
            <a:ext cx="7572428" cy="834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элементарных знаний о туризме для увеличения двигательной активности детей.   Приобщать дошкольников и родителей к здоровому образу жизни посредством ознакомления с элементами туризма.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800" b="1" baseline="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62" y="-2357478"/>
            <a:ext cx="7858180" cy="760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знания о детском туризме;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физические качества, обеспечивая высокую двигательную активность детей, выносливость, терпение, чувство взаимопомощи;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Учить ориентироваться на местности с помощью знаков;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в каждом ребёнке организованность, отзывчивость, доброжелательность;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бережное отношение к окружающей природе;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 детей осознанное отношение к своему здоровью;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старшей и подготовительной групп, родители, инструктор по ФК, музыкальный руководитель, воспитатели.</a:t>
            </a:r>
          </a:p>
          <a:p>
            <a:endParaRPr lang="ru-RU" dirty="0"/>
          </a:p>
        </p:txBody>
      </p:sp>
      <p:pic>
        <p:nvPicPr>
          <p:cNvPr id="4" name="Рисунок 3" descr="poho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428868"/>
            <a:ext cx="8527484" cy="371477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928850"/>
            <a:ext cx="8656088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Summer_cam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14612" y="3357562"/>
            <a:ext cx="3857652" cy="2643206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0"/>
            <a:ext cx="6929486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туризм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это захватывающая форма активного отдыха, а также оздоровления, физического совершенствования, двигательной активности, живого познания окружающего мира.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2000288"/>
            <a:ext cx="8656088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Работу по детском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туризму осуществляю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в три этапа: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I этап – подготовительный</a:t>
            </a:r>
          </a:p>
          <a:p>
            <a:pPr lvl="3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II этап – практический</a:t>
            </a:r>
          </a:p>
          <a:p>
            <a:pPr lvl="3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III этап – заключительный.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57224" y="1071547"/>
            <a:ext cx="7740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 I–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подготовительном этапе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включаю изучение маршрута по плану, чтение книг о природе, об обитателях леса, рассматривание иллюстраций, беседы с детьми, разучивание стихов, загадок, дидактические игры, повторение правил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туристят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знакомство со словарем  туриста.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600" y="3214686"/>
            <a:ext cx="3763059" cy="2824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786058"/>
            <a:ext cx="3380723" cy="3311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14592"/>
            <a:ext cx="3507344" cy="32239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643313"/>
            <a:ext cx="3709989" cy="2972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57166"/>
            <a:ext cx="3330525" cy="3167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3714752"/>
            <a:ext cx="3000396" cy="278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4364</TotalTime>
  <Words>312</Words>
  <Application>Microsoft Office PowerPoint</Application>
  <PresentationFormat>Экран (4:3)</PresentationFormat>
  <Paragraphs>168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Hozyin</cp:lastModifiedBy>
  <cp:revision>133</cp:revision>
  <dcterms:created xsi:type="dcterms:W3CDTF">2022-01-12T06:50:06Z</dcterms:created>
  <dcterms:modified xsi:type="dcterms:W3CDTF">2024-03-15T01:40:34Z</dcterms:modified>
</cp:coreProperties>
</file>