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90" r:id="rId4"/>
    <p:sldId id="258" r:id="rId5"/>
    <p:sldId id="281" r:id="rId6"/>
    <p:sldId id="278" r:id="rId7"/>
    <p:sldId id="282" r:id="rId8"/>
    <p:sldId id="279" r:id="rId9"/>
    <p:sldId id="284" r:id="rId10"/>
    <p:sldId id="285" r:id="rId11"/>
    <p:sldId id="286" r:id="rId12"/>
    <p:sldId id="280" r:id="rId13"/>
    <p:sldId id="261" r:id="rId14"/>
    <p:sldId id="302" r:id="rId15"/>
    <p:sldId id="262" r:id="rId16"/>
    <p:sldId id="259" r:id="rId17"/>
    <p:sldId id="260" r:id="rId18"/>
    <p:sldId id="267" r:id="rId19"/>
    <p:sldId id="269" r:id="rId20"/>
    <p:sldId id="297" r:id="rId21"/>
    <p:sldId id="293" r:id="rId22"/>
    <p:sldId id="294" r:id="rId23"/>
    <p:sldId id="298" r:id="rId24"/>
    <p:sldId id="292" r:id="rId25"/>
    <p:sldId id="296" r:id="rId26"/>
    <p:sldId id="301" r:id="rId27"/>
    <p:sldId id="300" r:id="rId28"/>
    <p:sldId id="288" r:id="rId29"/>
    <p:sldId id="275" r:id="rId30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2263D4"/>
    <a:srgbClr val="60682C"/>
    <a:srgbClr val="919163"/>
    <a:srgbClr val="AE1517"/>
    <a:srgbClr val="CC0000"/>
    <a:srgbClr val="B68702"/>
    <a:srgbClr val="5EC90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2004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Picture 25" descr="rtytr, ghnedyer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b="1">
                <a:solidFill>
                  <a:srgbClr val="5EC902"/>
                </a:solidFill>
              </a:rPr>
              <a:t>Page </a:t>
            </a:r>
            <a:fld id="{AD2F347E-ACFC-4144-B401-E16901A437DA}" type="slidenum">
              <a:rPr lang="fr-FR" b="1">
                <a:solidFill>
                  <a:srgbClr val="5EC902"/>
                </a:solidFill>
              </a:rPr>
              <a:pPr/>
              <a:t>‹#›</a:t>
            </a:fld>
            <a:endParaRPr lang="fr-FR" b="1">
              <a:solidFill>
                <a:srgbClr val="5EC90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material.html?mid=68904" TargetMode="External"/><Relationship Id="rId2" Type="http://schemas.openxmlformats.org/officeDocument/2006/relationships/hyperlink" Target="https://ru.wikipedia.org/wik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sportal.ru/" TargetMode="External"/><Relationship Id="rId5" Type="http://schemas.openxmlformats.org/officeDocument/2006/relationships/hyperlink" Target="http://www.myshared.ru/slide/397466/" TargetMode="External"/><Relationship Id="rId4" Type="http://schemas.openxmlformats.org/officeDocument/2006/relationships/hyperlink" Target="https://www.google.ru/search?q=&#1095;&#1077;&#1088;&#1090;&#1077;&#1078;+&#1088;&#1086;&#1073;&#1086;&#1090;&#1072;+&#1083;&#1077;&#1086;&#1085;&#1072;&#1088;&#1076;&#1086;+&#1076;&#1072;+&#1074;&#1080;&#1085;&#1095;&#1080;&amp;newwindow=1&amp;espv=2&amp;biw=1034&amp;bih=635&amp;tbm=isch&amp;tbo=u&amp;source=univ&amp;sa=X&amp;ved=0ahUKEwiTpKvXq7_Q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7" name="Picture 19" descr="jy,t,vb szh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71472" y="642918"/>
            <a:ext cx="77153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fr-FR" sz="4000" b="1" dirty="0">
              <a:solidFill>
                <a:srgbClr val="5EC902"/>
              </a:solidFill>
              <a:latin typeface="Verdana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85786" y="285728"/>
            <a:ext cx="7929618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Развитие  художественно-творческих способностей 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через индивидуальный подход к 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учащимся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  уроках 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изобразительного искусства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Monotype Corsiva" pitchFamily="66" charset="0"/>
                <a:cs typeface="Times New Roman" pitchFamily="18" charset="0"/>
              </a:rPr>
              <a:t>Презентацию подготовила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Monotype Corsiva" pitchFamily="66" charset="0"/>
                <a:cs typeface="Times New Roman" pitchFamily="18" charset="0"/>
              </a:rPr>
              <a:t>учитель ИЗО и  технологии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Злобина Л.С.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Picture 4" descr="C:\Users\РС\Desktop\540ecedf9b45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929422" y="4714860"/>
            <a:ext cx="2214578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F:\мо\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7572428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:\мо\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00108"/>
            <a:ext cx="7786742" cy="4857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:\мо\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7715304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Создание ситуации успеха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85786" y="1428736"/>
            <a:ext cx="7901014" cy="4697427"/>
          </a:xfrm>
        </p:spPr>
        <p:txBody>
          <a:bodyPr/>
          <a:lstStyle/>
          <a:p>
            <a:r>
              <a:rPr lang="ru-RU" sz="2800" dirty="0" smtClean="0">
                <a:latin typeface="Monotype Corsiva" pitchFamily="66" charset="0"/>
              </a:rPr>
              <a:t>Ребенок учится анализу и синтезу на примере поэтапных работ. АНАЛИЗ - это мысленное РАСЧЛЕНЕНИЕ предмета или явления на образующие их части, т. е. выделение в них отдельных частей, признаков и свойств. СИНТЕЗ - это мысленное СОЕДИНЕНИЕ отдельных элементов, частей и признаков в единое целое. Анализ и синтез неразрывно связаны, находятся в единстве друг с другом в процессе познания. Для создания ситуации успеха В последствии он сам будет выстраивать </a:t>
            </a:r>
            <a:r>
              <a:rPr lang="ru-RU" sz="2800" dirty="0" err="1" smtClean="0">
                <a:latin typeface="Monotype Corsiva" pitchFamily="66" charset="0"/>
              </a:rPr>
              <a:t>поэтапность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Методы обучения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357290" y="1428736"/>
            <a:ext cx="7329510" cy="4697427"/>
          </a:xfrm>
        </p:spPr>
        <p:txBody>
          <a:bodyPr/>
          <a:lstStyle/>
          <a:p>
            <a:r>
              <a:rPr lang="ru-RU" sz="2800" dirty="0" smtClean="0">
                <a:latin typeface="Monotype Corsiva" pitchFamily="66" charset="0"/>
              </a:rPr>
              <a:t>Метод открытий</a:t>
            </a:r>
          </a:p>
          <a:p>
            <a:r>
              <a:rPr lang="ru-RU" sz="2800" dirty="0" smtClean="0">
                <a:latin typeface="Monotype Corsiva" pitchFamily="66" charset="0"/>
              </a:rPr>
              <a:t>Метод привлечения жизненного опыта детей</a:t>
            </a:r>
          </a:p>
          <a:p>
            <a:r>
              <a:rPr lang="ru-RU" sz="2800" dirty="0" smtClean="0">
                <a:latin typeface="Monotype Corsiva" pitchFamily="66" charset="0"/>
              </a:rPr>
              <a:t>Метод индивидуальной и коллективной поисковой деятельности</a:t>
            </a:r>
          </a:p>
          <a:p>
            <a:r>
              <a:rPr lang="ru-RU" sz="2800" dirty="0" smtClean="0">
                <a:latin typeface="Monotype Corsiva" pitchFamily="66" charset="0"/>
              </a:rPr>
              <a:t>Метод диалогичности</a:t>
            </a:r>
          </a:p>
          <a:p>
            <a:r>
              <a:rPr lang="ru-RU" sz="2800" dirty="0" smtClean="0">
                <a:latin typeface="Monotype Corsiva" pitchFamily="66" charset="0"/>
              </a:rPr>
              <a:t>Метод свободы в системе ограничений</a:t>
            </a:r>
          </a:p>
          <a:p>
            <a:r>
              <a:rPr lang="ru-RU" sz="2800" dirty="0" smtClean="0">
                <a:latin typeface="Monotype Corsiva" pitchFamily="66" charset="0"/>
              </a:rPr>
              <a:t>Метод сравнения</a:t>
            </a:r>
          </a:p>
          <a:p>
            <a:r>
              <a:rPr lang="ru-RU" sz="2800" dirty="0" smtClean="0">
                <a:latin typeface="Monotype Corsiva" pitchFamily="66" charset="0"/>
              </a:rPr>
              <a:t>Метод коллективных и групповых форм работы</a:t>
            </a:r>
          </a:p>
          <a:p>
            <a:r>
              <a:rPr lang="ru-RU" sz="2800" dirty="0" err="1" smtClean="0">
                <a:latin typeface="Monotype Corsiva" pitchFamily="66" charset="0"/>
              </a:rPr>
              <a:t>Методпроблемного</a:t>
            </a:r>
            <a:r>
              <a:rPr lang="ru-RU" sz="2800" dirty="0" smtClean="0">
                <a:latin typeface="Monotype Corsiva" pitchFamily="66" charset="0"/>
              </a:rPr>
              <a:t> обучения</a:t>
            </a:r>
          </a:p>
          <a:p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layer.myshared.ru/5/397466/slides/slide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65" y="0"/>
            <a:ext cx="916786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500043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Игры на уроках</a:t>
            </a:r>
            <a:r>
              <a:rPr lang="ru-RU" sz="3600" b="1" u="sng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b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36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28596" y="1000109"/>
            <a:ext cx="6500858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Синквейн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- это стихотворение, которое требует синтеза информации и материала в кратких выражениях, что позволяет описывать или рефлектировать по какому-либо поводу.</a:t>
            </a:r>
            <a:r>
              <a:rPr lang="ru-RU" b="1" dirty="0" smtClean="0">
                <a:latin typeface="Monotype Corsiva" pitchFamily="66" charset="0"/>
              </a:rPr>
              <a:t> </a:t>
            </a:r>
          </a:p>
          <a:p>
            <a:r>
              <a:rPr lang="ru-RU" b="1" dirty="0" smtClean="0">
                <a:latin typeface="Monotype Corsiva" pitchFamily="66" charset="0"/>
              </a:rPr>
              <a:t>Правила составления </a:t>
            </a:r>
            <a:r>
              <a:rPr lang="ru-RU" b="1" dirty="0" err="1" smtClean="0">
                <a:latin typeface="Monotype Corsiva" pitchFamily="66" charset="0"/>
              </a:rPr>
              <a:t>синквейна</a:t>
            </a:r>
            <a:r>
              <a:rPr lang="ru-RU" b="1" dirty="0" smtClean="0">
                <a:latin typeface="Monotype Corsiva" pitchFamily="66" charset="0"/>
              </a:rPr>
              <a:t>.</a:t>
            </a:r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1 строка – одно слово, обычно существительное, отражающее  главную идею;</a:t>
            </a:r>
          </a:p>
          <a:p>
            <a:r>
              <a:rPr lang="ru-RU" dirty="0" smtClean="0">
                <a:latin typeface="Monotype Corsiva" pitchFamily="66" charset="0"/>
              </a:rPr>
              <a:t>2 строка – два слова, прилагательные, описывающие основную мысль;</a:t>
            </a:r>
          </a:p>
          <a:p>
            <a:r>
              <a:rPr lang="ru-RU" dirty="0" smtClean="0">
                <a:latin typeface="Monotype Corsiva" pitchFamily="66" charset="0"/>
              </a:rPr>
              <a:t>3 строка – три слова, глаголы, описывающие действия в  рамках темы;</a:t>
            </a:r>
          </a:p>
          <a:p>
            <a:r>
              <a:rPr lang="ru-RU" dirty="0" smtClean="0">
                <a:latin typeface="Monotype Corsiva" pitchFamily="66" charset="0"/>
              </a:rPr>
              <a:t>4 строка - фраза из нескольких слов, выражающая отношение к теме;</a:t>
            </a:r>
          </a:p>
          <a:p>
            <a:r>
              <a:rPr lang="ru-RU" dirty="0" smtClean="0">
                <a:latin typeface="Monotype Corsiva" pitchFamily="66" charset="0"/>
              </a:rPr>
              <a:t>5 строка – одно слово (ассоциация, синоним к теме, обычно существительное, допускается описательный оборот, эмоциональное отношение к теме).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Городец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Яркий, праздничный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Восстанавливаю  Раскрашиваю  Оживляю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Историю русского народа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радиции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6385" name="Picture 1" descr="C:\Users\РС\Downloads\20799_html_2021d783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786578" y="3429000"/>
            <a:ext cx="2210292" cy="1789329"/>
          </a:xfrm>
          <a:prstGeom prst="rect">
            <a:avLst/>
          </a:prstGeom>
          <a:noFill/>
        </p:spPr>
      </p:pic>
      <p:pic>
        <p:nvPicPr>
          <p:cNvPr id="16387" name="Picture 3" descr="http://4put.ru/pictures/max/158/48687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714356"/>
            <a:ext cx="2011583" cy="2157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14356"/>
            <a:ext cx="792961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Игры на уроках со старшеклассниками</a:t>
            </a:r>
          </a:p>
          <a:p>
            <a:endParaRPr lang="ru-RU" b="1" u="sng" dirty="0" smtClean="0"/>
          </a:p>
          <a:p>
            <a:r>
              <a:rPr lang="ru-RU" b="1" u="sng" dirty="0" smtClean="0"/>
              <a:t>Логика в искусстве: </a:t>
            </a:r>
            <a:r>
              <a:rPr lang="ru-RU" b="1" dirty="0" smtClean="0"/>
              <a:t>компьютерная, векторная, растровая, станковая, книжная, газетно-журнальная , прикладная…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( графика)</a:t>
            </a:r>
          </a:p>
          <a:p>
            <a:r>
              <a:rPr lang="ru-RU" sz="2000" b="1" u="sng" dirty="0" smtClean="0">
                <a:latin typeface="+mn-lt"/>
                <a:cs typeface="Times New Roman" pitchFamily="18" charset="0"/>
              </a:rPr>
              <a:t>Художественные</a:t>
            </a:r>
            <a:r>
              <a:rPr lang="ru-RU" sz="20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sz="2000" b="1" u="sng" dirty="0" err="1" smtClean="0">
                <a:latin typeface="+mn-lt"/>
                <a:cs typeface="Times New Roman" pitchFamily="18" charset="0"/>
              </a:rPr>
              <a:t>омонимы</a:t>
            </a:r>
            <a:r>
              <a:rPr lang="ru-RU" sz="2000" b="1" dirty="0" err="1" smtClean="0">
                <a:latin typeface="+mn-lt"/>
                <a:cs typeface="Times New Roman" pitchFamily="18" charset="0"/>
              </a:rPr>
              <a:t>:Не</a:t>
            </a:r>
            <a:r>
              <a:rPr lang="ru-RU" sz="2000" b="1" dirty="0" smtClean="0">
                <a:latin typeface="+mn-lt"/>
                <a:cs typeface="Times New Roman" pitchFamily="18" charset="0"/>
              </a:rPr>
              <a:t> только </a:t>
            </a:r>
            <a:r>
              <a:rPr lang="ru-RU" sz="2000" b="1" dirty="0" err="1" smtClean="0">
                <a:latin typeface="+mn-lt"/>
                <a:cs typeface="Times New Roman" pitchFamily="18" charset="0"/>
              </a:rPr>
              <a:t>чудоковатый</a:t>
            </a:r>
            <a:r>
              <a:rPr lang="ru-RU" sz="2000" b="1" dirty="0" smtClean="0">
                <a:latin typeface="+mn-lt"/>
                <a:cs typeface="Times New Roman" pitchFamily="18" charset="0"/>
              </a:rPr>
              <a:t> человек, но и подлинник художественного произведения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(оригинал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b="1" u="sng" dirty="0" smtClean="0"/>
              <a:t>Викторины</a:t>
            </a:r>
            <a:r>
              <a:rPr lang="ru-RU" b="1" dirty="0" smtClean="0"/>
              <a:t>: Как называется известнейший плакат военного времени Н.Н. </a:t>
            </a:r>
            <a:r>
              <a:rPr lang="ru-RU" b="1" dirty="0" err="1" smtClean="0"/>
              <a:t>Ватолиной</a:t>
            </a:r>
            <a:r>
              <a:rPr lang="ru-RU" b="1" dirty="0" smtClean="0"/>
              <a:t>?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А. « Не болтай!», « Не подсказывай!, « Не крутись!», « Не опаздывай!»</a:t>
            </a:r>
          </a:p>
          <a:p>
            <a:r>
              <a:rPr lang="ru-RU" b="1" dirty="0" smtClean="0"/>
              <a:t>Как заканчивается крылатая фраза: « Талантам надо помогать, бездарности …</a:t>
            </a:r>
          </a:p>
          <a:p>
            <a:r>
              <a:rPr lang="ru-RU" sz="2000" b="1" u="sng" dirty="0" smtClean="0">
                <a:solidFill>
                  <a:srgbClr val="C00000"/>
                </a:solidFill>
                <a:latin typeface="Monotype Corsiva" pitchFamily="66" charset="0"/>
              </a:rPr>
              <a:t>А.</a:t>
            </a:r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 И так при деле  , В. Поможет </a:t>
            </a:r>
            <a:r>
              <a:rPr lang="ru-RU" sz="2000" b="1" dirty="0" err="1" smtClean="0">
                <a:solidFill>
                  <a:srgbClr val="C00000"/>
                </a:solidFill>
                <a:latin typeface="Monotype Corsiva" pitchFamily="66" charset="0"/>
              </a:rPr>
              <a:t>спонсор,</a:t>
            </a:r>
            <a:r>
              <a:rPr lang="ru-RU" sz="2000" b="1" u="sng" dirty="0" err="1" smtClean="0">
                <a:solidFill>
                  <a:srgbClr val="C00000"/>
                </a:solidFill>
                <a:latin typeface="Monotype Corsiva" pitchFamily="66" charset="0"/>
              </a:rPr>
              <a:t>Б</a:t>
            </a:r>
            <a:r>
              <a:rPr lang="ru-RU" sz="2000" b="1" u="sng" dirty="0" smtClean="0">
                <a:solidFill>
                  <a:srgbClr val="C00000"/>
                </a:solidFill>
                <a:latin typeface="Monotype Corsiva" pitchFamily="66" charset="0"/>
              </a:rPr>
              <a:t>. </a:t>
            </a:r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Пробьются сами , Г. И так не плохо</a:t>
            </a:r>
          </a:p>
          <a:p>
            <a:r>
              <a:rPr lang="ru-RU" b="1" u="sng" dirty="0" smtClean="0"/>
              <a:t>Расширяем кругозор: </a:t>
            </a:r>
            <a:r>
              <a:rPr lang="ru-RU" b="1" dirty="0" smtClean="0"/>
              <a:t>Каким бывает цвет? 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Сытым?, Пресыщенным?, Насыщенным? Объевшимся?</a:t>
            </a:r>
            <a:endParaRPr lang="ru-RU" b="1" dirty="0" smtClean="0"/>
          </a:p>
          <a:p>
            <a:r>
              <a:rPr lang="ru-RU" b="1" dirty="0" smtClean="0"/>
              <a:t>Что называют сплавом техники и искусства? </a:t>
            </a:r>
          </a:p>
          <a:p>
            <a:r>
              <a:rPr lang="ru-RU" dirty="0" smtClean="0"/>
              <a:t>(</a:t>
            </a:r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Фотографию, в 2003г. Ей исполнилось 165 лет)</a:t>
            </a:r>
          </a:p>
          <a:p>
            <a:endParaRPr lang="ru-RU" b="1" u="sng" dirty="0" smtClean="0"/>
          </a:p>
          <a:p>
            <a:r>
              <a:rPr lang="ru-RU" b="1" u="sng" dirty="0" smtClean="0"/>
              <a:t/>
            </a:r>
            <a:br>
              <a:rPr lang="ru-RU" b="1" u="sng" dirty="0" smtClean="0"/>
            </a:br>
            <a:endParaRPr lang="ru-RU" dirty="0"/>
          </a:p>
        </p:txBody>
      </p:sp>
    </p:spTree>
  </p:cSld>
  <p:clrMapOvr>
    <a:masterClrMapping/>
  </p:clrMapOvr>
  <p:transition spd="slow" advClick="0" advTm="1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РС\Desktop\CAM0078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2428868"/>
            <a:ext cx="5572132" cy="4179099"/>
          </a:xfrm>
          <a:prstGeom prst="rect">
            <a:avLst/>
          </a:prstGeom>
          <a:noFill/>
        </p:spPr>
      </p:pic>
      <p:pic>
        <p:nvPicPr>
          <p:cNvPr id="3075" name="Picture 3" descr="C:\Users\РС\Desktop\CAM0082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286512" y="2928934"/>
            <a:ext cx="2579964" cy="3643338"/>
          </a:xfrm>
          <a:prstGeom prst="rect">
            <a:avLst/>
          </a:prstGeom>
          <a:noFill/>
        </p:spPr>
      </p:pic>
      <p:pic>
        <p:nvPicPr>
          <p:cNvPr id="4" name="Picture 4" descr="C:\Users\РС\Desktop\CAM0078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5008" y="214290"/>
            <a:ext cx="3264205" cy="2571744"/>
          </a:xfrm>
          <a:prstGeom prst="rect">
            <a:avLst/>
          </a:prstGeom>
          <a:noFill/>
        </p:spPr>
      </p:pic>
      <p:pic>
        <p:nvPicPr>
          <p:cNvPr id="3076" name="Picture 4" descr="C:\Users\РС\Desktop\CAM0078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-10972800" y="-8229600"/>
            <a:ext cx="2487168" cy="1865376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86436" cy="1143000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Инсталляция- форма современного искусства, представляющая собой пространственную композицию, созданную из различных элементов и являющую собой художественное целое.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Работы учащихся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7" name="Содержимое 6" descr="1710348083248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57818" y="1500174"/>
            <a:ext cx="3286148" cy="4643470"/>
          </a:xfrm>
        </p:spPr>
      </p:pic>
      <p:pic>
        <p:nvPicPr>
          <p:cNvPr id="9220" name="Picture 4" descr="C:\Users\Rose\Desktop\IMG_20191020_1354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16359278"/>
            <a:ext cx="27281202" cy="22587402"/>
          </a:xfrm>
          <a:prstGeom prst="rect">
            <a:avLst/>
          </a:prstGeom>
          <a:noFill/>
        </p:spPr>
      </p:pic>
      <p:pic>
        <p:nvPicPr>
          <p:cNvPr id="12" name="Содержимое 11" descr="1710348083300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357157" y="1500174"/>
            <a:ext cx="4857785" cy="44291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400052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i="1" dirty="0" smtClean="0">
                <a:latin typeface="Monotype Corsiva" pitchFamily="66" charset="0"/>
              </a:rPr>
              <a:t>«Именно творческая деятельность делает ребенка существом, обращенным к будущему, созидающим его и видоизменяющим свое настоящее». </a:t>
            </a:r>
          </a:p>
          <a:p>
            <a:pPr>
              <a:defRPr/>
            </a:pPr>
            <a:r>
              <a:rPr lang="ru-RU" sz="3200" b="1" dirty="0" smtClean="0">
                <a:latin typeface="Monotype Corsiva" pitchFamily="66" charset="0"/>
              </a:rPr>
              <a:t>      </a:t>
            </a:r>
            <a:r>
              <a:rPr lang="ru-RU" sz="3200" b="1" dirty="0" err="1" smtClean="0">
                <a:latin typeface="Monotype Corsiva" pitchFamily="66" charset="0"/>
              </a:rPr>
              <a:t>Л.С.Выготский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786314" y="428604"/>
            <a:ext cx="4138613" cy="5675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Работы учащихся в стиле правополушарного </a:t>
            </a:r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раисования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4" name="Содержимое 13" descr="IMG_20191212_053448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  <p:pic>
        <p:nvPicPr>
          <p:cNvPr id="9" name="Содержимое 8" descr="IMG_20190813_200116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Работы учащихся в технике сухая пастель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9" name="Содержимое 8" descr="IMG_20190816_20551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11" name="Содержимое 10" descr="IMG_20190817_20495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Работы учащихся (гуашь)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IMG_20191031_20071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13" name="Содержимое 12" descr="IMG_20191020_13544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Работы учащихся (гуашь)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6" name="Содержимое 15" descr="IMG_20191209_09440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20" name="Содержимое 19" descr="IMG_20191212_05343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Работы учащихся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" name="Содержимое 9" descr="IMG_20190811_17155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20" name="Содержимое 19" descr="IMG_20191106_12520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Школьный конкурс рисунков и плакатов «Курить – здоровью вредить!»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2" name="Содержимое 11" descr="IMG_20191202_17274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714488"/>
            <a:ext cx="4038600" cy="4214842"/>
          </a:xfrm>
        </p:spPr>
      </p:pic>
      <p:pic>
        <p:nvPicPr>
          <p:cNvPr id="15" name="Содержимое 14" descr="IMG_20191202_17280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Работы учащихся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9220" name="Picture 4" descr="C:\Users\Rose\Desktop\IMG_20191020_1354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24" y="16359278"/>
            <a:ext cx="27281202" cy="22587402"/>
          </a:xfrm>
          <a:prstGeom prst="rect">
            <a:avLst/>
          </a:prstGeom>
          <a:noFill/>
        </p:spPr>
      </p:pic>
      <p:pic>
        <p:nvPicPr>
          <p:cNvPr id="9" name="Содержимое 8" descr="171034808328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57752" y="1142984"/>
            <a:ext cx="4038600" cy="3028950"/>
          </a:xfrm>
        </p:spPr>
      </p:pic>
      <p:pic>
        <p:nvPicPr>
          <p:cNvPr id="15" name="Содержимое 14" descr="1710348083272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500034" y="2357430"/>
            <a:ext cx="4026968" cy="33774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Работы учащихся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9220" name="Picture 4" descr="C:\Users\Rose\Desktop\IMG_20191020_1354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24" y="16359278"/>
            <a:ext cx="27281202" cy="22587402"/>
          </a:xfrm>
          <a:prstGeom prst="rect">
            <a:avLst/>
          </a:prstGeom>
          <a:noFill/>
        </p:spPr>
      </p:pic>
      <p:pic>
        <p:nvPicPr>
          <p:cNvPr id="10" name="Содержимое 9" descr="1710348082977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43509" y="1285860"/>
            <a:ext cx="3630227" cy="4840303"/>
          </a:xfrm>
        </p:spPr>
      </p:pic>
      <p:pic>
        <p:nvPicPr>
          <p:cNvPr id="17" name="Содержимое 16" descr="1710348082902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970264" y="1285860"/>
            <a:ext cx="3394472" cy="48403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Вывод: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4857784"/>
          </a:xfrm>
        </p:spPr>
        <p:txBody>
          <a:bodyPr/>
          <a:lstStyle/>
          <a:p>
            <a:endParaRPr lang="ru-RU" sz="2400" dirty="0" smtClean="0">
              <a:latin typeface="Monotype Corsiva" pitchFamily="66" charset="0"/>
            </a:endParaRPr>
          </a:p>
          <a:p>
            <a:r>
              <a:rPr lang="ru-RU" sz="2400" dirty="0" smtClean="0">
                <a:latin typeface="Monotype Corsiva" pitchFamily="66" charset="0"/>
              </a:rPr>
              <a:t>Для достижения положительных результатов по развитию  творческих способностей  необходимо использовать:</a:t>
            </a:r>
          </a:p>
          <a:p>
            <a:r>
              <a:rPr lang="ru-RU" sz="2400" dirty="0" smtClean="0">
                <a:latin typeface="Monotype Corsiva" pitchFamily="66" charset="0"/>
              </a:rPr>
              <a:t> -индивидуальный и дифференцированный подход</a:t>
            </a:r>
          </a:p>
          <a:p>
            <a:r>
              <a:rPr lang="ru-RU" sz="2400" dirty="0" smtClean="0">
                <a:latin typeface="Monotype Corsiva" pitchFamily="66" charset="0"/>
              </a:rPr>
              <a:t> -активные методы  обучения</a:t>
            </a:r>
          </a:p>
          <a:p>
            <a:r>
              <a:rPr lang="ru-RU" sz="2400" dirty="0" smtClean="0">
                <a:latin typeface="Monotype Corsiva" pitchFamily="66" charset="0"/>
              </a:rPr>
              <a:t> - самостоятельную работу учащихся </a:t>
            </a:r>
          </a:p>
          <a:p>
            <a:r>
              <a:rPr lang="ru-RU" sz="2400" dirty="0" smtClean="0">
                <a:latin typeface="Monotype Corsiva" pitchFamily="66" charset="0"/>
              </a:rPr>
              <a:t> -непрерывность  творческих заданий </a:t>
            </a:r>
          </a:p>
          <a:p>
            <a:r>
              <a:rPr lang="ru-RU" sz="2400" dirty="0" smtClean="0">
                <a:latin typeface="Monotype Corsiva" pitchFamily="66" charset="0"/>
              </a:rPr>
              <a:t>Чем активнее проявляются и развиваются в образовательном процессе творческие способности ребенка, тем активнее и успешнее будет его жизненная позиция в дальнейшем.</a:t>
            </a:r>
          </a:p>
          <a:p>
            <a:pPr>
              <a:buNone/>
            </a:pPr>
            <a:endParaRPr lang="ru-RU" sz="24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Источники: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b="1" dirty="0" smtClean="0"/>
              <a:t>http://pedsovet.org/publikatsii/option,com_mtree/task,viewlink/link_id,4755/Itemid,118</a:t>
            </a:r>
            <a:endParaRPr lang="ru-RU" sz="1600" dirty="0" smtClean="0"/>
          </a:p>
          <a:p>
            <a:r>
              <a:rPr lang="en-US" sz="1400" dirty="0" smtClean="0">
                <a:hlinkClick r:id="rId2"/>
              </a:rPr>
              <a:t>https://ru.wikipedia.org/wiki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https://infourok.ru/material.html?mid=68904</a:t>
            </a:r>
            <a:endParaRPr lang="ru-RU" sz="1400" dirty="0" smtClean="0"/>
          </a:p>
          <a:p>
            <a:r>
              <a:rPr lang="en-US" sz="1400" dirty="0" smtClean="0"/>
              <a:t>C:\Users\</a:t>
            </a:r>
            <a:r>
              <a:rPr lang="ru-RU" sz="1400" dirty="0" smtClean="0"/>
              <a:t>РС\</a:t>
            </a:r>
            <a:r>
              <a:rPr lang="en-US" sz="1400" dirty="0" smtClean="0"/>
              <a:t>Downloads\199.gif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https://www.google.ru/search?q=</a:t>
            </a:r>
            <a:r>
              <a:rPr lang="ru-RU" sz="1400" dirty="0" err="1" smtClean="0">
                <a:hlinkClick r:id="rId4"/>
              </a:rPr>
              <a:t>чертеж+робота+леонардо+да+винчи&amp;</a:t>
            </a:r>
            <a:r>
              <a:rPr lang="en-US" sz="1400" dirty="0" err="1" smtClean="0">
                <a:hlinkClick r:id="rId4"/>
              </a:rPr>
              <a:t>newwindow</a:t>
            </a:r>
            <a:r>
              <a:rPr lang="en-US" sz="1400" dirty="0" smtClean="0">
                <a:hlinkClick r:id="rId4"/>
              </a:rPr>
              <a:t>=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http://www.myshared.ru/slide/397466/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http://nsportal.ru/</a:t>
            </a:r>
            <a:endParaRPr lang="ru-RU" sz="1400" dirty="0" smtClean="0"/>
          </a:p>
          <a:p>
            <a:r>
              <a:rPr lang="en-US" sz="1400" dirty="0" smtClean="0"/>
              <a:t>https://infourok.ru</a:t>
            </a:r>
            <a:endParaRPr lang="ru-RU" sz="1400" dirty="0" smtClean="0"/>
          </a:p>
          <a:p>
            <a:r>
              <a:rPr lang="ru-RU" sz="1400" dirty="0" smtClean="0"/>
              <a:t>И.Д.Агеева  « Занимательные материалы по изобразительному искусству»</a:t>
            </a:r>
          </a:p>
          <a:p>
            <a:r>
              <a:rPr lang="ru-RU" sz="1400" dirty="0" err="1" smtClean="0"/>
              <a:t>А.М.Вачьянц</a:t>
            </a:r>
            <a:r>
              <a:rPr lang="ru-RU" sz="1400" dirty="0" smtClean="0"/>
              <a:t> « Введение в мировую художественную культуру»</a:t>
            </a:r>
          </a:p>
          <a:p>
            <a:endParaRPr lang="ru-RU" sz="1400" dirty="0" smtClean="0"/>
          </a:p>
          <a:p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4857784"/>
          </a:xfrm>
        </p:spPr>
        <p:txBody>
          <a:bodyPr/>
          <a:lstStyle/>
          <a:p>
            <a:endParaRPr lang="ru-RU" sz="2400" dirty="0" smtClean="0">
              <a:latin typeface="Monotype Corsiva" pitchFamily="66" charset="0"/>
            </a:endParaRPr>
          </a:p>
          <a:p>
            <a:r>
              <a:rPr lang="ru-RU" sz="2400" smtClean="0"/>
              <a:t>При занятиях творческой деятельностью развиваются творческие способности. Термин </a:t>
            </a:r>
            <a:r>
              <a:rPr lang="ru-RU" sz="2400" dirty="0" smtClean="0"/>
              <a:t>«способности», несмотря на его давнее и широкое применение в психологии, определяется в литературе неоднозначно. Распространенным является определение:</a:t>
            </a:r>
          </a:p>
          <a:p>
            <a:r>
              <a:rPr lang="ru-RU" sz="2400" b="1" dirty="0" smtClean="0"/>
              <a:t>Способности</a:t>
            </a:r>
            <a:r>
              <a:rPr lang="ru-RU" sz="2400" dirty="0" smtClean="0"/>
              <a:t> – это то, что не сводится к знаниям и навыкам, но обеспечивает их быстрое приобретение, закрепление и эффективное использование на практике.</a:t>
            </a:r>
          </a:p>
          <a:p>
            <a:pPr>
              <a:buNone/>
            </a:pPr>
            <a:endParaRPr lang="ru-RU" sz="24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57166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1" kern="0" dirty="0" smtClean="0">
                <a:solidFill>
                  <a:srgbClr val="C00000"/>
                </a:solidFill>
                <a:latin typeface="Monotype Corsiva" pitchFamily="66" charset="0"/>
              </a:rPr>
              <a:t>Элементы творческих способностей </a:t>
            </a:r>
          </a:p>
          <a:p>
            <a:pPr algn="ctr">
              <a:defRPr/>
            </a:pPr>
            <a:r>
              <a:rPr lang="ru-RU" sz="2800" b="1" i="1" kern="0" dirty="0" smtClean="0">
                <a:solidFill>
                  <a:srgbClr val="C00000"/>
                </a:solidFill>
                <a:latin typeface="Monotype Corsiva" pitchFamily="66" charset="0"/>
              </a:rPr>
              <a:t>по И. Я. </a:t>
            </a:r>
            <a:r>
              <a:rPr lang="ru-RU" sz="2800" b="1" i="1" kern="0" dirty="0" err="1" smtClean="0">
                <a:solidFill>
                  <a:srgbClr val="C00000"/>
                </a:solidFill>
                <a:latin typeface="Monotype Corsiva" pitchFamily="66" charset="0"/>
              </a:rPr>
              <a:t>Лернеру</a:t>
            </a:r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AutoShape 7"/>
          <p:cNvSpPr>
            <a:spLocks/>
          </p:cNvSpPr>
          <p:nvPr/>
        </p:nvSpPr>
        <p:spPr bwMode="auto">
          <a:xfrm>
            <a:off x="236538" y="1600200"/>
            <a:ext cx="3192462" cy="1079500"/>
          </a:xfrm>
          <a:prstGeom prst="borderCallout1">
            <a:avLst>
              <a:gd name="adj1" fmla="val 50051"/>
              <a:gd name="adj2" fmla="val 100500"/>
              <a:gd name="adj3" fmla="val 5884"/>
              <a:gd name="adj4" fmla="val 139273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800" dirty="0"/>
              <a:t>видение новой проблемы в знакомой ситуации</a:t>
            </a:r>
            <a:endParaRPr lang="ru-RU" sz="1800" b="1" dirty="0"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105835"/>
            <a:ext cx="3500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перенос знаний и умений в нестандартную ситуацию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5" name="AutoShape 8"/>
          <p:cNvSpPr>
            <a:spLocks/>
          </p:cNvSpPr>
          <p:nvPr/>
        </p:nvSpPr>
        <p:spPr bwMode="auto">
          <a:xfrm>
            <a:off x="285720" y="2928934"/>
            <a:ext cx="3263930" cy="1000132"/>
          </a:xfrm>
          <a:prstGeom prst="borderCallout1">
            <a:avLst>
              <a:gd name="adj1" fmla="val 53661"/>
              <a:gd name="adj2" fmla="val 99761"/>
              <a:gd name="adj3" fmla="val -117773"/>
              <a:gd name="adj4" fmla="val 138713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349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800" dirty="0"/>
          </a:p>
          <a:p>
            <a:pPr algn="ctr"/>
            <a:r>
              <a:rPr lang="ru-RU" sz="1800" dirty="0"/>
              <a:t>перенос знаний и умений в нестандартную ситуацию</a:t>
            </a:r>
            <a:endParaRPr lang="ru-RU" sz="1800" b="1" dirty="0">
              <a:latin typeface="Calibri" pitchFamily="34" charset="0"/>
            </a:endParaRPr>
          </a:p>
        </p:txBody>
      </p:sp>
      <p:sp>
        <p:nvSpPr>
          <p:cNvPr id="6" name="AutoShape 9"/>
          <p:cNvSpPr>
            <a:spLocks/>
          </p:cNvSpPr>
          <p:nvPr/>
        </p:nvSpPr>
        <p:spPr bwMode="auto">
          <a:xfrm>
            <a:off x="325438" y="4614863"/>
            <a:ext cx="3106737" cy="1244600"/>
          </a:xfrm>
          <a:prstGeom prst="borderCallout1">
            <a:avLst>
              <a:gd name="adj1" fmla="val 47685"/>
              <a:gd name="adj2" fmla="val 100736"/>
              <a:gd name="adj3" fmla="val -235028"/>
              <a:gd name="adj4" fmla="val 141606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349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endParaRPr lang="ru-RU" sz="1800" dirty="0"/>
          </a:p>
          <a:p>
            <a:pPr algn="ctr">
              <a:lnSpc>
                <a:spcPct val="80000"/>
              </a:lnSpc>
            </a:pPr>
            <a:r>
              <a:rPr lang="ru-RU" sz="1800" dirty="0"/>
              <a:t>видение новых (скрытых) функций известных объектов;</a:t>
            </a: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>
            <a:off x="2847975" y="6026150"/>
            <a:ext cx="3816350" cy="68580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dirty="0"/>
              <a:t>видение всех взаимосвязей</a:t>
            </a:r>
          </a:p>
          <a:p>
            <a:pPr algn="ctr"/>
            <a:r>
              <a:rPr lang="ru-RU" sz="1800" dirty="0"/>
              <a:t> структуры объекта</a:t>
            </a:r>
            <a:endParaRPr lang="ru-RU" sz="1800" dirty="0">
              <a:latin typeface="Calibri" pitchFamily="34" charset="0"/>
            </a:endParaRPr>
          </a:p>
        </p:txBody>
      </p:sp>
      <p:sp>
        <p:nvSpPr>
          <p:cNvPr id="8" name="AutoShape 16"/>
          <p:cNvSpPr>
            <a:spLocks/>
          </p:cNvSpPr>
          <p:nvPr/>
        </p:nvSpPr>
        <p:spPr bwMode="auto">
          <a:xfrm>
            <a:off x="5791200" y="1600200"/>
            <a:ext cx="3143250" cy="1108075"/>
          </a:xfrm>
          <a:prstGeom prst="borderCallout1">
            <a:avLst>
              <a:gd name="adj1" fmla="val 51861"/>
              <a:gd name="adj2" fmla="val -463"/>
              <a:gd name="adj3" fmla="val 5028"/>
              <a:gd name="adj4" fmla="val -30787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349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1800" dirty="0"/>
              <a:t>- </a:t>
            </a:r>
            <a:r>
              <a:rPr lang="ru-RU" sz="1700" dirty="0"/>
              <a:t>построение принципиально нового способа решения, отличающегося от известных.</a:t>
            </a:r>
          </a:p>
        </p:txBody>
      </p:sp>
      <p:sp>
        <p:nvSpPr>
          <p:cNvPr id="9" name="AutoShape 15"/>
          <p:cNvSpPr>
            <a:spLocks/>
          </p:cNvSpPr>
          <p:nvPr/>
        </p:nvSpPr>
        <p:spPr bwMode="auto">
          <a:xfrm>
            <a:off x="5791200" y="3143250"/>
            <a:ext cx="3143250" cy="1276350"/>
          </a:xfrm>
          <a:prstGeom prst="borderCallout1">
            <a:avLst>
              <a:gd name="adj1" fmla="val 8954"/>
              <a:gd name="adj2" fmla="val -2426"/>
              <a:gd name="adj3" fmla="val -114926"/>
              <a:gd name="adj4" fmla="val -30907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349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700" dirty="0"/>
              <a:t>комбинирование известных способов действий и создание на этой основе нового способа</a:t>
            </a:r>
            <a:endParaRPr lang="ru-RU" sz="1700" b="1" dirty="0">
              <a:latin typeface="Calibri" pitchFamily="34" charset="0"/>
            </a:endParaRPr>
          </a:p>
        </p:txBody>
      </p:sp>
      <p:sp>
        <p:nvSpPr>
          <p:cNvPr id="10" name="AutoShape 13"/>
          <p:cNvSpPr>
            <a:spLocks/>
          </p:cNvSpPr>
          <p:nvPr/>
        </p:nvSpPr>
        <p:spPr bwMode="auto">
          <a:xfrm>
            <a:off x="5819775" y="4600575"/>
            <a:ext cx="3143250" cy="1273175"/>
          </a:xfrm>
          <a:prstGeom prst="borderCallout1">
            <a:avLst>
              <a:gd name="adj1" fmla="val 46579"/>
              <a:gd name="adj2" fmla="val -1051"/>
              <a:gd name="adj3" fmla="val -229000"/>
              <a:gd name="adj4" fmla="val -33306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349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800" dirty="0"/>
              <a:t>видение альтернативных и вариативных способов решения задачи</a:t>
            </a:r>
            <a:endParaRPr lang="ru-RU" sz="18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F:\мо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14356"/>
            <a:ext cx="7572428" cy="5000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о\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7858180" cy="5500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:\мо\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7572428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о\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85794"/>
            <a:ext cx="7929618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мо\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785818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776</TotalTime>
  <Words>554</Words>
  <Application>Microsoft PowerPoint</Application>
  <PresentationFormat>Экран (4:3)</PresentationFormat>
  <Paragraphs>94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Modèle par défaut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Создание ситуации успеха</vt:lpstr>
      <vt:lpstr>Методы обучения</vt:lpstr>
      <vt:lpstr>Слайд 15</vt:lpstr>
      <vt:lpstr>Слайд 16</vt:lpstr>
      <vt:lpstr>Слайд 17</vt:lpstr>
      <vt:lpstr>Инсталляция- форма современного искусства, представляющая собой пространственную композицию, созданную из различных элементов и являющую собой художественное целое.</vt:lpstr>
      <vt:lpstr>Работы учащихся</vt:lpstr>
      <vt:lpstr>Работы учащихся в стиле правополушарного раисования</vt:lpstr>
      <vt:lpstr>Работы учащихся в технике сухая пастель</vt:lpstr>
      <vt:lpstr>Работы учащихся (гуашь)</vt:lpstr>
      <vt:lpstr>Работы учащихся (гуашь)</vt:lpstr>
      <vt:lpstr>Работы учащихся</vt:lpstr>
      <vt:lpstr>Школьный конкурс рисунков и плакатов «Курить – здоровью вредить!»</vt:lpstr>
      <vt:lpstr>Работы учащихся</vt:lpstr>
      <vt:lpstr>Работы учащихся</vt:lpstr>
      <vt:lpstr>Вывод: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green pen on a plan</dc:title>
  <dc:creator>www.powerpointstyles.com</dc:creator>
  <dc:description>Image credit to FreeDigitalPhotos.net</dc:description>
  <cp:lastModifiedBy>Rose</cp:lastModifiedBy>
  <cp:revision>101</cp:revision>
  <dcterms:created xsi:type="dcterms:W3CDTF">2009-03-23T15:23:24Z</dcterms:created>
  <dcterms:modified xsi:type="dcterms:W3CDTF">2024-03-14T04:13:05Z</dcterms:modified>
</cp:coreProperties>
</file>