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</p:sldMasterIdLst>
  <p:notesMasterIdLst>
    <p:notesMasterId r:id="rId17"/>
  </p:notesMasterIdLst>
  <p:sldIdLst>
    <p:sldId id="343" r:id="rId2"/>
    <p:sldId id="347" r:id="rId3"/>
    <p:sldId id="339" r:id="rId4"/>
    <p:sldId id="348" r:id="rId5"/>
    <p:sldId id="349" r:id="rId6"/>
    <p:sldId id="340" r:id="rId7"/>
    <p:sldId id="356" r:id="rId8"/>
    <p:sldId id="350" r:id="rId9"/>
    <p:sldId id="351" r:id="rId10"/>
    <p:sldId id="352" r:id="rId11"/>
    <p:sldId id="353" r:id="rId12"/>
    <p:sldId id="354" r:id="rId13"/>
    <p:sldId id="344" r:id="rId14"/>
    <p:sldId id="345" r:id="rId15"/>
    <p:sldId id="346" r:id="rId16"/>
  </p:sldIdLst>
  <p:sldSz cx="12192000" cy="6858000"/>
  <p:notesSz cx="6858000" cy="9144000"/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03D79C-E0F4-4A5C-AF71-F6EDE0D3BCFC}" v="318" dt="2024-03-12T17:24:11.573"/>
    <p1510:client id="{B1ABAF17-8F09-4F1C-AC4A-380E2765BC28}" v="844" dt="2024-03-12T16:12:15.8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01"/>
    <p:restoredTop sz="94291" autoAdjust="0"/>
  </p:normalViewPr>
  <p:slideViewPr>
    <p:cSldViewPr snapToGrid="0">
      <p:cViewPr varScale="1">
        <p:scale>
          <a:sx n="68" d="100"/>
          <a:sy n="68" d="100"/>
        </p:scale>
        <p:origin x="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BBAA7-0F67-3A41-B647-E44DCE9F4308}" type="datetimeFigureOut">
              <a:rPr lang="en-RU" smtClean="0"/>
              <a:t>03/12/2024</a:t>
            </a:fld>
            <a:endParaRPr lang="en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95C545-BB23-FB43-99F0-F22401F0530E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114631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AF330-78E5-2FA9-8BD9-8CF1F754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8161EA-D367-5220-34F4-E9CD63C8D4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30B0EE-A5C7-2696-6908-CFCAE9106D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EDA488-DB9D-9F64-3815-7D04F1F66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95C545-BB23-FB43-99F0-F22401F0530E}" type="slidenum">
              <a:rPr lang="en-RU" smtClean="0"/>
              <a:t>1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835548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95C545-BB23-FB43-99F0-F22401F0530E}" type="slidenum">
              <a:rPr lang="en-RU" smtClean="0"/>
              <a:t>3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846464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1810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841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045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642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070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1892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010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892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308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221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540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25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15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799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577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300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421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34F58A-BC0F-C7AD-73CF-C49658750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E80CB3-9080-4B8F-3E23-3C484F40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770" y="1041401"/>
            <a:ext cx="4538526" cy="234526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800" b="1" dirty="0" err="1"/>
              <a:t>Тема</a:t>
            </a:r>
            <a:r>
              <a:rPr lang="en-US" sz="3800" b="1" dirty="0"/>
              <a:t>:</a:t>
            </a:r>
            <a:br>
              <a:rPr lang="en-US" sz="3800" b="1" dirty="0"/>
            </a:br>
            <a:r>
              <a:rPr lang="en-US" sz="3800" b="1" dirty="0" err="1"/>
              <a:t>Химия</a:t>
            </a:r>
            <a:r>
              <a:rPr lang="en-US" sz="3800" b="1" dirty="0"/>
              <a:t> </a:t>
            </a:r>
            <a:r>
              <a:rPr lang="en-US" sz="3800" b="1" dirty="0" err="1"/>
              <a:t>на</a:t>
            </a:r>
            <a:r>
              <a:rPr lang="en-US" sz="3800" b="1" dirty="0"/>
              <a:t> </a:t>
            </a:r>
            <a:r>
              <a:rPr lang="en-US" sz="3800" b="1" dirty="0" err="1"/>
              <a:t>столе</a:t>
            </a:r>
            <a:r>
              <a:rPr lang="en-US" sz="3800" b="1" dirty="0"/>
              <a:t> и в </a:t>
            </a:r>
            <a:r>
              <a:rPr lang="en-US" sz="3800" b="1" dirty="0" err="1"/>
              <a:t>одежде</a:t>
            </a:r>
            <a:r>
              <a:rPr lang="en-US" sz="3800" b="1" dirty="0"/>
              <a:t> </a:t>
            </a:r>
            <a:r>
              <a:rPr lang="en-US" sz="3800" b="1" dirty="0" err="1"/>
              <a:t>русского</a:t>
            </a:r>
            <a:r>
              <a:rPr lang="en-US" sz="3800" b="1" dirty="0"/>
              <a:t> </a:t>
            </a:r>
            <a:r>
              <a:rPr lang="en-US" sz="3800" b="1" dirty="0" err="1"/>
              <a:t>народа</a:t>
            </a:r>
            <a:endParaRPr lang="en-US" sz="38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2BE5EC-765A-868A-46ED-52EACF7CE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79045" y="3657596"/>
            <a:ext cx="4513252" cy="193346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2100" dirty="0">
              <a:solidFill>
                <a:schemeClr val="tx1"/>
              </a:solidFill>
            </a:endParaRPr>
          </a:p>
          <a:p>
            <a:endParaRPr lang="en-US" sz="2100" dirty="0">
              <a:solidFill>
                <a:schemeClr val="tx1"/>
              </a:solidFill>
            </a:endParaRPr>
          </a:p>
          <a:p>
            <a:r>
              <a:rPr lang="en-US" sz="2100" b="1" err="1">
                <a:solidFill>
                  <a:schemeClr val="tx1"/>
                </a:solidFill>
              </a:rPr>
              <a:t>Подготовила</a:t>
            </a:r>
            <a:r>
              <a:rPr lang="en-US" sz="2100" b="1" dirty="0">
                <a:solidFill>
                  <a:schemeClr val="tx1"/>
                </a:solidFill>
              </a:rPr>
              <a:t>: </a:t>
            </a:r>
            <a:r>
              <a:rPr lang="en-US" sz="2100" b="1" err="1">
                <a:solidFill>
                  <a:schemeClr val="tx1"/>
                </a:solidFill>
              </a:rPr>
              <a:t>Буланенкова</a:t>
            </a:r>
            <a:r>
              <a:rPr lang="en-US" sz="2100" b="1" dirty="0">
                <a:solidFill>
                  <a:schemeClr val="tx1"/>
                </a:solidFill>
              </a:rPr>
              <a:t> Л.А</a:t>
            </a:r>
            <a:endParaRPr lang="en-US" b="1">
              <a:solidFill>
                <a:schemeClr val="tx1"/>
              </a:solidFill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55D8BE2-F4B0-A9F5-1EB7-BA73A38BB0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2" r="6083" b="-2"/>
          <a:stretch/>
        </p:blipFill>
        <p:spPr bwMode="auto">
          <a:xfrm>
            <a:off x="1412683" y="1410208"/>
            <a:ext cx="4348925" cy="385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3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волокно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2923C9A8-BBAF-EAA9-2507-3A650826516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8613" r="28613"/>
          <a:stretch/>
        </p:blipFill>
        <p:spPr>
          <a:xfrm>
            <a:off x="7736244" y="730204"/>
            <a:ext cx="3434741" cy="1939776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284F020-0AD0-1829-756D-76869342E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49677" y="1589373"/>
            <a:ext cx="6241816" cy="3812002"/>
          </a:xfrm>
        </p:spPr>
        <p:txBody>
          <a:bodyPr>
            <a:normAutofit lnSpcReduction="10000"/>
          </a:bodyPr>
          <a:lstStyle/>
          <a:p>
            <a:r>
              <a:rPr lang="ru-RU" sz="2200" b="1" dirty="0">
                <a:latin typeface="Times New Roman"/>
                <a:cs typeface="Times New Roman"/>
              </a:rPr>
              <a:t>Лен </a:t>
            </a:r>
            <a:r>
              <a:rPr lang="ru-RU" sz="2200" dirty="0">
                <a:latin typeface="Times New Roman"/>
                <a:cs typeface="Times New Roman"/>
              </a:rPr>
              <a:t>- обладает особыми технологическими свойствами</a:t>
            </a:r>
            <a:endParaRPr lang="ru-RU" sz="2200">
              <a:latin typeface="Garamond" panose="02020404030301010803"/>
              <a:cs typeface="Times New Roman"/>
            </a:endParaRPr>
          </a:p>
          <a:p>
            <a:endParaRPr lang="ru-RU" sz="2200" dirty="0">
              <a:latin typeface="Times New Roman"/>
              <a:cs typeface="Times New Roman"/>
            </a:endParaRPr>
          </a:p>
          <a:p>
            <a:r>
              <a:rPr lang="ru-RU" sz="2200" b="1" dirty="0">
                <a:latin typeface="Times New Roman"/>
                <a:cs typeface="Times New Roman"/>
              </a:rPr>
              <a:t>Шерсть</a:t>
            </a:r>
            <a:r>
              <a:rPr lang="ru-RU" sz="2200" dirty="0">
                <a:latin typeface="Times New Roman"/>
                <a:cs typeface="Times New Roman"/>
              </a:rPr>
              <a:t>- обладает теплыми характеристиками</a:t>
            </a:r>
            <a:endParaRPr lang="ru-RU" sz="2200"/>
          </a:p>
          <a:p>
            <a:endParaRPr lang="ru-RU" sz="2200" dirty="0">
              <a:latin typeface="Times New Roman"/>
              <a:cs typeface="Times New Roman"/>
            </a:endParaRPr>
          </a:p>
          <a:p>
            <a:r>
              <a:rPr lang="ru-RU" sz="2200" b="1" dirty="0">
                <a:latin typeface="Times New Roman"/>
                <a:cs typeface="Times New Roman"/>
              </a:rPr>
              <a:t>Мех</a:t>
            </a:r>
            <a:r>
              <a:rPr lang="ru-RU" sz="2200" dirty="0">
                <a:latin typeface="Times New Roman"/>
                <a:cs typeface="Times New Roman"/>
              </a:rPr>
              <a:t>- придающий изысканность и элегантность</a:t>
            </a:r>
          </a:p>
          <a:p>
            <a:endParaRPr lang="ru-RU" sz="2200" dirty="0">
              <a:latin typeface="Times New Roman"/>
              <a:cs typeface="Times New Roman"/>
            </a:endParaRPr>
          </a:p>
          <a:p>
            <a:r>
              <a:rPr lang="ru-RU" sz="2200" dirty="0">
                <a:latin typeface="Times New Roman"/>
                <a:cs typeface="Times New Roman"/>
              </a:rPr>
              <a:t> Каждый из них играет свою роль в создании эстетики народного костюма.</a:t>
            </a:r>
          </a:p>
        </p:txBody>
      </p:sp>
      <p:pic>
        <p:nvPicPr>
          <p:cNvPr id="6" name="Рисунок 5" descr="Изображение выглядит как мех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40D16214-9F7A-3DC1-002A-EACAA5F1B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858" y="2794868"/>
            <a:ext cx="3513847" cy="1684485"/>
          </a:xfrm>
          <a:prstGeom prst="rect">
            <a:avLst/>
          </a:prstGeom>
        </p:spPr>
      </p:pic>
      <p:pic>
        <p:nvPicPr>
          <p:cNvPr id="7" name="Рисунок 6" descr="Изображение выглядит как одежда, волокно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7D9D733A-4781-A79D-4AFB-22C7DE4CD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5259" y="4527176"/>
            <a:ext cx="3509044" cy="151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27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Выкройка (дизайн одежды), текстиль, одежд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62517D4E-DA52-A115-5126-54765E54E71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939" r="25939"/>
          <a:stretch/>
        </p:blipFill>
        <p:spPr>
          <a:xfrm>
            <a:off x="7127924" y="922733"/>
            <a:ext cx="3959816" cy="522384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F80FD5F-1120-99CD-DE77-7861DD1702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026" y="963978"/>
            <a:ext cx="5570472" cy="4574892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/>
                <a:cs typeface="Times New Roman"/>
              </a:rPr>
              <a:t>Значение натуральных материалов в традиционной одежде раскрывается через уникальные характеристики каждого волокна, способность материалов «дышать» и обеспечивать комфорт при носке. Это не только вопрос стиля, но и понимания природных ресурсов и уважения к природе как источнику вдохновения.</a:t>
            </a:r>
            <a:endParaRPr lang="ru-RU">
              <a:latin typeface="Times New Roman"/>
              <a:cs typeface="Times New Roman"/>
            </a:endParaRPr>
          </a:p>
        </p:txBody>
      </p:sp>
      <p:pic>
        <p:nvPicPr>
          <p:cNvPr id="7" name="Picture 2" descr="Изображение выглядит как Традиция, человек, одежда, Дизайн костюма&#10;&#10;Автоматически созданное описание">
            <a:extLst>
              <a:ext uri="{FF2B5EF4-FFF2-40B4-BE49-F238E27FC236}">
                <a16:creationId xmlns:a16="http://schemas.microsoft.com/office/drawing/2014/main" id="{325FA3CA-3192-6ACA-DA81-D3EAF2A30F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11"/>
          <a:stretch/>
        </p:blipFill>
        <p:spPr bwMode="auto">
          <a:xfrm>
            <a:off x="1538187" y="3596020"/>
            <a:ext cx="4728155" cy="234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53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Человеческое лицо, человек, одежда, шарф&#10;&#10;Автоматически созданное описание">
            <a:extLst>
              <a:ext uri="{FF2B5EF4-FFF2-40B4-BE49-F238E27FC236}">
                <a16:creationId xmlns:a16="http://schemas.microsoft.com/office/drawing/2014/main" id="{1C7CBD79-F78B-82D1-49D8-919F73467F1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1412" r="11412"/>
          <a:stretch/>
        </p:blipFill>
        <p:spPr>
          <a:xfrm>
            <a:off x="7290842" y="1404367"/>
            <a:ext cx="4107829" cy="4222156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95D9BFA-1F12-FE88-36FE-918F751AC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5500" y="1431246"/>
            <a:ext cx="6152169" cy="4492597"/>
          </a:xfrm>
        </p:spPr>
        <p:txBody>
          <a:bodyPr/>
          <a:lstStyle/>
          <a:p>
            <a:endParaRPr lang="ru-RU" sz="2200" dirty="0">
              <a:latin typeface="Times New Roman"/>
              <a:cs typeface="Times New Roman"/>
            </a:endParaRPr>
          </a:p>
          <a:p>
            <a:r>
              <a:rPr lang="ru-RU" sz="2800" dirty="0">
                <a:latin typeface="Times New Roman"/>
                <a:cs typeface="Times New Roman"/>
              </a:rPr>
              <a:t>Сочетание льна, шерсти и меха в одном костюме отражает гармонию между человеком и природой, создавая образ, который является символом национальной идентичности и красоты уникальной культуры.</a:t>
            </a:r>
            <a:endParaRPr lang="ru-RU" sz="28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867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E5BE3521-5524-136E-E6FC-CDAC8A7C1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17401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3D8E0A11-435C-C601-287D-68844BE45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014" y="1"/>
            <a:ext cx="60179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544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F166F6FE-EF9E-2767-356C-B03109BE5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02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2A564CBE-1BE9-E45F-E98A-BE9464091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192" y="0"/>
            <a:ext cx="59898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536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1C86B-DD8F-3701-7BC4-CE02DB2A5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94E1AE-3AE1-E9B1-BAB0-38EB981EA75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3E55834-0E3A-0F2F-BD94-D2648E44CDD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0817106-C813-2A21-55F1-3D379A838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228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C7A82-FCCB-3017-8532-DD40408A6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981" y="233081"/>
            <a:ext cx="10956724" cy="799781"/>
          </a:xfrm>
        </p:spPr>
        <p:txBody>
          <a:bodyPr/>
          <a:lstStyle/>
          <a:p>
            <a:pPr algn="ctr"/>
            <a:r>
              <a:rPr lang="ru-RU" b="1" dirty="0">
                <a:latin typeface="Times New Roman"/>
                <a:cs typeface="Calibri Light"/>
              </a:rPr>
              <a:t>Цель:</a:t>
            </a:r>
            <a:endParaRPr lang="ru-RU" b="1" dirty="0">
              <a:latin typeface="Times New Roman"/>
              <a:cs typeface="Times New Roman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813EBC2-1888-FB03-55EA-35670A0FA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4964" y="1032862"/>
            <a:ext cx="11200052" cy="561093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600" b="1" dirty="0">
                <a:latin typeface="Times New Roman"/>
                <a:cs typeface="Calibri"/>
              </a:rPr>
              <a:t>Познакомить обучающихся </a:t>
            </a:r>
            <a:r>
              <a:rPr lang="ru-RU" sz="1600" b="1" dirty="0">
                <a:latin typeface="Times New Roman"/>
                <a:ea typeface="+mn-lt"/>
                <a:cs typeface="+mn-lt"/>
              </a:rPr>
              <a:t>с историей праздника Масленицы, рассмотреть блюда и одежду русского народа  глазами химика</a:t>
            </a:r>
          </a:p>
          <a:p>
            <a:r>
              <a:rPr lang="ru-RU" sz="2800" b="1" dirty="0">
                <a:latin typeface="Times New Roman"/>
                <a:cs typeface="Times New Roman"/>
              </a:rPr>
              <a:t>Задачи:</a:t>
            </a:r>
          </a:p>
          <a:p>
            <a:pPr algn="l"/>
            <a:endParaRPr lang="ru-RU" sz="1400" b="1" dirty="0">
              <a:latin typeface="Times New Roman"/>
              <a:cs typeface="Times New Roman"/>
            </a:endParaRPr>
          </a:p>
          <a:p>
            <a:pPr marL="285750" indent="-285750">
              <a:buSzPct val="114999"/>
              <a:buFont typeface="Wingdings"/>
              <a:buChar char="v"/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+mn-lt"/>
                <a:cs typeface="+mn-lt"/>
              </a:rPr>
              <a:t> 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+mn-lt"/>
                <a:cs typeface="+mn-lt"/>
              </a:rPr>
              <a:t> Рассмотреть особенности некоторых химических процессов в приготовлении блюд для</a:t>
            </a:r>
            <a:endParaRPr lang="ru-RU" sz="1600" b="1" dirty="0">
              <a:solidFill>
                <a:srgbClr val="262626"/>
              </a:solidFill>
              <a:latin typeface="Times New Roman"/>
              <a:ea typeface="+mn-lt"/>
              <a:cs typeface="Times New Roman"/>
            </a:endParaRPr>
          </a:p>
          <a:p>
            <a:pPr>
              <a:buSzPct val="114999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+mn-lt"/>
                <a:cs typeface="+mn-lt"/>
              </a:rPr>
              <a:t> праздничного стола и в элементах декора одежды</a:t>
            </a:r>
            <a:endParaRPr lang="ru-RU" sz="1600" b="1" dirty="0">
              <a:solidFill>
                <a:srgbClr val="262626"/>
              </a:solidFill>
              <a:latin typeface="Times New Roman"/>
              <a:ea typeface="+mn-lt"/>
              <a:cs typeface="Times New Roman"/>
            </a:endParaRPr>
          </a:p>
          <a:p>
            <a:pPr marL="285750" indent="-285750">
              <a:buFont typeface="Wingdings"/>
              <a:buChar char="v"/>
            </a:pPr>
            <a:endParaRPr lang="ru-RU" sz="1600" b="1" dirty="0">
              <a:solidFill>
                <a:srgbClr val="000000"/>
              </a:solidFill>
              <a:latin typeface="Times New Roman"/>
              <a:ea typeface="+mn-lt"/>
              <a:cs typeface="+mn-lt"/>
            </a:endParaRPr>
          </a:p>
          <a:p>
            <a:pPr marL="285750" indent="-285750">
              <a:buFont typeface="Wingdings"/>
              <a:buChar char="v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+mn-lt"/>
                <a:cs typeface="+mn-lt"/>
              </a:rPr>
              <a:t>Стимулировать развитие коммуникативных способностей, развитие творческого потенциала учащихся, познавательного интереса к традициям и обычаям русского народа</a:t>
            </a:r>
            <a:endParaRPr lang="ru-RU" sz="1600" b="1" dirty="0">
              <a:solidFill>
                <a:srgbClr val="262626"/>
              </a:solidFill>
              <a:latin typeface="Times New Roman"/>
              <a:ea typeface="+mn-lt"/>
              <a:cs typeface="Times New Roman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Times New Roman"/>
                <a:ea typeface="+mn-lt"/>
                <a:cs typeface="+mn-lt"/>
              </a:rPr>
              <a:t> </a:t>
            </a:r>
            <a:endParaRPr lang="ru-RU" sz="1600" b="1">
              <a:solidFill>
                <a:srgbClr val="262626"/>
              </a:solidFill>
              <a:latin typeface="Times New Roman"/>
              <a:ea typeface="+mn-lt"/>
              <a:cs typeface="Times New Roman"/>
            </a:endParaRPr>
          </a:p>
          <a:p>
            <a:pPr marL="285750" indent="-285750">
              <a:buFont typeface="Wingdings"/>
              <a:buChar char="v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cs typeface="Times New Roman"/>
              </a:rPr>
              <a:t>Воспитание у обучающихся уважения, интереса к культуре русского народа, любви к выбранной профессии</a:t>
            </a:r>
            <a:br>
              <a:rPr lang="en-US" sz="1600" b="1" dirty="0">
                <a:latin typeface="Garamond"/>
              </a:rPr>
            </a:br>
            <a:endParaRPr lang="en-US" b="1">
              <a:solidFill>
                <a:srgbClr val="000000"/>
              </a:solidFill>
              <a:latin typeface="Garamond"/>
            </a:endParaRPr>
          </a:p>
          <a:p>
            <a:endParaRPr lang="ru-RU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2308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365E0FB4-525D-C0FD-681C-FE4117CA4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5667" y="1070641"/>
            <a:ext cx="5181207" cy="5787358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Праздник Масленицы имеет глубокий смысл и значимость для русского народа. Это не только приход весны, но и радостное общение с близкими. Каждая семья собирается вместе, чтобы печь и есть блины, воссоздавая древние ритуалы и обряды.</a:t>
            </a:r>
            <a:endParaRPr lang="ru-RU" sz="2000"/>
          </a:p>
          <a:p>
            <a:endParaRPr lang="ru-RU" sz="2000">
              <a:latin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2" name="Рисунок 1" descr="Изображение выглядит как одежда, человек, Человеческое лицо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11CF6AC7-1006-A83D-FB70-B74730900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894" y="1319092"/>
            <a:ext cx="5446700" cy="3822807"/>
          </a:xfrm>
          <a:prstGeom prst="rect">
            <a:avLst/>
          </a:prstGeom>
        </p:spPr>
      </p:pic>
      <p:pic>
        <p:nvPicPr>
          <p:cNvPr id="3" name="Рисунок 2" descr="Изображение выглядит как одежда, картина, рисунок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464E56E0-E82F-F144-3F03-2860921ECB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464" y="3334591"/>
            <a:ext cx="4045324" cy="250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988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A19E8168-F8D9-632E-55E3-5B52B85BA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9181" y="1315214"/>
            <a:ext cx="6658034" cy="3769018"/>
          </a:xfrm>
        </p:spPr>
        <p:txBody>
          <a:bodyPr>
            <a:normAutofit/>
          </a:bodyPr>
          <a:lstStyle/>
          <a:p>
            <a:endParaRPr lang="ru-RU" sz="2800" dirty="0">
              <a:latin typeface="Times New Roman"/>
              <a:cs typeface="Times New Roman"/>
            </a:endParaRPr>
          </a:p>
          <a:p>
            <a:r>
              <a:rPr lang="ru-RU" sz="2800" dirty="0">
                <a:latin typeface="Times New Roman"/>
                <a:cs typeface="Times New Roman"/>
              </a:rPr>
              <a:t>Сегодня мы посмотрим на этот праздник глазами химика. Роль химии в приготовлении праздничных блинов - это удивительное взаимодействие ингредиентов, создающих неповторимый вкус и аромат. </a:t>
            </a:r>
            <a:endParaRPr lang="ru-RU"/>
          </a:p>
        </p:txBody>
      </p:sp>
      <p:pic>
        <p:nvPicPr>
          <p:cNvPr id="2" name="Рисунок 1" descr="Изображение выглядит как в помещении, Легкая закуска, еда, выпечка&#10;&#10;Автоматически созданное описание">
            <a:extLst>
              <a:ext uri="{FF2B5EF4-FFF2-40B4-BE49-F238E27FC236}">
                <a16:creationId xmlns:a16="http://schemas.microsoft.com/office/drawing/2014/main" id="{97EC73F0-6658-A82E-7629-938355B31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37" y="1050151"/>
            <a:ext cx="3692580" cy="4764101"/>
          </a:xfrm>
          <a:prstGeom prst="rect">
            <a:avLst/>
          </a:prstGeom>
        </p:spPr>
      </p:pic>
      <p:sp>
        <p:nvSpPr>
          <p:cNvPr id="6" name="Рисунок 5">
            <a:extLst>
              <a:ext uri="{FF2B5EF4-FFF2-40B4-BE49-F238E27FC236}">
                <a16:creationId xmlns:a16="http://schemas.microsoft.com/office/drawing/2014/main" id="{5958E430-82A7-665F-792F-0E478F8141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09221" y="1048455"/>
            <a:ext cx="3726568" cy="4768145"/>
          </a:xfrm>
        </p:spPr>
      </p:sp>
    </p:spTree>
    <p:extLst>
      <p:ext uri="{BB962C8B-B14F-4D97-AF65-F5344CB8AC3E}">
        <p14:creationId xmlns:p14="http://schemas.microsoft.com/office/powerpoint/2010/main" val="4028828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еда, Легкая закуска, Глютен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F0C45EFA-711D-B8B1-B5F6-556C8C82BDD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8867" r="28867"/>
          <a:stretch/>
        </p:blipFill>
        <p:spPr>
          <a:xfrm>
            <a:off x="7537739" y="1510774"/>
            <a:ext cx="3966221" cy="3625141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7B4871C-C76A-3477-542F-6AFCC8632B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5399" y="1329266"/>
            <a:ext cx="6248871" cy="423723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/>
                <a:cs typeface="Times New Roman"/>
              </a:rPr>
              <a:t>Праздник Масленицы - это не только погружение в историю, традиции, но и в науку. Приготовление блинов - это сложная химия: </a:t>
            </a:r>
          </a:p>
          <a:p>
            <a:pPr marL="457200" indent="-457200">
              <a:buChar char="•"/>
            </a:pPr>
            <a:r>
              <a:rPr lang="ru-RU" sz="2800" dirty="0">
                <a:latin typeface="Times New Roman"/>
                <a:cs typeface="Times New Roman"/>
              </a:rPr>
              <a:t>Процессы брожения теста </a:t>
            </a:r>
          </a:p>
          <a:p>
            <a:pPr marL="457200" indent="-457200">
              <a:buChar char="•"/>
            </a:pPr>
            <a:r>
              <a:rPr lang="ru-RU" sz="2800" dirty="0">
                <a:latin typeface="Times New Roman"/>
                <a:cs typeface="Times New Roman"/>
              </a:rPr>
              <a:t> </a:t>
            </a:r>
            <a:r>
              <a:rPr lang="ru-RU" sz="2800" dirty="0" err="1">
                <a:latin typeface="Times New Roman"/>
                <a:cs typeface="Times New Roman"/>
              </a:rPr>
              <a:t>Карамелизация</a:t>
            </a:r>
            <a:r>
              <a:rPr lang="ru-RU" sz="2800" dirty="0">
                <a:latin typeface="Times New Roman"/>
                <a:cs typeface="Times New Roman"/>
              </a:rPr>
              <a:t> сахара</a:t>
            </a:r>
            <a:endParaRPr lang="ru-RU"/>
          </a:p>
          <a:p>
            <a:pPr marL="342900" indent="-342900">
              <a:buSzPct val="114999"/>
              <a:buChar char="•"/>
            </a:pPr>
            <a:endParaRPr lang="ru-RU" dirty="0"/>
          </a:p>
          <a:p>
            <a:pPr marL="342900" indent="-342900">
              <a:buSzPct val="114999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233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77D47C-CF24-7511-0A95-0637D4E2E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58" y="787613"/>
            <a:ext cx="3932237" cy="735037"/>
          </a:xfrm>
        </p:spPr>
        <p:txBody>
          <a:bodyPr/>
          <a:lstStyle/>
          <a:p>
            <a:r>
              <a:rPr lang="ru-RU" b="1" dirty="0">
                <a:latin typeface="Times New Roman"/>
                <a:cs typeface="Times New Roman"/>
              </a:rPr>
              <a:t>Брожение теста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3EE65AE-01E1-E954-F8BB-00CE0EF8F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2744" y="1998302"/>
            <a:ext cx="5907032" cy="474358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1600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Конечно, процесс брожения теста является одним из ключевых этапов приготовления блинов. Вот подробное объяснение этого химического процесса: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1. Брожение теста - это процесс, в результате которого дрожжи или разрыхлитель вызывают химическую реакцию в тесте, приводящую к его подъему. Подъем теста происходит благодаря выделению углекислого газа в результате процесса брожения.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2. В процессе брожения дрожжи или разрыхлитель (например, разрыхлитель для теста) взаимодействуют с сахаром и крахмалом, содержащимися в тесте. Дрожжи превращают сахар в алкоголь и углекислый газ в результате процесса брожения, а разрыхлитель реагирует с кислородом или углекислым газом, обеспечивая подъем теста.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C14ECD0-5C5C-FBFD-D6FE-4BC2C5CDC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168" y="806823"/>
            <a:ext cx="4671302" cy="52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139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96076934-73F0-8395-F962-A458460F8B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1511" y="738616"/>
            <a:ext cx="6172683" cy="5008838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процессе брожения происходит выделение углекислого газа, который образует мелкие пузырьки в тесте, делая его легким и пышным.</a:t>
            </a:r>
            <a:r>
              <a:rPr lang="ru-RU" sz="2000" b="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​</a:t>
            </a:r>
            <a:br>
              <a:rPr lang="ru-RU" sz="2000" b="0" i="0" dirty="0">
                <a:latin typeface="Times New Roman"/>
                <a:ea typeface="Times New Roman"/>
                <a:cs typeface="Times New Roman"/>
              </a:rPr>
            </a:br>
            <a:r>
              <a:rPr lang="ru-RU" sz="2000" b="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​</a:t>
            </a:r>
            <a:endParaRPr lang="ru-RU" dirty="0">
              <a:solidFill>
                <a:srgbClr val="262626"/>
              </a:solidFill>
              <a:latin typeface="Garamond" panose="02020404030301010803"/>
              <a:ea typeface="Times New Roman"/>
              <a:cs typeface="Times New Roman"/>
            </a:endParaRPr>
          </a:p>
          <a:p>
            <a:endParaRPr lang="ru-RU" sz="2000" dirty="0">
              <a:latin typeface="Times New Roman"/>
              <a:ea typeface="Times New Roman"/>
              <a:cs typeface="Times New Roman"/>
            </a:endParaRPr>
          </a:p>
          <a:p>
            <a:endParaRPr lang="ru-RU" sz="2000" dirty="0">
              <a:latin typeface="Times New Roman"/>
              <a:ea typeface="Times New Roman"/>
              <a:cs typeface="Times New Roman"/>
            </a:endParaRPr>
          </a:p>
          <a:p>
            <a:br>
              <a:rPr lang="ru-RU" sz="2000" b="0" i="0" dirty="0">
                <a:latin typeface="Times New Roman"/>
                <a:ea typeface="Times New Roman"/>
                <a:cs typeface="Times New Roman"/>
              </a:rPr>
            </a:br>
            <a:endParaRPr lang="ru-RU" sz="2000" dirty="0">
              <a:latin typeface="Times New Roman"/>
              <a:ea typeface="Times New Roman"/>
              <a:cs typeface="Times New Roman"/>
            </a:endParaRPr>
          </a:p>
          <a:p>
            <a:endParaRPr lang="ru-RU" sz="20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Таким образом, брожение теста представляет собой химический процесс, при котором дрожжи или разрыхлитель вызывают выделение углекислого газа, что приводит к подъему и пышности теста. Этот процесс важен для приготовления воздушных и нежных блинов</a:t>
            </a:r>
            <a:r>
              <a:rPr lang="ru-RU" sz="1500" b="0" i="0" u="none" strike="noStrike" baseline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1500" b="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​</a:t>
            </a:r>
            <a:endParaRPr lang="ru-RU"/>
          </a:p>
        </p:txBody>
      </p:sp>
      <p:pic>
        <p:nvPicPr>
          <p:cNvPr id="15" name="Рисунок 14" descr="Изображение выглядит как текст, Шрифт, белый, рукописный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89D7E38-4A07-27F6-D952-37CCC006F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521" y="2549600"/>
            <a:ext cx="5643920" cy="635839"/>
          </a:xfrm>
          <a:prstGeom prst="rect">
            <a:avLst/>
          </a:prstGeom>
        </p:spPr>
      </p:pic>
      <p:pic>
        <p:nvPicPr>
          <p:cNvPr id="3" name="Рисунок 2" descr="Изображение выглядит как в помещении, еда, кружка&#10;&#10;Автоматически созданное описание">
            <a:extLst>
              <a:ext uri="{FF2B5EF4-FFF2-40B4-BE49-F238E27FC236}">
                <a16:creationId xmlns:a16="http://schemas.microsoft.com/office/drawing/2014/main" id="{9E1DE6EE-50D4-0126-0D2E-94FD09CFF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3356" y="1588033"/>
            <a:ext cx="3647526" cy="349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48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3F138A-3EB5-82BF-FB18-2879B68AE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1065388"/>
            <a:ext cx="6241816" cy="651933"/>
          </a:xfrm>
        </p:spPr>
        <p:txBody>
          <a:bodyPr/>
          <a:lstStyle/>
          <a:p>
            <a:r>
              <a:rPr lang="ru-RU" b="1" dirty="0" err="1"/>
              <a:t>Карамелизация</a:t>
            </a:r>
            <a:r>
              <a:rPr lang="ru-RU" b="1" dirty="0"/>
              <a:t> сахара</a:t>
            </a:r>
          </a:p>
        </p:txBody>
      </p:sp>
      <p:pic>
        <p:nvPicPr>
          <p:cNvPr id="5" name="Рисунок 4" descr="Изображение выглядит как еда, Посуда и формы для выпечки, в помещении, суп&#10;&#10;Автоматически созданное описание">
            <a:extLst>
              <a:ext uri="{FF2B5EF4-FFF2-40B4-BE49-F238E27FC236}">
                <a16:creationId xmlns:a16="http://schemas.microsoft.com/office/drawing/2014/main" id="{3F17A32A-6BDA-24D8-103B-9C6F11826E4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8613" r="28613"/>
          <a:stretch/>
        </p:blipFill>
        <p:spPr>
          <a:xfrm>
            <a:off x="7925498" y="1109662"/>
            <a:ext cx="3338513" cy="305823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052362B-B07A-463D-34C2-418C2951F5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5399" y="2224491"/>
            <a:ext cx="6241816" cy="2859741"/>
          </a:xfrm>
        </p:spPr>
        <p:txBody>
          <a:bodyPr>
            <a:normAutofit/>
          </a:bodyPr>
          <a:lstStyle/>
          <a:p>
            <a:r>
              <a:rPr lang="ru-RU" sz="1400" err="1">
                <a:solidFill>
                  <a:srgbClr val="000000"/>
                </a:solidFill>
                <a:latin typeface="Times New Roman"/>
                <a:ea typeface="+mn-lt"/>
                <a:cs typeface="+mn-lt"/>
              </a:rPr>
              <a:t>Карамелизация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+mn-lt"/>
                <a:cs typeface="+mn-lt"/>
              </a:rPr>
              <a:t> сахара - это химическая реакция, которая происходит при нагревании сахара до определенной температуры. Этот процесс играет ключевую роль в развитии сладкого и ароматного вкуса карамели и создании характерного золотисто-коричневого цвета.</a:t>
            </a:r>
          </a:p>
          <a:p>
            <a:br>
              <a:rPr lang="ru-RU" sz="1000" dirty="0">
                <a:latin typeface="Times New Roman"/>
                <a:ea typeface="+mn-lt"/>
                <a:cs typeface="+mn-lt"/>
              </a:rPr>
            </a:br>
            <a:endParaRPr lang="ru-RU" sz="1000" dirty="0">
              <a:solidFill>
                <a:srgbClr val="000000"/>
              </a:solidFill>
              <a:latin typeface="Times New Roman"/>
              <a:ea typeface="+mn-lt"/>
              <a:cs typeface="+mn-lt"/>
            </a:endParaRPr>
          </a:p>
        </p:txBody>
      </p:sp>
      <p:pic>
        <p:nvPicPr>
          <p:cNvPr id="6" name="Рисунок 5" descr="Изображение выглядит как Посуда и формы для выпечки, сковорода, в помещении, Сковорода&#10;&#10;Автоматически созданное описание">
            <a:extLst>
              <a:ext uri="{FF2B5EF4-FFF2-40B4-BE49-F238E27FC236}">
                <a16:creationId xmlns:a16="http://schemas.microsoft.com/office/drawing/2014/main" id="{9FB208E9-AE1D-2655-3FB5-1F38F3AF8F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666" y="3405453"/>
            <a:ext cx="5722056" cy="262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27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9C5C2CD7-924F-A274-72F3-28C0D88C92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8745" y="1622575"/>
            <a:ext cx="6049714" cy="3461657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ru-RU" sz="2800" dirty="0">
              <a:latin typeface="Times New Roman"/>
              <a:cs typeface="Times New Roman"/>
            </a:endParaRPr>
          </a:p>
          <a:p>
            <a:r>
              <a:rPr lang="ru-RU" sz="3600" dirty="0">
                <a:latin typeface="Times New Roman"/>
                <a:cs typeface="Times New Roman"/>
              </a:rPr>
              <a:t>Народные костюмы - это натуральные материалы: лен, шерсть, мех, которые отражают культурные традиции и ценности русского народа</a:t>
            </a:r>
            <a:endParaRPr lang="ru-RU" sz="3600"/>
          </a:p>
        </p:txBody>
      </p:sp>
      <p:pic>
        <p:nvPicPr>
          <p:cNvPr id="8" name="Рисунок 7" descr="Изображение выглядит как одежда, Выкройка (дизайн одежды), текстиль, Дизайн одежды&#10;&#10;Автоматически созданное описание">
            <a:extLst>
              <a:ext uri="{FF2B5EF4-FFF2-40B4-BE49-F238E27FC236}">
                <a16:creationId xmlns:a16="http://schemas.microsoft.com/office/drawing/2014/main" id="{0D541FA4-B5E7-A369-E29E-67737319421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8524" r="28524"/>
          <a:stretch/>
        </p:blipFill>
        <p:spPr>
          <a:xfrm>
            <a:off x="7255991" y="994907"/>
            <a:ext cx="4119901" cy="4797748"/>
          </a:xfrm>
        </p:spPr>
      </p:pic>
    </p:spTree>
    <p:extLst>
      <p:ext uri="{BB962C8B-B14F-4D97-AF65-F5344CB8AC3E}">
        <p14:creationId xmlns:p14="http://schemas.microsoft.com/office/powerpoint/2010/main" val="23164354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785</Words>
  <Application>Microsoft Office PowerPoint</Application>
  <PresentationFormat>Широкоэкранный</PresentationFormat>
  <Paragraphs>18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Organic</vt:lpstr>
      <vt:lpstr>Тема: Химия на столе и в одежде русского народа</vt:lpstr>
      <vt:lpstr>Цель:</vt:lpstr>
      <vt:lpstr>Презентация PowerPoint</vt:lpstr>
      <vt:lpstr>Презентация PowerPoint</vt:lpstr>
      <vt:lpstr>Презентация PowerPoint</vt:lpstr>
      <vt:lpstr>Брожение теста</vt:lpstr>
      <vt:lpstr>Презентация PowerPoint</vt:lpstr>
      <vt:lpstr>Карамелизация сахара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Николай Волосянков</dc:creator>
  <cp:lastModifiedBy>Артём артем</cp:lastModifiedBy>
  <cp:revision>515</cp:revision>
  <dcterms:created xsi:type="dcterms:W3CDTF">2023-09-15T12:26:55Z</dcterms:created>
  <dcterms:modified xsi:type="dcterms:W3CDTF">2024-03-12T17:26:32Z</dcterms:modified>
</cp:coreProperties>
</file>