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12" r:id="rId1"/>
  </p:sldMasterIdLst>
  <p:notesMasterIdLst>
    <p:notesMasterId r:id="rId22"/>
  </p:notesMasterIdLst>
  <p:sldIdLst>
    <p:sldId id="319" r:id="rId2"/>
    <p:sldId id="360" r:id="rId3"/>
    <p:sldId id="366" r:id="rId4"/>
    <p:sldId id="365" r:id="rId5"/>
    <p:sldId id="350" r:id="rId6"/>
    <p:sldId id="352" r:id="rId7"/>
    <p:sldId id="363" r:id="rId8"/>
    <p:sldId id="364" r:id="rId9"/>
    <p:sldId id="384" r:id="rId10"/>
    <p:sldId id="387" r:id="rId11"/>
    <p:sldId id="385" r:id="rId12"/>
    <p:sldId id="373" r:id="rId13"/>
    <p:sldId id="381" r:id="rId14"/>
    <p:sldId id="325" r:id="rId15"/>
    <p:sldId id="386" r:id="rId16"/>
    <p:sldId id="377" r:id="rId17"/>
    <p:sldId id="327" r:id="rId18"/>
    <p:sldId id="378" r:id="rId19"/>
    <p:sldId id="375" r:id="rId20"/>
    <p:sldId id="380" r:id="rId21"/>
  </p:sldIdLst>
  <p:sldSz cx="12192000" cy="6858000"/>
  <p:notesSz cx="6858000" cy="9144000"/>
  <p:custDataLst>
    <p:tags r:id="rId23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EA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400" autoAdjust="0"/>
  </p:normalViewPr>
  <p:slideViewPr>
    <p:cSldViewPr snapToGrid="0">
      <p:cViewPr>
        <p:scale>
          <a:sx n="81" d="100"/>
          <a:sy n="81" d="100"/>
        </p:scale>
        <p:origin x="-27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E37152-C007-4B36-92CB-6F14DEF46283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E95D8E-540A-40B1-8B8A-E17115F285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62224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E95D8E-540A-40B1-8B8A-E17115F285C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3555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0451D2-9BF6-463A-8B2D-CB7BC55CC49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CD3DDA-29FD-4E64-8745-85184C2F33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6145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0451D2-9BF6-463A-8B2D-CB7BC55CC49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CD3DDA-29FD-4E64-8745-85184C2F33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400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0451D2-9BF6-463A-8B2D-CB7BC55CC49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CD3DDA-29FD-4E64-8745-85184C2F33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8395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0451D2-9BF6-463A-8B2D-CB7BC55CC49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CD3DDA-29FD-4E64-8745-85184C2F33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032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0451D2-9BF6-463A-8B2D-CB7BC55CC49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CD3DDA-29FD-4E64-8745-85184C2F33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68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0451D2-9BF6-463A-8B2D-CB7BC55CC49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CD3DDA-29FD-4E64-8745-85184C2F33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3901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0451D2-9BF6-463A-8B2D-CB7BC55CC49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CD3DDA-29FD-4E64-8745-85184C2F33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662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0451D2-9BF6-463A-8B2D-CB7BC55CC49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CD3DDA-29FD-4E64-8745-85184C2F33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993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0451D2-9BF6-463A-8B2D-CB7BC55CC49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CD3DDA-29FD-4E64-8745-85184C2F33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364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0451D2-9BF6-463A-8B2D-CB7BC55CC49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CD3DDA-29FD-4E64-8745-85184C2F33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994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0451D2-9BF6-463A-8B2D-CB7BC55CC49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CD3DDA-29FD-4E64-8745-85184C2F33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133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0451D2-9BF6-463A-8B2D-CB7BC55CC49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CD3DDA-29FD-4E64-8745-85184C2F33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767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0451D2-9BF6-463A-8B2D-CB7BC55CC49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CD3DDA-29FD-4E64-8745-85184C2F33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623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0451D2-9BF6-463A-8B2D-CB7BC55CC49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CD3DDA-29FD-4E64-8745-85184C2F33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8523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0451D2-9BF6-463A-8B2D-CB7BC55CC49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CD3DDA-29FD-4E64-8745-85184C2F33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097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0451D2-9BF6-463A-8B2D-CB7BC55CC49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CD3DDA-29FD-4E64-8745-85184C2F33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7235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0451D2-9BF6-463A-8B2D-CB7BC55CC49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CD3DDA-29FD-4E64-8745-85184C2F33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9298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8C0451D2-9BF6-463A-8B2D-CB7BC55CC49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AFCD3DDA-29FD-4E64-8745-85184C2F33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1134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313" r:id="rId1"/>
    <p:sldLayoutId id="2147484314" r:id="rId2"/>
    <p:sldLayoutId id="2147484315" r:id="rId3"/>
    <p:sldLayoutId id="2147484316" r:id="rId4"/>
    <p:sldLayoutId id="2147484317" r:id="rId5"/>
    <p:sldLayoutId id="2147484318" r:id="rId6"/>
    <p:sldLayoutId id="2147484319" r:id="rId7"/>
    <p:sldLayoutId id="2147484320" r:id="rId8"/>
    <p:sldLayoutId id="2147484321" r:id="rId9"/>
    <p:sldLayoutId id="2147484322" r:id="rId10"/>
    <p:sldLayoutId id="2147484323" r:id="rId11"/>
    <p:sldLayoutId id="2147484324" r:id="rId12"/>
    <p:sldLayoutId id="2147484325" r:id="rId13"/>
    <p:sldLayoutId id="2147484326" r:id="rId14"/>
    <p:sldLayoutId id="2147484327" r:id="rId15"/>
    <p:sldLayoutId id="2147484328" r:id="rId16"/>
    <p:sldLayoutId id="2147484329" r:id="rId17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2055" y="1551563"/>
            <a:ext cx="9889724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err="1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Квест</a:t>
            </a:r>
            <a:r>
              <a:rPr kumimoji="0" lang="ru-RU" sz="4400" b="1" i="0" u="none" strike="noStrike" kern="0" cap="none" spc="0" normalizeH="0" baseline="0" noProof="0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– современная игровая технология  обучения дошкольников в условиях ФГОС ДОУ.</a:t>
            </a:r>
            <a:r>
              <a:rPr kumimoji="0" lang="ru-RU" sz="4400" b="1" i="0" u="none" strike="noStrike" kern="0" cap="none" spc="0" normalizeH="0" baseline="0" noProof="0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/>
            </a:r>
            <a:br>
              <a:rPr kumimoji="0" lang="ru-RU" sz="4400" b="1" i="0" u="none" strike="noStrike" kern="0" cap="none" spc="0" normalizeH="0" baseline="0" noProof="0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</a:b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17041" y="4598633"/>
            <a:ext cx="40837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>
              <a:solidFill>
                <a:srgbClr val="C00000"/>
              </a:solidFill>
            </a:endParaRPr>
          </a:p>
          <a:p>
            <a:r>
              <a:rPr lang="ru-RU" b="1" dirty="0" smtClean="0">
                <a:solidFill>
                  <a:srgbClr val="C00000"/>
                </a:solidFill>
              </a:rPr>
              <a:t>Подготовила:  </a:t>
            </a:r>
            <a:endParaRPr lang="ru-RU" b="1" dirty="0" smtClean="0">
              <a:solidFill>
                <a:srgbClr val="C00000"/>
              </a:solidFill>
            </a:endParaRPr>
          </a:p>
          <a:p>
            <a:r>
              <a:rPr lang="ru-RU" b="1" dirty="0" smtClean="0">
                <a:solidFill>
                  <a:srgbClr val="C00000"/>
                </a:solidFill>
              </a:rPr>
              <a:t>Воспитатель: </a:t>
            </a:r>
          </a:p>
          <a:p>
            <a:r>
              <a:rPr lang="ru-RU" b="1" dirty="0" err="1" smtClean="0">
                <a:solidFill>
                  <a:srgbClr val="C00000"/>
                </a:solidFill>
              </a:rPr>
              <a:t>Туркова</a:t>
            </a:r>
            <a:r>
              <a:rPr lang="ru-RU" b="1" dirty="0" smtClean="0">
                <a:solidFill>
                  <a:srgbClr val="C00000"/>
                </a:solidFill>
              </a:rPr>
              <a:t> О.И. </a:t>
            </a:r>
          </a:p>
          <a:p>
            <a:endParaRPr lang="ru-RU" b="1" dirty="0" smtClean="0">
              <a:solidFill>
                <a:srgbClr val="C00000"/>
              </a:solidFill>
            </a:endParaRPr>
          </a:p>
        </p:txBody>
      </p:sp>
      <p:sp>
        <p:nvSpPr>
          <p:cNvPr id="11" name="AutoShape 4" descr="C:\Users\USER\Desktop\%D0%BA%D0%B2. %D1%84 9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612775" y="4447712"/>
            <a:ext cx="6372225" cy="222513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1987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550416" y="1651247"/>
            <a:ext cx="10892901" cy="459458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1828799" y="332090"/>
            <a:ext cx="8194089" cy="94445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21437" y="396929"/>
            <a:ext cx="105200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Задания для детского </a:t>
            </a:r>
            <a:r>
              <a:rPr lang="ru-RU" alt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КВЕСТА: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21437" y="1740426"/>
            <a:ext cx="835388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b="1" dirty="0" smtClean="0">
                <a:solidFill>
                  <a:srgbClr val="FF0000"/>
                </a:solidFill>
              </a:rPr>
              <a:t>загадки</a:t>
            </a:r>
            <a:r>
              <a:rPr lang="ru-RU" sz="2800" b="1" dirty="0">
                <a:solidFill>
                  <a:srgbClr val="FF0000"/>
                </a:solidFill>
              </a:rPr>
              <a:t>; </a:t>
            </a:r>
            <a:endParaRPr lang="ru-RU" sz="2800" b="1" dirty="0" smtClean="0">
              <a:solidFill>
                <a:srgbClr val="FF0000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b="1" dirty="0" smtClean="0">
                <a:solidFill>
                  <a:srgbClr val="FF0000"/>
                </a:solidFill>
              </a:rPr>
              <a:t>ребусы</a:t>
            </a:r>
            <a:r>
              <a:rPr lang="ru-RU" sz="2800" b="1" dirty="0">
                <a:solidFill>
                  <a:srgbClr val="FF0000"/>
                </a:solidFill>
              </a:rPr>
              <a:t>; </a:t>
            </a:r>
            <a:endParaRPr lang="ru-RU" sz="2800" b="1" dirty="0" smtClean="0">
              <a:solidFill>
                <a:srgbClr val="FF0000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b="1" dirty="0" err="1" smtClean="0">
                <a:solidFill>
                  <a:srgbClr val="FF0000"/>
                </a:solidFill>
              </a:rPr>
              <a:t>Д.игры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«Найди отличия», «</a:t>
            </a:r>
            <a:r>
              <a:rPr lang="ru-RU" sz="2800" b="1" dirty="0" smtClean="0">
                <a:solidFill>
                  <a:srgbClr val="FF0000"/>
                </a:solidFill>
              </a:rPr>
              <a:t>Что лишнее</a:t>
            </a:r>
            <a:r>
              <a:rPr lang="ru-RU" sz="2800" b="1" dirty="0">
                <a:solidFill>
                  <a:srgbClr val="FF0000"/>
                </a:solidFill>
              </a:rPr>
              <a:t>?»; </a:t>
            </a:r>
            <a:endParaRPr lang="ru-RU" sz="2800" b="1" dirty="0" smtClean="0">
              <a:solidFill>
                <a:srgbClr val="FF0000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b="1" dirty="0" err="1" smtClean="0">
                <a:solidFill>
                  <a:srgbClr val="FF0000"/>
                </a:solidFill>
              </a:rPr>
              <a:t>пазлы</a:t>
            </a:r>
            <a:r>
              <a:rPr lang="ru-RU" sz="2800" b="1" dirty="0">
                <a:solidFill>
                  <a:srgbClr val="FF0000"/>
                </a:solidFill>
              </a:rPr>
              <a:t>; </a:t>
            </a:r>
            <a:endParaRPr lang="ru-RU" sz="2800" b="1" dirty="0" smtClean="0">
              <a:solidFill>
                <a:srgbClr val="FF0000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b="1" dirty="0" smtClean="0">
                <a:solidFill>
                  <a:srgbClr val="FF0000"/>
                </a:solidFill>
              </a:rPr>
              <a:t>творческие </a:t>
            </a:r>
            <a:r>
              <a:rPr lang="ru-RU" sz="2800" b="1" dirty="0">
                <a:solidFill>
                  <a:srgbClr val="FF0000"/>
                </a:solidFill>
              </a:rPr>
              <a:t>задания; </a:t>
            </a:r>
            <a:endParaRPr lang="ru-RU" sz="2800" b="1" dirty="0" smtClean="0">
              <a:solidFill>
                <a:srgbClr val="FF0000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b="1" dirty="0" smtClean="0">
                <a:solidFill>
                  <a:srgbClr val="FF0000"/>
                </a:solidFill>
              </a:rPr>
              <a:t>опыты</a:t>
            </a:r>
            <a:r>
              <a:rPr lang="ru-RU" sz="2800" b="1" dirty="0">
                <a:solidFill>
                  <a:srgbClr val="FF0000"/>
                </a:solidFill>
              </a:rPr>
              <a:t>, эксперименты</a:t>
            </a:r>
            <a:r>
              <a:rPr lang="ru-RU" sz="2800" b="1" dirty="0" smtClean="0">
                <a:solidFill>
                  <a:srgbClr val="FF0000"/>
                </a:solidFill>
              </a:rPr>
              <a:t>;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лабиринты; </a:t>
            </a:r>
            <a:endParaRPr lang="ru-RU" sz="2800" b="1" dirty="0" smtClean="0">
              <a:solidFill>
                <a:srgbClr val="FF0000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b="1" dirty="0" smtClean="0">
                <a:solidFill>
                  <a:srgbClr val="FF0000"/>
                </a:solidFill>
              </a:rPr>
              <a:t>спортивные </a:t>
            </a:r>
            <a:r>
              <a:rPr lang="ru-RU" sz="2800" b="1" dirty="0">
                <a:solidFill>
                  <a:srgbClr val="FF0000"/>
                </a:solidFill>
              </a:rPr>
              <a:t>эстафеты и т.д.</a:t>
            </a:r>
          </a:p>
        </p:txBody>
      </p:sp>
      <p:pic>
        <p:nvPicPr>
          <p:cNvPr id="7" name="Рисунок 6" descr="http://xn-----7kcablefcdl4h1avobfe.xn--p1ai/wp-content/uploads/2017/10/image2.png"/>
          <p:cNvPicPr/>
          <p:nvPr/>
        </p:nvPicPr>
        <p:blipFill>
          <a:blip cstate="print"/>
          <a:srcRect/>
          <a:stretch>
            <a:fillRect/>
          </a:stretch>
        </p:blipFill>
        <p:spPr bwMode="auto">
          <a:xfrm>
            <a:off x="8114190" y="1920180"/>
            <a:ext cx="3235973" cy="1568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6746453" y="4145872"/>
            <a:ext cx="3382968" cy="1744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120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825623" y="270024"/>
            <a:ext cx="10706470" cy="94445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38940" y="270024"/>
            <a:ext cx="1096836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Основные требования  при подготовке КВЕСТА</a:t>
            </a:r>
          </a:p>
          <a:p>
            <a:pPr algn="ctr"/>
            <a:r>
              <a:rPr lang="ru-RU" alt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у дошкольников: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8443620" y="5236257"/>
            <a:ext cx="2534277" cy="133823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939" y="1486294"/>
            <a:ext cx="10693154" cy="517568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225117" y="1633491"/>
            <a:ext cx="9987379" cy="318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</a:pP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Lucida Sans Unicode"/>
              </a:rPr>
              <a:t>1. Игры должны быть </a:t>
            </a:r>
            <a:r>
              <a:rPr lang="ru-RU" alt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Lucida Sans Unicode"/>
              </a:rPr>
              <a:t>безопасными. </a:t>
            </a: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Lucida Sans Unicode"/>
              </a:rPr>
              <a:t>Недопустимо ставить к выполнению задачи, которые связаны с риском для здоровья, например спрыгнуть с большой высоты.</a:t>
            </a:r>
          </a:p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</a:pPr>
            <a:endParaRPr lang="ru-RU" altLang="ru-RU" sz="2400" dirty="0">
              <a:solidFill>
                <a:srgbClr val="002060"/>
              </a:solidFill>
              <a:latin typeface="Times New Roman" panose="02020603050405020304" pitchFamily="18" charset="0"/>
              <a:cs typeface="Lucida Sans Unicode"/>
            </a:endParaRPr>
          </a:p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</a:pP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Lucida Sans Unicode"/>
              </a:rPr>
              <a:t>2. Вопросы и задания должны </a:t>
            </a:r>
            <a:r>
              <a:rPr lang="ru-RU" alt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Lucida Sans Unicode"/>
              </a:rPr>
              <a:t>соответствовать возрасту</a:t>
            </a: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Lucida Sans Unicode"/>
              </a:rPr>
              <a:t> </a:t>
            </a: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Lucida Sans Unicode"/>
              </a:rPr>
              <a:t>детей.</a:t>
            </a:r>
          </a:p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</a:pPr>
            <a:endParaRPr lang="ru-RU" altLang="ru-RU" sz="2400" dirty="0">
              <a:solidFill>
                <a:srgbClr val="002060"/>
              </a:solidFill>
              <a:latin typeface="Times New Roman" panose="02020603050405020304" pitchFamily="18" charset="0"/>
              <a:cs typeface="Lucida Sans Unicode"/>
            </a:endParaRPr>
          </a:p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</a:pP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Lucida Sans Unicode"/>
              </a:rPr>
              <a:t>3</a:t>
            </a:r>
            <a:r>
              <a:rPr lang="ru-RU" alt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Lucida Sans Unicode"/>
              </a:rPr>
              <a:t>. </a:t>
            </a:r>
            <a:r>
              <a:rPr lang="ru-RU" alt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Lucida Sans Unicode"/>
              </a:rPr>
              <a:t>Недопустимо </a:t>
            </a:r>
            <a:r>
              <a:rPr lang="ru-RU" alt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Lucida Sans Unicode"/>
              </a:rPr>
              <a:t>унижать </a:t>
            </a: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Lucida Sans Unicode"/>
              </a:rPr>
              <a:t>достоинство ребенка.</a:t>
            </a:r>
          </a:p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</a:pPr>
            <a:endParaRPr lang="ru-RU" altLang="ru-RU" sz="2400" dirty="0">
              <a:solidFill>
                <a:srgbClr val="002060"/>
              </a:solidFill>
              <a:latin typeface="Times New Roman" panose="02020603050405020304" pitchFamily="18" charset="0"/>
              <a:cs typeface="Lucida Sans Unicode"/>
            </a:endParaRPr>
          </a:p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</a:pP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Lucida Sans Unicode"/>
              </a:rPr>
              <a:t>4. </a:t>
            </a:r>
            <a:r>
              <a:rPr lang="ru-RU" alt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Lucida Sans Unicode"/>
              </a:rPr>
              <a:t>Споры и конфликты </a:t>
            </a: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Lucida Sans Unicode"/>
              </a:rPr>
              <a:t>надо решать только </a:t>
            </a:r>
            <a:r>
              <a:rPr lang="ru-RU" alt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Lucida Sans Unicode"/>
              </a:rPr>
              <a:t>мирным путем.</a:t>
            </a:r>
          </a:p>
        </p:txBody>
      </p:sp>
    </p:spTree>
    <p:extLst>
      <p:ext uri="{BB962C8B-B14F-4D97-AF65-F5344CB8AC3E}">
        <p14:creationId xmlns:p14="http://schemas.microsoft.com/office/powerpoint/2010/main" val="2290958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39192" y="292963"/>
            <a:ext cx="99962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КВЕСТ - ИГРА «Путешествие по русским народным  сказкам»</a:t>
            </a:r>
            <a:endParaRPr lang="ru-RU" sz="32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9192" y="5758466"/>
            <a:ext cx="3213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Постановка цели  и задачи КВЕСТА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32" name="Picture 8" descr="C:\Users\8\Desktop\Квест 2\20220209_095828.jpg"/>
          <p:cNvPicPr>
            <a:picLocks noChangeAspect="1" noChangeArrowheads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1936" y="1756747"/>
            <a:ext cx="3515096" cy="36446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4761936" y="5758466"/>
            <a:ext cx="3618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Разрабатываем маршрут      движения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36" name="Picture 12" descr="C:\Users\8\Desktop\Квест 2\SAM_7896.JPG"/>
          <p:cNvPicPr>
            <a:picLocks noChangeAspect="1" noChangeArrowheads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5112" y="1756747"/>
            <a:ext cx="3443841" cy="35496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8" name="TextBox 7"/>
          <p:cNvSpPr txBox="1"/>
          <p:nvPr/>
        </p:nvSpPr>
        <p:spPr>
          <a:xfrm>
            <a:off x="9077704" y="5692913"/>
            <a:ext cx="2600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Находим подсказку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95308" y="1756747"/>
            <a:ext cx="4258548" cy="364460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199451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387067" y="2724322"/>
            <a:ext cx="5621286" cy="39854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0" y="1220439"/>
            <a:ext cx="6040230" cy="48474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33358" y="202356"/>
            <a:ext cx="1185864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Открываем сундучок и находим свою любимую </a:t>
            </a:r>
            <a:r>
              <a:rPr lang="ru-RU" sz="3200" b="1" dirty="0" smtClean="0">
                <a:solidFill>
                  <a:srgbClr val="FF0000"/>
                </a:solidFill>
              </a:rPr>
              <a:t>книгу</a:t>
            </a:r>
          </a:p>
          <a:p>
            <a:pPr algn="ctr"/>
            <a:r>
              <a:rPr lang="ru-RU" sz="3200" b="1" dirty="0">
                <a:solidFill>
                  <a:srgbClr val="FF0000"/>
                </a:solidFill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</a:rPr>
              <a:t>                                                </a:t>
            </a:r>
            <a:r>
              <a:rPr lang="ru-RU" sz="3600" b="1" u="sng" dirty="0" smtClean="0">
                <a:solidFill>
                  <a:srgbClr val="FF0000"/>
                </a:solidFill>
              </a:rPr>
              <a:t>Русских народных сказок</a:t>
            </a:r>
            <a:endParaRPr lang="ru-RU" sz="36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241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4222" y="4190260"/>
            <a:ext cx="4642339" cy="241472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724" y="1085002"/>
            <a:ext cx="4642338" cy="274127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77" y="1085002"/>
            <a:ext cx="4856996" cy="26783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745724" y="181253"/>
            <a:ext cx="105555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smtClean="0">
                <a:solidFill>
                  <a:srgbClr val="FF0000"/>
                </a:solidFill>
              </a:rPr>
              <a:t>В царстве Василисы Премудрой</a:t>
            </a:r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8" name="Рисунок 7" descr="http://xn-----7kcablefcdl4h1avobfe.xn--p1ai/wp-content/uploads/2017/10/image2.png"/>
          <p:cNvPicPr/>
          <p:nvPr/>
        </p:nvPicPr>
        <p:blipFill>
          <a:blip cstate="print"/>
          <a:srcRect/>
          <a:stretch>
            <a:fillRect/>
          </a:stretch>
        </p:blipFill>
        <p:spPr bwMode="auto">
          <a:xfrm>
            <a:off x="6897950" y="4509855"/>
            <a:ext cx="4873840" cy="1811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24720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95" y="918146"/>
            <a:ext cx="5741632" cy="409995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6097428" y="3178206"/>
            <a:ext cx="6001305" cy="367979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787588" y="97654"/>
            <a:ext cx="91084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В гостях у Лешего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61716" y="1394169"/>
            <a:ext cx="54124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0508" y="1394169"/>
            <a:ext cx="3458706" cy="155359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005" y="5292920"/>
            <a:ext cx="3562412" cy="1322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540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8\Desktop\Квест 2\SAM_7921.JPG"/>
          <p:cNvPicPr>
            <a:picLocks noChangeAspect="1" noChangeArrowheads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388" y="169945"/>
            <a:ext cx="3752602" cy="56014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439388" y="5925787"/>
            <a:ext cx="37526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Помогаем Мишке построить теремок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262" y="970654"/>
            <a:ext cx="3346881" cy="56014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320697" y="1270602"/>
            <a:ext cx="5358258" cy="34001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299752" y="5925786"/>
            <a:ext cx="3765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Нар. игра: «</a:t>
            </a:r>
            <a:r>
              <a:rPr lang="ru-RU" b="1" dirty="0">
                <a:solidFill>
                  <a:srgbClr val="C00000"/>
                </a:solidFill>
              </a:rPr>
              <a:t>Бабушка </a:t>
            </a:r>
            <a:r>
              <a:rPr lang="ru-RU" b="1" dirty="0" smtClean="0">
                <a:solidFill>
                  <a:srgbClr val="C00000"/>
                </a:solidFill>
              </a:rPr>
              <a:t>Маланья»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46598" y="169945"/>
            <a:ext cx="30680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Д. и: «Кто </a:t>
            </a:r>
            <a:r>
              <a:rPr lang="ru-RU" sz="2000" b="1" dirty="0">
                <a:solidFill>
                  <a:srgbClr val="FF0000"/>
                </a:solidFill>
              </a:rPr>
              <a:t>з</a:t>
            </a:r>
            <a:r>
              <a:rPr lang="ru-RU" sz="2000" b="1" dirty="0" smtClean="0">
                <a:solidFill>
                  <a:srgbClr val="FF0000"/>
                </a:solidFill>
              </a:rPr>
              <a:t>десь был, и что оставил»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67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4145872" y="2204014"/>
            <a:ext cx="7892247" cy="468088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92280" y="1"/>
            <a:ext cx="72353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</a:rPr>
              <a:t>В поисках ключика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948039" y="1225118"/>
            <a:ext cx="56018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В сказочном «Лукоморье»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367" y="1225118"/>
            <a:ext cx="4219086" cy="30568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774056" y="5048345"/>
            <a:ext cx="3636447" cy="1530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728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517" y="266330"/>
            <a:ext cx="11185864" cy="629426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77049" y="466235"/>
            <a:ext cx="8566951" cy="3780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Таким образом, я считаю, </a:t>
            </a:r>
            <a:r>
              <a:rPr lang="ru-RU" sz="32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что главное преимущество внедрения КВЕСТ-ТЕХНОЛОГИЙ </a:t>
            </a:r>
            <a:r>
              <a:rPr lang="ru-RU" sz="32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32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ДОУ, в </a:t>
            </a:r>
            <a:r>
              <a:rPr lang="ru-RU" sz="32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том, что такая форма организации образовательной деятельности ненавязчиво, в игровом, занимательном виде способствует активизации познавательных и мыслительных процессов участников.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13"/>
          <a:stretch/>
        </p:blipFill>
        <p:spPr>
          <a:xfrm>
            <a:off x="3248599" y="4447047"/>
            <a:ext cx="3790766" cy="180191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21300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125" y="534450"/>
            <a:ext cx="10693154" cy="591961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967666" y="710214"/>
            <a:ext cx="983645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>
                <a:solidFill>
                  <a:srgbClr val="FF0000"/>
                </a:solidFill>
              </a:rPr>
              <a:t>Вывод: </a:t>
            </a:r>
          </a:p>
          <a:p>
            <a:pPr lvl="0"/>
            <a:endParaRPr lang="ru-RU" sz="2400" b="1" dirty="0" smtClean="0">
              <a:solidFill>
                <a:srgbClr val="FF0000"/>
              </a:solidFill>
              <a:latin typeface="Helvetica Neue"/>
            </a:endParaRPr>
          </a:p>
          <a:p>
            <a:pPr lvl="0"/>
            <a:r>
              <a:rPr lang="ru-RU" sz="2400" b="1" dirty="0" smtClean="0">
                <a:solidFill>
                  <a:srgbClr val="FF0000"/>
                </a:solidFill>
                <a:latin typeface="Helvetica Neue"/>
              </a:rPr>
              <a:t>КВЕСТ - ИГРЫ </a:t>
            </a:r>
            <a:r>
              <a:rPr lang="ru-RU" sz="2400" b="1" dirty="0">
                <a:solidFill>
                  <a:srgbClr val="FF0000"/>
                </a:solidFill>
                <a:latin typeface="Helvetica Neue"/>
              </a:rPr>
              <a:t>– одно из интересных </a:t>
            </a:r>
            <a:r>
              <a:rPr lang="ru-RU" sz="2400" b="1" dirty="0" smtClean="0">
                <a:solidFill>
                  <a:srgbClr val="FF0000"/>
                </a:solidFill>
                <a:latin typeface="Helvetica Neue"/>
              </a:rPr>
              <a:t>средств, позволяющих современному </a:t>
            </a:r>
            <a:r>
              <a:rPr lang="ru-RU" sz="2400" b="1" dirty="0">
                <a:solidFill>
                  <a:srgbClr val="FF0000"/>
                </a:solidFill>
                <a:latin typeface="Helvetica Neue"/>
              </a:rPr>
              <a:t>педагогу строить свою работу при тесном взаимодействии с  </a:t>
            </a:r>
            <a:r>
              <a:rPr lang="ru-RU" sz="2400" b="1" dirty="0">
                <a:solidFill>
                  <a:srgbClr val="002060"/>
                </a:solidFill>
                <a:latin typeface="Helvetica Neue"/>
              </a:rPr>
              <a:t>участниками </a:t>
            </a:r>
            <a:r>
              <a:rPr lang="ru-RU" sz="2400" b="1" dirty="0" smtClean="0">
                <a:solidFill>
                  <a:srgbClr val="002060"/>
                </a:solidFill>
                <a:latin typeface="Helvetica Neue"/>
              </a:rPr>
              <a:t>образовательных</a:t>
            </a:r>
          </a:p>
          <a:p>
            <a:pPr lvl="0"/>
            <a:r>
              <a:rPr lang="ru-RU" sz="2400" b="1" dirty="0">
                <a:solidFill>
                  <a:srgbClr val="002060"/>
                </a:solidFill>
                <a:latin typeface="Helvetica Neue"/>
              </a:rPr>
              <a:t>о</a:t>
            </a:r>
            <a:r>
              <a:rPr lang="ru-RU" sz="2400" b="1" dirty="0" smtClean="0">
                <a:solidFill>
                  <a:srgbClr val="002060"/>
                </a:solidFill>
                <a:latin typeface="Helvetica Neue"/>
              </a:rPr>
              <a:t>тношений.</a:t>
            </a:r>
            <a:r>
              <a:rPr lang="ru-RU" sz="2400" b="1" dirty="0">
                <a:solidFill>
                  <a:srgbClr val="002060"/>
                </a:solidFill>
              </a:rPr>
              <a:t/>
            </a:r>
            <a:br>
              <a:rPr lang="ru-RU" sz="2400" b="1" dirty="0">
                <a:solidFill>
                  <a:srgbClr val="002060"/>
                </a:solidFill>
              </a:rPr>
            </a:b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67666" y="2636668"/>
            <a:ext cx="892205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2800" b="1" dirty="0" smtClean="0">
              <a:solidFill>
                <a:srgbClr val="C00000"/>
              </a:solidFill>
              <a:latin typeface="Times New Roman" panose="02020603050405020304" pitchFamily="18" charset="0"/>
            </a:endParaRPr>
          </a:p>
          <a:p>
            <a:pPr lvl="0" algn="ctr"/>
            <a:endParaRPr lang="ru-RU" altLang="ru-RU" sz="28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  <a:p>
            <a:pPr lvl="0" algn="ctr"/>
            <a:r>
              <a:rPr lang="ru-RU" alt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Главное-чтобы </a:t>
            </a:r>
            <a:r>
              <a:rPr lang="ru-RU" altLang="ru-RU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было весело, познавательно и </a:t>
            </a:r>
            <a:r>
              <a:rPr lang="ru-RU" alt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запомнилось </a:t>
            </a:r>
            <a:r>
              <a:rPr lang="ru-RU" altLang="ru-RU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надолго!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54092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346228" y="1161138"/>
            <a:ext cx="11421120" cy="535086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861133" y="134824"/>
            <a:ext cx="10164933" cy="7882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7550488" y="4882716"/>
            <a:ext cx="4009348" cy="159798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59294" y="1235390"/>
            <a:ext cx="1059993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>
                <a:solidFill>
                  <a:srgbClr val="002060"/>
                </a:solidFill>
              </a:rPr>
              <a:t>Насыщенная информационная среда окружает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современного ребенка с самого его </a:t>
            </a:r>
            <a:r>
              <a:rPr lang="ru-RU" sz="2400" b="1" dirty="0" smtClean="0">
                <a:solidFill>
                  <a:srgbClr val="002060"/>
                </a:solidFill>
              </a:rPr>
              <a:t>рождения.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Все больше </a:t>
            </a:r>
            <a:r>
              <a:rPr lang="ru-RU" sz="2400" b="1" dirty="0">
                <a:solidFill>
                  <a:srgbClr val="FF0000"/>
                </a:solidFill>
              </a:rPr>
              <a:t>места в жизни дошкольника занимает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компьютер, игровые приставки, электронные игрушки.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Современных детей все сложнее чем-то удивить.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endParaRPr lang="ru-RU" sz="2400" b="1" dirty="0" smtClean="0">
              <a:solidFill>
                <a:srgbClr val="C00000"/>
              </a:solidFill>
            </a:endParaRPr>
          </a:p>
          <a:p>
            <a:r>
              <a:rPr lang="ru-RU" sz="2400" b="1" dirty="0" smtClean="0">
                <a:solidFill>
                  <a:srgbClr val="FF0000"/>
                </a:solidFill>
              </a:rPr>
              <a:t>Педагог вынужден </a:t>
            </a:r>
            <a:r>
              <a:rPr lang="ru-RU" sz="2400" b="1" dirty="0">
                <a:solidFill>
                  <a:srgbClr val="FF0000"/>
                </a:solidFill>
              </a:rPr>
              <a:t>идти в ногу со временем и применять в своей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работе современные средства обучения и развития, новые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педагогические методики и </a:t>
            </a:r>
            <a:r>
              <a:rPr lang="ru-RU" sz="2400" b="1" dirty="0" smtClean="0">
                <a:solidFill>
                  <a:srgbClr val="FF0000"/>
                </a:solidFill>
              </a:rPr>
              <a:t>технологии, </a:t>
            </a:r>
            <a:r>
              <a:rPr lang="ru-RU" sz="2400" b="1" dirty="0">
                <a:solidFill>
                  <a:srgbClr val="FF0000"/>
                </a:solidFill>
              </a:rPr>
              <a:t>оригинальные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формы проведения образовательной деятельности.</a:t>
            </a:r>
          </a:p>
          <a:p>
            <a:endParaRPr lang="ru-RU" sz="2400" b="1" dirty="0" smtClean="0">
              <a:solidFill>
                <a:srgbClr val="002060"/>
              </a:solidFill>
            </a:endParaRPr>
          </a:p>
          <a:p>
            <a:r>
              <a:rPr lang="ru-RU" sz="2400" b="1" dirty="0" smtClean="0">
                <a:solidFill>
                  <a:srgbClr val="002060"/>
                </a:solidFill>
              </a:rPr>
              <a:t>Одной </a:t>
            </a:r>
            <a:r>
              <a:rPr lang="ru-RU" sz="2400" b="1" dirty="0">
                <a:solidFill>
                  <a:srgbClr val="002060"/>
                </a:solidFill>
              </a:rPr>
              <a:t>из новых форм в практике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r>
              <a:rPr lang="ru-RU" sz="2400" b="1" dirty="0" smtClean="0">
                <a:solidFill>
                  <a:srgbClr val="002060"/>
                </a:solidFill>
              </a:rPr>
              <a:t>Дошкольного образования </a:t>
            </a:r>
            <a:r>
              <a:rPr lang="ru-RU" sz="2400" b="1" dirty="0">
                <a:solidFill>
                  <a:srgbClr val="002060"/>
                </a:solidFill>
              </a:rPr>
              <a:t>можно </a:t>
            </a:r>
            <a:r>
              <a:rPr lang="ru-RU" sz="2400" b="1" dirty="0" smtClean="0">
                <a:solidFill>
                  <a:srgbClr val="002060"/>
                </a:solidFill>
              </a:rPr>
              <a:t>считать - 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                         КВЕСТ-ТЕХНОЛОГИИ.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34827" y="228518"/>
            <a:ext cx="64363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Актуальность 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0157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351" y="202143"/>
            <a:ext cx="11505461" cy="646498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3172508" y="2567081"/>
            <a:ext cx="6468417" cy="1066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393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902998" y="1251750"/>
            <a:ext cx="490437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ru-RU" sz="4400" b="1" kern="0" dirty="0" smtClean="0">
              <a:solidFill>
                <a:srgbClr val="FF0000"/>
              </a:solidFill>
              <a:latin typeface="Calibri"/>
            </a:endParaRPr>
          </a:p>
          <a:p>
            <a:pPr>
              <a:defRPr/>
            </a:pPr>
            <a:r>
              <a:rPr lang="ru-RU" sz="4400" b="1" kern="0" dirty="0" smtClean="0">
                <a:solidFill>
                  <a:srgbClr val="FF0000"/>
                </a:solidFill>
                <a:latin typeface="Calibri"/>
              </a:rPr>
              <a:t>Что такое «</a:t>
            </a:r>
            <a:r>
              <a:rPr lang="ru-RU" sz="4400" b="1" kern="0" dirty="0" err="1" smtClean="0">
                <a:solidFill>
                  <a:srgbClr val="FF0000"/>
                </a:solidFill>
                <a:latin typeface="Calibri"/>
              </a:rPr>
              <a:t>Квест</a:t>
            </a:r>
            <a:r>
              <a:rPr lang="ru-RU" sz="4400" b="1" kern="0" dirty="0" smtClean="0">
                <a:solidFill>
                  <a:srgbClr val="FF0000"/>
                </a:solidFill>
                <a:latin typeface="Calibri"/>
              </a:rPr>
              <a:t>»?</a:t>
            </a:r>
            <a:endParaRPr lang="ru-RU" kern="0" dirty="0" smtClean="0">
              <a:solidFill>
                <a:srgbClr val="FF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 rot="20233901">
            <a:off x="348809" y="3014883"/>
            <a:ext cx="4229626" cy="3840113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4731259" y="3375408"/>
            <a:ext cx="6152226" cy="1938992"/>
          </a:xfrm>
          <a:prstGeom prst="rect">
            <a:avLst/>
          </a:prstGeom>
          <a:solidFill>
            <a:srgbClr val="F79646">
              <a:lumMod val="20000"/>
              <a:lumOff val="80000"/>
            </a:srgbClr>
          </a:solidFill>
        </p:spPr>
        <p:txBody>
          <a:bodyPr wrap="square">
            <a:spAutoFit/>
          </a:bodyPr>
          <a:lstStyle/>
          <a:p>
            <a:pPr marL="137160">
              <a:defRPr/>
            </a:pPr>
            <a:r>
              <a:rPr lang="ru-RU" sz="2400" b="1" u="sng" kern="0" dirty="0" smtClean="0">
                <a:solidFill>
                  <a:srgbClr val="FF0000"/>
                </a:solidFill>
                <a:latin typeface="Calibri"/>
              </a:rPr>
              <a:t>«</a:t>
            </a:r>
            <a:r>
              <a:rPr lang="ru-RU" sz="2400" b="1" u="sng" kern="0" dirty="0" err="1" smtClean="0">
                <a:solidFill>
                  <a:srgbClr val="FF0000"/>
                </a:solidFill>
                <a:latin typeface="Calibri"/>
              </a:rPr>
              <a:t>квест</a:t>
            </a:r>
            <a:r>
              <a:rPr lang="ru-RU" sz="2400" b="1" u="sng" kern="0" dirty="0" smtClean="0">
                <a:solidFill>
                  <a:srgbClr val="FF0000"/>
                </a:solidFill>
                <a:latin typeface="Calibri"/>
              </a:rPr>
              <a:t>» </a:t>
            </a:r>
            <a:r>
              <a:rPr lang="ru-RU" sz="2400" b="1" kern="0" dirty="0" smtClean="0">
                <a:solidFill>
                  <a:srgbClr val="FF0000"/>
                </a:solidFill>
                <a:latin typeface="Calibri"/>
              </a:rPr>
              <a:t>- </a:t>
            </a:r>
            <a:r>
              <a:rPr lang="ru-RU" sz="2400" kern="0" dirty="0" smtClean="0">
                <a:solidFill>
                  <a:prstClr val="black"/>
                </a:solidFill>
                <a:latin typeface="Calibri"/>
              </a:rPr>
              <a:t> (</a:t>
            </a:r>
            <a:r>
              <a:rPr lang="ru-RU" sz="2400" kern="0" dirty="0" smtClean="0">
                <a:solidFill>
                  <a:srgbClr val="002060"/>
                </a:solidFill>
                <a:latin typeface="Calibri"/>
              </a:rPr>
              <a:t>квестор) – от латинского слова </a:t>
            </a:r>
          </a:p>
          <a:p>
            <a:pPr marL="137160" algn="ctr">
              <a:defRPr/>
            </a:pPr>
            <a:r>
              <a:rPr lang="ru-RU" sz="2400" b="1" kern="0" dirty="0" err="1" smtClean="0">
                <a:solidFill>
                  <a:srgbClr val="002060"/>
                </a:solidFill>
                <a:latin typeface="Calibri"/>
              </a:rPr>
              <a:t>q</a:t>
            </a:r>
            <a:r>
              <a:rPr lang="ru-RU" sz="2400" b="1" kern="0" dirty="0" smtClean="0">
                <a:solidFill>
                  <a:srgbClr val="002060"/>
                </a:solidFill>
                <a:latin typeface="Calibri"/>
              </a:rPr>
              <a:t> </a:t>
            </a:r>
            <a:r>
              <a:rPr lang="ru-RU" sz="2400" b="1" kern="0" dirty="0" err="1" smtClean="0">
                <a:solidFill>
                  <a:srgbClr val="002060"/>
                </a:solidFill>
                <a:latin typeface="Calibri"/>
              </a:rPr>
              <a:t>u</a:t>
            </a:r>
            <a:r>
              <a:rPr lang="ru-RU" sz="2400" b="1" kern="0" dirty="0" smtClean="0">
                <a:solidFill>
                  <a:srgbClr val="002060"/>
                </a:solidFill>
                <a:latin typeface="Calibri"/>
              </a:rPr>
              <a:t> </a:t>
            </a:r>
            <a:r>
              <a:rPr lang="ru-RU" sz="2400" b="1" kern="0" dirty="0" err="1" smtClean="0">
                <a:solidFill>
                  <a:srgbClr val="002060"/>
                </a:solidFill>
                <a:latin typeface="Calibri"/>
              </a:rPr>
              <a:t>a</a:t>
            </a:r>
            <a:r>
              <a:rPr lang="ru-RU" sz="2400" b="1" kern="0" dirty="0" smtClean="0">
                <a:solidFill>
                  <a:srgbClr val="002060"/>
                </a:solidFill>
                <a:latin typeface="Calibri"/>
              </a:rPr>
              <a:t> </a:t>
            </a:r>
            <a:r>
              <a:rPr lang="ru-RU" sz="2400" b="1" kern="0" dirty="0" err="1" smtClean="0">
                <a:solidFill>
                  <a:srgbClr val="002060"/>
                </a:solidFill>
                <a:latin typeface="Calibri"/>
              </a:rPr>
              <a:t>e</a:t>
            </a:r>
            <a:r>
              <a:rPr lang="ru-RU" sz="2400" b="1" kern="0" dirty="0" smtClean="0">
                <a:solidFill>
                  <a:srgbClr val="002060"/>
                </a:solidFill>
                <a:latin typeface="Calibri"/>
              </a:rPr>
              <a:t> </a:t>
            </a:r>
            <a:r>
              <a:rPr lang="ru-RU" sz="2400" b="1" kern="0" dirty="0" err="1" smtClean="0">
                <a:solidFill>
                  <a:srgbClr val="002060"/>
                </a:solidFill>
                <a:latin typeface="Calibri"/>
              </a:rPr>
              <a:t>r</a:t>
            </a:r>
            <a:r>
              <a:rPr lang="ru-RU" sz="2400" b="1" kern="0" dirty="0" smtClean="0">
                <a:solidFill>
                  <a:srgbClr val="002060"/>
                </a:solidFill>
                <a:latin typeface="Calibri"/>
              </a:rPr>
              <a:t> </a:t>
            </a:r>
            <a:r>
              <a:rPr lang="ru-RU" sz="2400" b="1" kern="0" dirty="0" err="1" smtClean="0">
                <a:solidFill>
                  <a:srgbClr val="002060"/>
                </a:solidFill>
                <a:latin typeface="Calibri"/>
              </a:rPr>
              <a:t>o</a:t>
            </a:r>
            <a:r>
              <a:rPr lang="ru-RU" sz="2400" kern="0" dirty="0" smtClean="0">
                <a:solidFill>
                  <a:srgbClr val="002060"/>
                </a:solidFill>
                <a:latin typeface="Calibri"/>
              </a:rPr>
              <a:t> – ищу, разыскиваю, веду следствие.</a:t>
            </a:r>
          </a:p>
          <a:p>
            <a:pPr marL="137160">
              <a:defRPr/>
            </a:pPr>
            <a:r>
              <a:rPr lang="ru-RU" sz="2400" kern="0" dirty="0" smtClean="0">
                <a:solidFill>
                  <a:srgbClr val="002060"/>
                </a:solidFill>
                <a:latin typeface="Calibri"/>
              </a:rPr>
              <a:t>С английского языка переводится как             </a:t>
            </a:r>
            <a:r>
              <a:rPr lang="ru-RU" sz="2400" b="1" u="sng" kern="0" dirty="0" smtClean="0">
                <a:solidFill>
                  <a:srgbClr val="FF0000"/>
                </a:solidFill>
                <a:latin typeface="Calibri"/>
              </a:rPr>
              <a:t>«Поиск».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2249" y="337545"/>
            <a:ext cx="3666940" cy="245892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59798" y="189921"/>
            <a:ext cx="764757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«Сделать серьёзное занятие для ребенка занимательным – </a:t>
            </a:r>
            <a:r>
              <a:rPr lang="ru-RU" sz="2400" b="1" dirty="0" smtClean="0">
                <a:solidFill>
                  <a:srgbClr val="FF0000"/>
                </a:solidFill>
              </a:rPr>
              <a:t>первоначальная </a:t>
            </a:r>
            <a:r>
              <a:rPr lang="ru-RU" sz="2400" b="1" dirty="0">
                <a:solidFill>
                  <a:srgbClr val="FF0000"/>
                </a:solidFill>
              </a:rPr>
              <a:t>задача обучения» 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                   </a:t>
            </a:r>
            <a:r>
              <a:rPr lang="ru-RU" sz="2400" b="1" dirty="0" smtClean="0">
                <a:solidFill>
                  <a:srgbClr val="C00000"/>
                </a:solidFill>
              </a:rPr>
              <a:t>                             </a:t>
            </a:r>
            <a:r>
              <a:rPr lang="ru-RU" sz="2400" b="1" dirty="0" smtClean="0">
                <a:solidFill>
                  <a:srgbClr val="FF0000"/>
                </a:solidFill>
              </a:rPr>
              <a:t>К</a:t>
            </a:r>
            <a:r>
              <a:rPr lang="ru-RU" sz="2400" b="1" dirty="0">
                <a:solidFill>
                  <a:srgbClr val="FF0000"/>
                </a:solidFill>
              </a:rPr>
              <a:t>. Д. Ушинский</a:t>
            </a:r>
          </a:p>
          <a:p>
            <a:endParaRPr lang="ru-RU" dirty="0">
              <a:solidFill>
                <a:prstClr val="white"/>
              </a:solidFill>
            </a:endParaRPr>
          </a:p>
          <a:p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922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790113" y="337351"/>
            <a:ext cx="10906215" cy="604569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76061" y="655110"/>
            <a:ext cx="10134317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«</a:t>
            </a:r>
            <a:r>
              <a:rPr lang="ru-RU" sz="2400" b="1" dirty="0" smtClean="0">
                <a:solidFill>
                  <a:srgbClr val="FF0000"/>
                </a:solidFill>
              </a:rPr>
              <a:t>КВЕСТ»</a:t>
            </a:r>
            <a:r>
              <a:rPr lang="ru-RU" sz="2400" b="1" dirty="0">
                <a:solidFill>
                  <a:srgbClr val="FF0000"/>
                </a:solidFill>
              </a:rPr>
              <a:t> – </a:t>
            </a:r>
            <a:r>
              <a:rPr lang="ru-RU" sz="2400" b="1" dirty="0">
                <a:solidFill>
                  <a:srgbClr val="002060"/>
                </a:solidFill>
              </a:rPr>
              <a:t>это командная игра. Идея игры проста – команда, перемещаясь по точкам, </a:t>
            </a:r>
            <a:r>
              <a:rPr lang="ru-RU" sz="2400" b="1" dirty="0" smtClean="0">
                <a:solidFill>
                  <a:srgbClr val="002060"/>
                </a:solidFill>
              </a:rPr>
              <a:t>выполняет </a:t>
            </a:r>
            <a:r>
              <a:rPr lang="ru-RU" sz="2400" b="1" dirty="0">
                <a:solidFill>
                  <a:srgbClr val="002060"/>
                </a:solidFill>
              </a:rPr>
              <a:t>различные задания. Но изюминка такой организации  деятельности состоит в том, что, выполнив одно задание, дети получают </a:t>
            </a:r>
            <a:r>
              <a:rPr lang="ru-RU" sz="2400" b="1" dirty="0" smtClean="0">
                <a:solidFill>
                  <a:srgbClr val="002060"/>
                </a:solidFill>
              </a:rPr>
              <a:t>подсказку </a:t>
            </a:r>
            <a:r>
              <a:rPr lang="ru-RU" sz="2400" b="1" dirty="0">
                <a:solidFill>
                  <a:srgbClr val="002060"/>
                </a:solidFill>
              </a:rPr>
              <a:t>к выполнению следующего, что является эффективным средством повышения двигательной активности и мотивационной готовности к познанию и исследованию</a:t>
            </a:r>
            <a:r>
              <a:rPr lang="ru-RU" sz="2400" b="1" dirty="0" smtClean="0">
                <a:solidFill>
                  <a:srgbClr val="002060"/>
                </a:solidFill>
              </a:rPr>
              <a:t>.</a:t>
            </a:r>
          </a:p>
          <a:p>
            <a:endParaRPr lang="ru-RU" sz="2400" b="1" u="sng" dirty="0" smtClean="0">
              <a:solidFill>
                <a:srgbClr val="FF0000"/>
              </a:solidFill>
            </a:endParaRPr>
          </a:p>
          <a:p>
            <a:r>
              <a:rPr lang="ru-RU" sz="2400" b="1" u="sng" dirty="0" smtClean="0">
                <a:solidFill>
                  <a:srgbClr val="FF0000"/>
                </a:solidFill>
              </a:rPr>
              <a:t>Образовательный КВЕСТ </a:t>
            </a:r>
            <a:r>
              <a:rPr lang="ru-RU" sz="2400" b="1" dirty="0" smtClean="0">
                <a:solidFill>
                  <a:srgbClr val="002060"/>
                </a:solidFill>
              </a:rPr>
              <a:t>в дошкольном образовании -реализуется </a:t>
            </a:r>
            <a:r>
              <a:rPr lang="ru-RU" sz="2400" b="1" u="sng" dirty="0" smtClean="0">
                <a:solidFill>
                  <a:srgbClr val="FF0000"/>
                </a:solidFill>
              </a:rPr>
              <a:t>как игра, </a:t>
            </a:r>
            <a:r>
              <a:rPr lang="ru-RU" sz="2400" b="1" dirty="0" smtClean="0">
                <a:solidFill>
                  <a:srgbClr val="002060"/>
                </a:solidFill>
              </a:rPr>
              <a:t>в которой участники должны решать определённые задачи, продвигаясь </a:t>
            </a:r>
          </a:p>
          <a:p>
            <a:r>
              <a:rPr lang="ru-RU" sz="2400" b="1" u="sng" dirty="0" smtClean="0">
                <a:solidFill>
                  <a:srgbClr val="FF0000"/>
                </a:solidFill>
              </a:rPr>
              <a:t>по определённому сюжету </a:t>
            </a:r>
            <a:r>
              <a:rPr lang="ru-RU" sz="2400" b="1" dirty="0" smtClean="0">
                <a:solidFill>
                  <a:srgbClr val="002060"/>
                </a:solidFill>
              </a:rPr>
              <a:t>для 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             ДОСТИЖЕНИЯ</a:t>
            </a:r>
            <a:r>
              <a:rPr lang="ru-RU" sz="2400" b="1" dirty="0" smtClean="0">
                <a:solidFill>
                  <a:srgbClr val="FF0000"/>
                </a:solidFill>
              </a:rPr>
              <a:t> КОНКРЕТНОЙ ЦЕЛИ.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7643673" y="4350059"/>
            <a:ext cx="3666705" cy="1932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088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710215" y="1686758"/>
            <a:ext cx="10808968" cy="286217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78889" y="2157273"/>
            <a:ext cx="1064029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Цель:</a:t>
            </a:r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ru-RU" sz="2400" b="1" dirty="0">
                <a:solidFill>
                  <a:schemeClr val="bg2">
                    <a:lumMod val="75000"/>
                  </a:schemeClr>
                </a:solidFill>
              </a:rPr>
              <a:t>в игровом виде активизировать познавательные  и мыслительные процессы участников, реализовать проектную и игровую деятельность, познакомить с новой информацией, закрепить имеющиеся знания, отработать на практике умения </a:t>
            </a:r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</a:rPr>
              <a:t>детей.</a:t>
            </a:r>
            <a:endParaRPr lang="ru-RU" sz="2400" dirty="0"/>
          </a:p>
        </p:txBody>
      </p:sp>
      <p:pic>
        <p:nvPicPr>
          <p:cNvPr id="5" name="Picture 2" descr="C:\Users\User1\Desktop\заставки\19.png"/>
          <p:cNvPicPr>
            <a:picLocks noChangeAspect="1" noChangeArrowheads="1"/>
          </p:cNvPicPr>
          <p:nvPr/>
        </p:nvPicPr>
        <p:blipFill>
          <a:blip cstate="print"/>
          <a:srcRect/>
          <a:stretch>
            <a:fillRect/>
          </a:stretch>
        </p:blipFill>
        <p:spPr bwMode="auto">
          <a:xfrm>
            <a:off x="2432482" y="4806281"/>
            <a:ext cx="6365290" cy="16250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3293617" y="517273"/>
            <a:ext cx="4785063" cy="79254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305017" y="494773"/>
            <a:ext cx="707550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solidFill>
                  <a:srgbClr val="C00000"/>
                </a:solidFill>
              </a:rPr>
              <a:t>               </a:t>
            </a:r>
            <a:r>
              <a:rPr lang="ru-RU" sz="4000" b="1" dirty="0" smtClean="0">
                <a:solidFill>
                  <a:srgbClr val="FF0000"/>
                </a:solidFill>
              </a:rPr>
              <a:t>Цель </a:t>
            </a:r>
            <a:r>
              <a:rPr lang="ru-RU" sz="4000" b="1" dirty="0">
                <a:solidFill>
                  <a:srgbClr val="FF0000"/>
                </a:solidFill>
              </a:rPr>
              <a:t>КВЕСТА:</a:t>
            </a:r>
          </a:p>
        </p:txBody>
      </p:sp>
    </p:spTree>
    <p:extLst>
      <p:ext uri="{BB962C8B-B14F-4D97-AF65-F5344CB8AC3E}">
        <p14:creationId xmlns:p14="http://schemas.microsoft.com/office/powerpoint/2010/main" val="3240044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3409025" y="294290"/>
            <a:ext cx="4856086" cy="78827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355834" y="441434"/>
            <a:ext cx="86815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Задачи КВЕСТА: 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049" y="1229710"/>
            <a:ext cx="11185864" cy="533088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878889" y="1562470"/>
            <a:ext cx="8265111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2000" b="1" dirty="0" smtClean="0">
              <a:solidFill>
                <a:srgbClr val="FF0000"/>
              </a:solidFill>
            </a:endParaRPr>
          </a:p>
          <a:p>
            <a:pPr lvl="0"/>
            <a:r>
              <a:rPr lang="ru-RU" sz="2000" b="1" dirty="0" smtClean="0">
                <a:solidFill>
                  <a:srgbClr val="FF0000"/>
                </a:solidFill>
              </a:rPr>
              <a:t>Образовательные </a:t>
            </a:r>
            <a:r>
              <a:rPr lang="ru-RU" sz="2000" b="1" dirty="0">
                <a:solidFill>
                  <a:srgbClr val="FF0000"/>
                </a:solidFill>
              </a:rPr>
              <a:t>-</a:t>
            </a:r>
            <a:r>
              <a:rPr lang="ru-RU" sz="2000" b="1" dirty="0">
                <a:solidFill>
                  <a:srgbClr val="052F61"/>
                </a:solidFill>
              </a:rPr>
              <a:t> участники усваивают новые знания, и закрепляют имеющиеся;</a:t>
            </a:r>
          </a:p>
          <a:p>
            <a:pPr lvl="0"/>
            <a:endParaRPr lang="ru-RU" sz="2000" b="1" dirty="0">
              <a:solidFill>
                <a:srgbClr val="052F61"/>
              </a:solidFill>
            </a:endParaRPr>
          </a:p>
          <a:p>
            <a:pPr lvl="0"/>
            <a:r>
              <a:rPr lang="ru-RU" sz="2000" b="1" dirty="0">
                <a:solidFill>
                  <a:srgbClr val="FF0000"/>
                </a:solidFill>
              </a:rPr>
              <a:t>Развивающие -</a:t>
            </a:r>
            <a:r>
              <a:rPr lang="ru-RU" sz="2000" b="1" dirty="0">
                <a:solidFill>
                  <a:srgbClr val="052F61"/>
                </a:solidFill>
              </a:rPr>
              <a:t> в процессе игры у детей происходит повышение образовательной мотивации, развитие инициативы и самостоятельности, творческих способностей и индивидуальных положительных психологических качеств, формирование исследовательских навыков, самореализация детей; </a:t>
            </a:r>
          </a:p>
          <a:p>
            <a:pPr lvl="0"/>
            <a:endParaRPr lang="ru-RU" sz="2000" b="1" dirty="0">
              <a:solidFill>
                <a:srgbClr val="052F61"/>
              </a:solidFill>
            </a:endParaRPr>
          </a:p>
          <a:p>
            <a:pPr lvl="0"/>
            <a:r>
              <a:rPr lang="ru-RU" sz="2000" b="1" dirty="0">
                <a:solidFill>
                  <a:srgbClr val="FF0000"/>
                </a:solidFill>
              </a:rPr>
              <a:t>Воспитательные — </a:t>
            </a:r>
            <a:r>
              <a:rPr lang="ru-RU" sz="2000" b="1" dirty="0">
                <a:solidFill>
                  <a:srgbClr val="052F61"/>
                </a:solidFill>
              </a:rPr>
              <a:t>формируются навыки взаимодействия со сверстниками, доброжелательность, взаимопомощь и другие;</a:t>
            </a:r>
          </a:p>
        </p:txBody>
      </p:sp>
    </p:spTree>
    <p:extLst>
      <p:ext uri="{BB962C8B-B14F-4D97-AF65-F5344CB8AC3E}">
        <p14:creationId xmlns:p14="http://schemas.microsoft.com/office/powerpoint/2010/main" val="3880287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710214" y="1421063"/>
            <a:ext cx="10555549" cy="526382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1100831" y="294290"/>
            <a:ext cx="9472474" cy="78827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66957" y="1421063"/>
            <a:ext cx="10160949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1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</a:rPr>
              <a:t>. Доступность - </a:t>
            </a:r>
            <a:r>
              <a:rPr lang="ru-RU" sz="2400" b="1" dirty="0">
                <a:solidFill>
                  <a:srgbClr val="002060"/>
                </a:solidFill>
                <a:latin typeface="Calibri" panose="020F0502020204030204" pitchFamily="34" charset="0"/>
              </a:rPr>
              <a:t>задания не должны быть чересчур сложными для ребёнка.</a:t>
            </a:r>
          </a:p>
          <a:p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</a:rPr>
              <a:t>2. Системность - </a:t>
            </a:r>
            <a:r>
              <a:rPr lang="ru-RU" sz="2400" b="1" dirty="0">
                <a:solidFill>
                  <a:srgbClr val="002060"/>
                </a:solidFill>
                <a:latin typeface="Calibri" panose="020F0502020204030204" pitchFamily="34" charset="0"/>
              </a:rPr>
              <a:t>задания должны быть логически связаны друг с другом.</a:t>
            </a:r>
          </a:p>
          <a:p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</a:rPr>
              <a:t>3. Эмоциональная окрашенность заданий.</a:t>
            </a:r>
          </a:p>
          <a:p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</a:rPr>
              <a:t>4. Разумность по времени. </a:t>
            </a:r>
            <a:r>
              <a:rPr lang="ru-RU" sz="2400" b="1" dirty="0">
                <a:solidFill>
                  <a:srgbClr val="002060"/>
                </a:solidFill>
                <a:latin typeface="Calibri" panose="020F0502020204030204" pitchFamily="34" charset="0"/>
              </a:rPr>
              <a:t>Необходимо рассчитать время на выполнение заданий таким образом, чтобы ребёнок не устал и сохранил интерес.</a:t>
            </a:r>
          </a:p>
          <a:p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</a:rPr>
              <a:t>5. Использование разных видов детской деятельности </a:t>
            </a:r>
            <a:r>
              <a:rPr lang="ru-RU" sz="2400" b="1" dirty="0">
                <a:solidFill>
                  <a:srgbClr val="002060"/>
                </a:solidFill>
                <a:latin typeface="Calibri" panose="020F0502020204030204" pitchFamily="34" charset="0"/>
              </a:rPr>
              <a:t>во время прохождения </a:t>
            </a:r>
            <a:r>
              <a:rPr lang="ru-RU" sz="2400" b="1" dirty="0" err="1">
                <a:solidFill>
                  <a:srgbClr val="002060"/>
                </a:solidFill>
                <a:latin typeface="Calibri" panose="020F0502020204030204" pitchFamily="34" charset="0"/>
              </a:rPr>
              <a:t>квеста</a:t>
            </a:r>
            <a:r>
              <a:rPr lang="ru-RU" sz="2400" b="1" dirty="0">
                <a:solidFill>
                  <a:srgbClr val="002060"/>
                </a:solidFill>
                <a:latin typeface="Calibri" panose="020F0502020204030204" pitchFamily="34" charset="0"/>
              </a:rPr>
              <a:t>.</a:t>
            </a:r>
          </a:p>
          <a:p>
            <a:r>
              <a:rPr lang="ru-RU" sz="2400" b="1" dirty="0">
                <a:solidFill>
                  <a:srgbClr val="002060"/>
                </a:solidFill>
                <a:latin typeface="Calibri" panose="020F0502020204030204" pitchFamily="34" charset="0"/>
              </a:rPr>
              <a:t> </a:t>
            </a:r>
            <a:r>
              <a:rPr lang="ru-RU" sz="24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6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</a:rPr>
              <a:t>. Наличие видимого конечного результата </a:t>
            </a:r>
            <a:endParaRPr lang="ru-RU" sz="2400" b="1" dirty="0" smtClean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и </a:t>
            </a:r>
            <a:r>
              <a:rPr lang="ru-RU" sz="2400" b="1" dirty="0">
                <a:solidFill>
                  <a:srgbClr val="002060"/>
                </a:solidFill>
                <a:latin typeface="Calibri" panose="020F0502020204030204" pitchFamily="34" charset="0"/>
              </a:rPr>
              <a:t>обратной связи.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62796" y="426818"/>
            <a:ext cx="6578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Принципы организации КВЕСТОВ: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6906829" y="4731798"/>
            <a:ext cx="4163625" cy="1688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977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2494625" y="284872"/>
            <a:ext cx="6747030" cy="788276"/>
          </a:xfrm>
          <a:prstGeom prst="rect">
            <a:avLst/>
          </a:prstGeom>
        </p:spPr>
      </p:pic>
      <p:pic>
        <p:nvPicPr>
          <p:cNvPr id="6" name="Содержимое 3" descr="http://imc-peterhof.spb.ru/images/DmitrievaEV/s-4.png"/>
          <p:cNvPicPr>
            <a:picLocks/>
          </p:cNvPicPr>
          <p:nvPr/>
        </p:nvPicPr>
        <p:blipFill>
          <a:blip cstate="print"/>
          <a:stretch>
            <a:fillRect/>
          </a:stretch>
        </p:blipFill>
        <p:spPr bwMode="auto">
          <a:xfrm>
            <a:off x="816744" y="1252538"/>
            <a:ext cx="10724225" cy="560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133383" y="488373"/>
            <a:ext cx="86409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kern="0" dirty="0" smtClean="0">
                <a:solidFill>
                  <a:srgbClr val="CC3300"/>
                </a:solidFill>
                <a:latin typeface="Arial"/>
                <a:ea typeface="+mj-ea"/>
                <a:cs typeface="+mj-cs"/>
              </a:rPr>
              <a:t>Виды 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 </a:t>
            </a:r>
            <a:r>
              <a:rPr lang="ru-RU" sz="3200" b="1" kern="0" dirty="0" smtClean="0">
                <a:solidFill>
                  <a:srgbClr val="CC3300"/>
                </a:solidFill>
                <a:latin typeface="Arial"/>
                <a:ea typeface="+mj-ea"/>
                <a:cs typeface="+mj-cs"/>
              </a:rPr>
              <a:t>КВЕСТОВ: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 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929637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2467992" y="127800"/>
            <a:ext cx="6205492" cy="75688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689935" y="164238"/>
            <a:ext cx="69245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>
                <a:solidFill>
                  <a:srgbClr val="FF0000"/>
                </a:solidFill>
              </a:rPr>
              <a:t>ФОРМЫ </a:t>
            </a:r>
            <a:r>
              <a:rPr lang="ru-RU" sz="3600" b="1" dirty="0" smtClean="0">
                <a:solidFill>
                  <a:srgbClr val="FF0000"/>
                </a:solidFill>
              </a:rPr>
              <a:t>ПРОВЕДЕНИЯ: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5" name="AutoShape 6" descr="C:\Users\USER\Desktop\%D0%9A%D0%B2. %D1%84. 3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316" y="1020933"/>
            <a:ext cx="11387092" cy="5670669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39191" y="1095044"/>
            <a:ext cx="5184559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rgbClr val="FF0000"/>
                </a:solidFill>
              </a:rPr>
              <a:t>Соревнования;</a:t>
            </a:r>
            <a:endParaRPr lang="ru-RU" sz="2400" b="1" dirty="0">
              <a:solidFill>
                <a:srgbClr val="FF0000"/>
              </a:solidFill>
            </a:endParaRPr>
          </a:p>
          <a:p>
            <a:pPr lvl="0"/>
            <a:endParaRPr lang="ru-RU" sz="2400" b="1" dirty="0">
              <a:solidFill>
                <a:srgbClr val="FF0000"/>
              </a:solidFill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rgbClr val="FF0000"/>
                </a:solidFill>
              </a:rPr>
              <a:t>Проекты;</a:t>
            </a:r>
            <a:endParaRPr lang="ru-RU" sz="2400" b="1" dirty="0">
              <a:solidFill>
                <a:srgbClr val="FF0000"/>
              </a:solidFill>
            </a:endParaRPr>
          </a:p>
          <a:p>
            <a:pPr lvl="0"/>
            <a:endParaRPr lang="ru-RU" sz="2400" b="1" dirty="0">
              <a:solidFill>
                <a:srgbClr val="FF0000"/>
              </a:solidFill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rgbClr val="FF0000"/>
                </a:solidFill>
              </a:rPr>
              <a:t>Исследования;</a:t>
            </a:r>
            <a:endParaRPr lang="ru-RU" sz="2400" b="1" dirty="0">
              <a:solidFill>
                <a:srgbClr val="FF0000"/>
              </a:solidFill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ru-RU" sz="2400" b="1" dirty="0">
              <a:solidFill>
                <a:srgbClr val="FF0000"/>
              </a:solidFill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rgbClr val="FF0000"/>
                </a:solidFill>
              </a:rPr>
              <a:t>Эксперименты;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endParaRPr lang="ru-RU" sz="2400" b="1" dirty="0">
              <a:solidFill>
                <a:srgbClr val="FF0000"/>
              </a:solidFill>
            </a:endParaRPr>
          </a:p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rgbClr val="FF0000"/>
                </a:solidFill>
              </a:rPr>
              <a:t>Литературные </a:t>
            </a:r>
            <a:r>
              <a:rPr lang="ru-RU" sz="2400" b="1" dirty="0" err="1" smtClean="0">
                <a:solidFill>
                  <a:srgbClr val="FF0000"/>
                </a:solidFill>
              </a:rPr>
              <a:t>квесты</a:t>
            </a:r>
            <a:r>
              <a:rPr lang="ru-RU" sz="2400" b="1" dirty="0" smtClean="0">
                <a:solidFill>
                  <a:srgbClr val="FF0000"/>
                </a:solidFill>
              </a:rPr>
              <a:t>;</a:t>
            </a:r>
          </a:p>
          <a:p>
            <a:pPr marL="457200" lvl="0" indent="-457200">
              <a:buFont typeface="Wingdings" panose="05000000000000000000" pitchFamily="2" charset="2"/>
              <a:buChar char="Ø"/>
            </a:pPr>
            <a:endParaRPr lang="ru-RU" sz="2400" b="1" dirty="0">
              <a:solidFill>
                <a:srgbClr val="FF0000"/>
              </a:solidFill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rgbClr val="FF0000"/>
                </a:solidFill>
              </a:rPr>
              <a:t>Поиск «Сокровищ</a:t>
            </a:r>
            <a:r>
              <a:rPr lang="ru-RU" sz="2400" b="1" dirty="0" smtClean="0">
                <a:solidFill>
                  <a:srgbClr val="FF0000"/>
                </a:solidFill>
              </a:rPr>
              <a:t>».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10" name="Picture 10" descr="https://thumbs.dreamstime.com/b/%D1%85%D0%B8%D0%BC%D0%B8%D1%8F-%D1%88%D0%BA%D0%BE-%D1%8C%D0%BD%D0%B8%D0%BA-%D0%BC%D0%B0-%D1%8C%D1%87%D0%B8%D0%BA%D0%B0-%D1%8C%D0%B5%D1%82-%D0%BF%D1%80%D0%BE%D0%B1%D0%B8%D1%80%D0%BA%D0%B8-72056677.jpg"/>
          <p:cNvPicPr>
            <a:picLocks noChangeAspect="1" noChangeArrowheads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8760" y="1095044"/>
            <a:ext cx="3678315" cy="2102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2" descr="https://xn--21-kmc.xn--80aafey1amqq.xn--d1acj3b/images/events/cover/09f30556b1b205d1c2709e52b2cb585e_big.png"/>
          <p:cNvPicPr>
            <a:picLocks noChangeAspect="1" noChangeArrowheads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7842" y="2334029"/>
            <a:ext cx="2889683" cy="209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390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7D7BED33-D4BC-43A6-9F8E-5C839BABFBFC}"/>
  <p:tag name="ISPRING_PROJECT_VERSION" val="9.3"/>
  <p:tag name="ISPRING_PROJECT_FOLDER_UPDATED" val="1"/>
  <p:tag name="ISPRING_SCREEN_RECS_UPDATED" val="C:\Users\USER\Desktop\Мет. и ф\Моя пр. мет и пр. в Суз. — копия\"/>
  <p:tag name="ISPRING_RESOURCE_FOLDER" val="C:\Users\USER\Desktop\Мет. и ф\Моя пр. мет и пр. в Суз. — копия\"/>
  <p:tag name="ISPRING_PRESENTATION_PATH" val="C:\Users\USER\Desktop\Мет. и ф\Моя пр. мет и пр. в Суз. — копия.pptx"/>
  <p:tag name="FLASHSPRING_ZOOM_TAG" val="74"/>
  <p:tag name="ISPRING_PRESENTATION_INFO_2" val="&lt;?xml version=&quot;1.0&quot; encoding=&quot;UTF-8&quot; standalone=&quot;no&quot; ?&gt;&#10;&lt;presentation2&gt;&#10;&#10;  &lt;slides&gt;&#10;    &lt;slide id=&quot;{BFED8628-48FE-424D-90E7-1DE7133FFB9C}&quot; pptId=&quot;256&quot;/&gt;&#10;    &lt;slide id=&quot;{BFDDA7DF-E98C-47CA-8A29-E6D66270F530}&quot; pptId=&quot;318&quot;/&gt;&#10;    &lt;slide id=&quot;{4FE2291A-868B-4094-BFA1-5B00EF678EF7}&quot; pptId=&quot;259&quot;/&gt;&#10;    &lt;slide id=&quot;{BB2278E3-348D-4BAE-899F-9C723F600A0A}&quot; pptId=&quot;285&quot;/&gt;&#10;    &lt;slide id=&quot;{A2B09BCA-511E-42ED-96E1-B204585E2908}&quot; pptId=&quot;286&quot;/&gt;&#10;    &lt;slide id=&quot;{C7EAC11C-9193-4576-A873-67A6FAC73A6F}&quot; pptId=&quot;295&quot;/&gt;&#10;    &lt;slide id=&quot;{0274D02D-D199-453D-9FB8-CA17A9893687}&quot; pptId=&quot;294&quot;/&gt;&#10;    &lt;slide id=&quot;{5EFC7F57-67F3-4C7D-874C-3A756DEFF8B5}&quot; pptId=&quot;290&quot;/&gt;&#10;    &lt;slide id=&quot;{56B425D5-029C-4AFD-AD51-B1650CFE9CBB}&quot; pptId=&quot;314&quot;/&gt;&#10;    &lt;slide id=&quot;{0DF8EAF4-1C48-45F2-956E-9A0307FEE364}&quot; pptId=&quot;312&quot;/&gt;&#10;    &lt;slide id=&quot;{F47F9BEB-388A-4AEF-806F-F30CE0C00DDB}&quot; pptId=&quot;315&quot;/&gt;&#10;    &lt;slide id=&quot;{3D1828BD-B60F-46C8-A68A-AF604E6897B5}&quot; pptId=&quot;306&quot;/&gt;&#10;    &lt;slide id=&quot;{A603F283-45AA-4A13-8F8B-2C1D4BB2D2F7}&quot; pptId=&quot;316&quot;/&gt;&#10;    &lt;slide id=&quot;{7096991D-F6B0-416A-B16A-4EDC54A71AB3}&quot; pptId=&quot;301&quot;/&gt;&#10;    &lt;slide id=&quot;{5FD842FE-D20E-439C-8161-CAAFA1A05CFE}&quot; pptId=&quot;317&quot;/&gt;&#10;    &lt;slide id=&quot;{A0EFC859-F391-4471-83F2-7ACCCAABEB46}&quot; pptId=&quot;262&quot;/&gt;&#10;    &lt;slide id=&quot;{DFFC781D-7C9F-47BC-B5C9-036045C00F4D}&quot; pptId=&quot;298&quot;/&gt;&#10;    &lt;slide id=&quot;{C4951A24-6B8C-4581-9407-E064B47737FF}&quot; pptId=&quot;302&quot;/&gt;&#10;    &lt;slide id=&quot;{684246B8-9450-48BE-83EC-5CA9653C4D41}&quot; pptId=&quot;307&quot;/&gt;&#10;    &lt;slide id=&quot;{7813BD20-66FA-4027-9FBB-74B96F8D1D0E}&quot; pptId=&quot;313&quot;/&gt;&#10;    &lt;slide id=&quot;{DC3A3902-1087-42CA-938A-C41EBC06CA62}&quot; pptId=&quot;309&quot;/&gt;&#10;    &lt;slide id=&quot;{05EC7AC0-F6C7-4D3E-8054-68DD3854C502}&quot; pptId=&quot;319&quot;/&gt;&#10;    &lt;slide id=&quot;{BE724018-7DA7-45E7-B8B3-10C5ADEFD1AF}&quot; pptId=&quot;320&quot;/&gt;&#10;    &lt;slide id=&quot;{A8514B16-D63D-4456-AE34-4ACFC5A09DDB}&quot; pptId=&quot;321&quot;/&gt;&#10;    &lt;slide id=&quot;{6A6308E0-89CE-4DF5-B5E8-14115D1C0D46}&quot; pptId=&quot;322&quot;/&gt;&#10;    &lt;slide id=&quot;{CB0776AA-CD65-4C25-AB0D-F64BA0B13626}&quot; pptId=&quot;323&quot;/&gt;&#10;    &lt;slide id=&quot;{AEA499CB-9EB0-498D-8552-11282CAFE364}&quot; pptId=&quot;324&quot;/&gt;&#10;    &lt;slide id=&quot;{D134EDF0-906F-4587-8C78-65C2ACB44D25}&quot; pptId=&quot;289&quot;/&gt;&#10;  &lt;/slides&gt;&#10;&#10;  &lt;narration&gt;&#10;    &lt;audioTracks&gt;&#10;      &lt;audioTrack muted=&quot;false&quot; name=&quot;Аудио 1&quot; resource=&quot;946c300e&quot; slideId=&quot;{BFED8628-48FE-424D-90E7-1DE7133FFB9C}&quot; startTime=&quot;0&quot; volume=&quot;1&quot;&gt;&#10;        &lt;audio channels=&quot;1&quot; format=&quot;s16&quot; sampleRate=&quot;44100&quot;/&gt;&#10;      &lt;/audioTrack&gt;&#10;      &lt;audioTrack muted=&quot;false&quot; name=&quot;Аудио 1&quot; resource=&quot;7f2f8f55&quot; slideId=&quot;{BFED8628-48FE-424D-90E7-1DE7133FFB9C}&quot; startTime=&quot;141297&quot; stepIndex=&quot;0&quot; volume=&quot;1&quot;&gt;&#10;        &lt;audio channels=&quot;1&quot; format=&quot;s16&quot; sampleRate=&quot;44100&quot;/&gt;&#10;      &lt;/audioTrack&gt;&#10;      &lt;audioTrack muted=&quot;false&quot; name=&quot;фон - народная музыка (goodmp3.ru)&quot; resource=&quot;6dd7f879&quot; slideId=&quot;{BFED8628-48FE-424D-90E7-1DE7133FFB9C}&quot; startTime=&quot;0&quot; stepIndex=&quot;0&quot; volume=&quot;1&quot;&gt;&#10;        &lt;audio channels=&quot;2&quot; format=&quot;fltp&quot; sampleRate=&quot;44100&quot;/&gt;&#10;      &lt;/audioTrack&gt;&#10;    &lt;/audioTracks&gt;&#10;    &lt;videoTracks/&gt;&#10;  &lt;/narration&gt;&#10;&#10;&lt;/presentation2&gt;&#1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05EC7AC0-F6C7-4D3E-8054-68DD3854C502}"/>
  <p:tag name="GENSWF_ADVANCE_TIME" val="5.000"/>
  <p:tag name="ISPRING_CUSTOM_TIMING_USED" val="1"/>
</p:tagLst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3213</TotalTime>
  <Words>549</Words>
  <Application>Microsoft Office PowerPoint</Application>
  <PresentationFormat>Произвольный</PresentationFormat>
  <Paragraphs>102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 Windows</cp:lastModifiedBy>
  <cp:revision>436</cp:revision>
  <dcterms:created xsi:type="dcterms:W3CDTF">2022-01-05T13:53:15Z</dcterms:created>
  <dcterms:modified xsi:type="dcterms:W3CDTF">2024-03-15T03:32:17Z</dcterms:modified>
</cp:coreProperties>
</file>