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7" r:id="rId1"/>
  </p:sldMasterIdLst>
  <p:sldIdLst>
    <p:sldId id="256" r:id="rId2"/>
    <p:sldId id="261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6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290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229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33261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528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385286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9912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6119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096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919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62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03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81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951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306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919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374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FF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2BE8F-AD29-4326-B396-E763B470C21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A839D48-51E9-49E2-9D06-B24365CA1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840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  <p:sldLayoutId id="2147484063" r:id="rId6"/>
    <p:sldLayoutId id="2147484064" r:id="rId7"/>
    <p:sldLayoutId id="2147484065" r:id="rId8"/>
    <p:sldLayoutId id="2147484066" r:id="rId9"/>
    <p:sldLayoutId id="2147484067" r:id="rId10"/>
    <p:sldLayoutId id="2147484068" r:id="rId11"/>
    <p:sldLayoutId id="2147484069" r:id="rId12"/>
    <p:sldLayoutId id="2147484070" r:id="rId13"/>
    <p:sldLayoutId id="2147484071" r:id="rId14"/>
    <p:sldLayoutId id="2147484072" r:id="rId15"/>
    <p:sldLayoutId id="214748407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" y="0"/>
            <a:ext cx="10591800" cy="6858000"/>
          </a:xfrm>
        </p:spPr>
      </p:pic>
      <p:sp>
        <p:nvSpPr>
          <p:cNvPr id="7" name="TextBox 6"/>
          <p:cNvSpPr txBox="1"/>
          <p:nvPr/>
        </p:nvSpPr>
        <p:spPr>
          <a:xfrm>
            <a:off x="7360920" y="12801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012180" y="270748"/>
            <a:ext cx="4753224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Gabriola" panose="04040605051002020D02" pitchFamily="82" charset="0"/>
              </a:rPr>
              <a:t>У человека должна быть мечта.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Gabriola" panose="04040605051002020D02" pitchFamily="82" charset="0"/>
              </a:rPr>
              <a:t>Далёкая или близкая,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Gabriola" panose="04040605051002020D02" pitchFamily="82" charset="0"/>
              </a:rPr>
              <a:t>Она всегда манит и 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Gabriola" panose="04040605051002020D02" pitchFamily="82" charset="0"/>
              </a:rPr>
              <a:t>заставляет двигаться навстречу.</a:t>
            </a:r>
            <a:endParaRPr lang="ru-RU" sz="3200" dirty="0">
              <a:solidFill>
                <a:schemeClr val="bg1"/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06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09"/>
            <a:ext cx="8911687" cy="2200977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Gabriola" panose="04040605051002020D02" pitchFamily="82" charset="0"/>
              </a:rPr>
              <a:t>Подведение итогов</a:t>
            </a:r>
            <a:br>
              <a:rPr lang="ru-RU" sz="4400" dirty="0" smtClean="0">
                <a:latin typeface="Gabriola" panose="04040605051002020D02" pitchFamily="82" charset="0"/>
              </a:rPr>
            </a:br>
            <a:r>
              <a:rPr lang="ru-RU" sz="4400" dirty="0" smtClean="0">
                <a:latin typeface="Gabriola" panose="04040605051002020D02" pitchFamily="82" charset="0"/>
              </a:rPr>
              <a:t>Рефлексия</a:t>
            </a:r>
            <a:endParaRPr lang="ru-RU" sz="4400" dirty="0">
              <a:latin typeface="Gabriola" panose="04040605051002020D02" pitchFamily="82" charset="0"/>
            </a:endParaRPr>
          </a:p>
        </p:txBody>
      </p:sp>
      <p:pic>
        <p:nvPicPr>
          <p:cNvPr id="1026" name="Picture 2" descr="https://avatars.mds.yandex.net/i?id=7c1e1346c2b75dc6a6162485cfb4641a3f00257d-10876343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065" y="2593974"/>
            <a:ext cx="5895848" cy="368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236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>
                <a:latin typeface="Gabriola" panose="04040605051002020D02" pitchFamily="82" charset="0"/>
              </a:rPr>
              <a:t> Цель классного часа:</a:t>
            </a:r>
            <a:br>
              <a:rPr lang="ru-RU" sz="4400" b="1" dirty="0">
                <a:latin typeface="Gabriola" panose="04040605051002020D02" pitchFamily="82" charset="0"/>
              </a:rPr>
            </a:br>
            <a:r>
              <a:rPr lang="ru-RU" sz="4400" b="1" dirty="0">
                <a:latin typeface="Gabriola" panose="04040605051002020D02" pitchFamily="82" charset="0"/>
              </a:rPr>
              <a:t>1) развитие профессионального самопознания </a:t>
            </a:r>
            <a:r>
              <a:rPr lang="ru-RU" sz="4400" b="1" dirty="0" smtClean="0">
                <a:latin typeface="Gabriola" panose="04040605051002020D02" pitchFamily="82" charset="0"/>
              </a:rPr>
              <a:t>учащихся;</a:t>
            </a:r>
            <a:r>
              <a:rPr lang="ru-RU" sz="4400" b="1" dirty="0">
                <a:latin typeface="Gabriola" panose="04040605051002020D02" pitchFamily="82" charset="0"/>
              </a:rPr>
              <a:t/>
            </a:r>
            <a:br>
              <a:rPr lang="ru-RU" sz="4400" b="1" dirty="0">
                <a:latin typeface="Gabriola" panose="04040605051002020D02" pitchFamily="82" charset="0"/>
              </a:rPr>
            </a:br>
            <a:r>
              <a:rPr lang="ru-RU" sz="4400" b="1" dirty="0">
                <a:latin typeface="Gabriola" panose="04040605051002020D02" pitchFamily="82" charset="0"/>
              </a:rPr>
              <a:t>Задачи классного часа:</a:t>
            </a:r>
            <a:br>
              <a:rPr lang="ru-RU" sz="4400" b="1" dirty="0">
                <a:latin typeface="Gabriola" panose="04040605051002020D02" pitchFamily="82" charset="0"/>
              </a:rPr>
            </a:br>
            <a:r>
              <a:rPr lang="ru-RU" sz="4400" b="1" dirty="0">
                <a:latin typeface="Gabriola" panose="04040605051002020D02" pitchFamily="82" charset="0"/>
              </a:rPr>
              <a:t>1)Формирование информационной основы выбора профессии, установка на самопознание, самооценку своих возможностей, знаний, представлений о самом себе.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754877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38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latin typeface="Gabriola" panose="04040605051002020D02" pitchFamily="82" charset="0"/>
              </a:rPr>
              <a:t>Социология в МГТУ им. Н.Э. Баумана</a:t>
            </a:r>
            <a:endParaRPr lang="ru-RU" sz="4400" b="1" dirty="0">
              <a:latin typeface="Gabriola" panose="04040605051002020D02" pitchFamily="82" charset="0"/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37882525"/>
              </p:ext>
            </p:extLst>
          </p:nvPr>
        </p:nvGraphicFramePr>
        <p:xfrm>
          <a:off x="2589213" y="2133600"/>
          <a:ext cx="431323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746"/>
                <a:gridCol w="1437746"/>
                <a:gridCol w="1437746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Балл</a:t>
                      </a:r>
                      <a:r>
                        <a:rPr lang="ru-RU" baseline="0" dirty="0" smtClean="0"/>
                        <a:t> на бюджет</a:t>
                      </a:r>
                      <a:endParaRPr lang="ru-RU" dirty="0"/>
                    </a:p>
                  </a:txBody>
                  <a:tcPr marL="76116" marR="76116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2021</a:t>
                      </a:r>
                      <a:endParaRPr lang="ru-RU" dirty="0"/>
                    </a:p>
                  </a:txBody>
                  <a:tcPr marL="76116" marR="7611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2022</a:t>
                      </a:r>
                      <a:endParaRPr lang="ru-RU" dirty="0"/>
                    </a:p>
                  </a:txBody>
                  <a:tcPr marL="76116" marR="7611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2023</a:t>
                      </a:r>
                      <a:endParaRPr lang="ru-RU" dirty="0"/>
                    </a:p>
                  </a:txBody>
                  <a:tcPr marL="76116" marR="7611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261</a:t>
                      </a:r>
                      <a:endParaRPr lang="ru-RU" dirty="0"/>
                    </a:p>
                  </a:txBody>
                  <a:tcPr marL="76116" marR="7611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254</a:t>
                      </a:r>
                      <a:endParaRPr lang="ru-RU" dirty="0"/>
                    </a:p>
                  </a:txBody>
                  <a:tcPr marL="76116" marR="7611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265</a:t>
                      </a:r>
                      <a:endParaRPr lang="ru-RU" dirty="0"/>
                    </a:p>
                  </a:txBody>
                  <a:tcPr marL="76116" marR="76116"/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46479891"/>
              </p:ext>
            </p:extLst>
          </p:nvPr>
        </p:nvGraphicFramePr>
        <p:xfrm>
          <a:off x="7191375" y="2125663"/>
          <a:ext cx="431323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746"/>
                <a:gridCol w="1437746"/>
                <a:gridCol w="1437746"/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ru-RU" dirty="0" smtClean="0"/>
                        <a:t>Балл на платное отделение</a:t>
                      </a:r>
                      <a:endParaRPr lang="ru-RU" dirty="0"/>
                    </a:p>
                  </a:txBody>
                  <a:tcPr marL="76116" marR="76116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2021</a:t>
                      </a:r>
                      <a:endParaRPr lang="ru-RU" dirty="0"/>
                    </a:p>
                  </a:txBody>
                  <a:tcPr marL="76116" marR="7611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2022</a:t>
                      </a:r>
                      <a:endParaRPr lang="ru-RU" dirty="0"/>
                    </a:p>
                  </a:txBody>
                  <a:tcPr marL="76116" marR="7611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2023</a:t>
                      </a:r>
                      <a:endParaRPr lang="ru-RU" dirty="0"/>
                    </a:p>
                  </a:txBody>
                  <a:tcPr marL="76116" marR="7611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124</a:t>
                      </a:r>
                      <a:endParaRPr lang="ru-RU" dirty="0"/>
                    </a:p>
                  </a:txBody>
                  <a:tcPr marL="76116" marR="7611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162</a:t>
                      </a:r>
                      <a:endParaRPr lang="ru-RU" dirty="0"/>
                    </a:p>
                  </a:txBody>
                  <a:tcPr marL="76116" marR="7611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176</a:t>
                      </a:r>
                      <a:endParaRPr lang="ru-RU" dirty="0"/>
                    </a:p>
                  </a:txBody>
                  <a:tcPr marL="76116" marR="76116"/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219200" y="3383280"/>
            <a:ext cx="64596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cap="all" dirty="0">
                <a:latin typeface="Gabriola" panose="04040605051002020D02" pitchFamily="82" charset="0"/>
              </a:rPr>
              <a:t>ДОПОЛНИТЕЛЬНЫЕ БАЛЛЫ К ЕГЭ ОТ ВУЗА</a:t>
            </a:r>
          </a:p>
          <a:p>
            <a:r>
              <a:rPr lang="ru-RU" sz="3300" dirty="0">
                <a:latin typeface="Gabriola" panose="04040605051002020D02" pitchFamily="82" charset="0"/>
              </a:rPr>
              <a:t>Золотой значок ГТО — 5</a:t>
            </a:r>
          </a:p>
          <a:p>
            <a:r>
              <a:rPr lang="ru-RU" sz="3300" dirty="0">
                <a:latin typeface="Gabriola" panose="04040605051002020D02" pitchFamily="82" charset="0"/>
              </a:rPr>
              <a:t>Аттестат с отличием — 10</a:t>
            </a:r>
          </a:p>
          <a:p>
            <a:r>
              <a:rPr lang="ru-RU" sz="3300" dirty="0">
                <a:latin typeface="Gabriola" panose="04040605051002020D02" pitchFamily="82" charset="0"/>
              </a:rPr>
              <a:t>Диплом СПО с отличием — 10</a:t>
            </a:r>
          </a:p>
          <a:p>
            <a:r>
              <a:rPr lang="ru-RU" sz="3300" dirty="0">
                <a:latin typeface="Gabriola" panose="04040605051002020D02" pitchFamily="82" charset="0"/>
              </a:rPr>
              <a:t>Портфолио/олимпиады — до 10</a:t>
            </a:r>
          </a:p>
          <a:p>
            <a:r>
              <a:rPr lang="ru-RU" sz="3300" dirty="0" err="1" smtClean="0">
                <a:latin typeface="Gabriola" panose="04040605051002020D02" pitchFamily="82" charset="0"/>
              </a:rPr>
              <a:t>Волонтёрство</a:t>
            </a:r>
            <a:r>
              <a:rPr lang="ru-RU" sz="3300" dirty="0" smtClean="0">
                <a:latin typeface="Gabriola" panose="04040605051002020D02" pitchFamily="82" charset="0"/>
              </a:rPr>
              <a:t> </a:t>
            </a:r>
            <a:r>
              <a:rPr lang="ru-RU" sz="3300" dirty="0">
                <a:latin typeface="Gabriola" panose="04040605051002020D02" pitchFamily="82" charset="0"/>
              </a:rPr>
              <a:t>— до 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12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9524" y="227870"/>
            <a:ext cx="8911687" cy="128089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atin typeface="Gabriola" panose="04040605051002020D02" pitchFamily="82" charset="0"/>
              </a:rPr>
              <a:t>«Московская Государственная Академия Физической Культуры»</a:t>
            </a:r>
            <a:br>
              <a:rPr lang="ru-RU" sz="4400" b="1" dirty="0" smtClean="0">
                <a:latin typeface="Gabriola" panose="04040605051002020D02" pitchFamily="82" charset="0"/>
              </a:rPr>
            </a:br>
            <a:r>
              <a:rPr lang="ru-RU" sz="4400" b="1" dirty="0" smtClean="0">
                <a:latin typeface="Gabriola" panose="04040605051002020D02" pitchFamily="82" charset="0"/>
              </a:rPr>
              <a:t>квалификация: </a:t>
            </a:r>
            <a:r>
              <a:rPr lang="ru-RU" sz="4400" dirty="0" smtClean="0">
                <a:latin typeface="Gabriola" panose="04040605051002020D02" pitchFamily="82" charset="0"/>
              </a:rPr>
              <a:t>тренер по виду спорта</a:t>
            </a:r>
            <a:br>
              <a:rPr lang="ru-RU" sz="4400" dirty="0" smtClean="0">
                <a:latin typeface="Gabriola" panose="04040605051002020D02" pitchFamily="82" charset="0"/>
              </a:rPr>
            </a:br>
            <a:endParaRPr lang="ru-RU" sz="4400" dirty="0">
              <a:latin typeface="Gabriola" panose="04040605051002020D02" pitchFamily="82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83241659"/>
              </p:ext>
            </p:extLst>
          </p:nvPr>
        </p:nvGraphicFramePr>
        <p:xfrm>
          <a:off x="2316253" y="2628559"/>
          <a:ext cx="3047318" cy="20065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7318"/>
              </a:tblGrid>
              <a:tr h="695899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бюджетных мест в 2023 г.</a:t>
                      </a:r>
                      <a:endParaRPr lang="ru-RU" dirty="0"/>
                    </a:p>
                  </a:txBody>
                  <a:tcPr/>
                </a:tc>
              </a:tr>
              <a:tr h="91298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Очная</a:t>
                      </a:r>
                      <a:r>
                        <a:rPr lang="ru-RU" baseline="0" dirty="0" smtClean="0"/>
                        <a:t> форма обучения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97656">
                <a:tc>
                  <a:txBody>
                    <a:bodyPr/>
                    <a:lstStyle/>
                    <a:p>
                      <a:r>
                        <a:rPr lang="ru-RU" dirty="0" smtClean="0"/>
                        <a:t>269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302471"/>
              </p:ext>
            </p:extLst>
          </p:nvPr>
        </p:nvGraphicFramePr>
        <p:xfrm>
          <a:off x="5868536" y="2651761"/>
          <a:ext cx="3357351" cy="1974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6788"/>
                <a:gridCol w="1760563"/>
              </a:tblGrid>
              <a:tr h="719236"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Количество мест на платное отделение 2023</a:t>
                      </a:r>
                      <a:r>
                        <a:rPr lang="ru-RU" baseline="0" dirty="0" smtClean="0"/>
                        <a:t> г.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87104"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Очная форма обучения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68490">
                <a:tc>
                  <a:txBody>
                    <a:bodyPr/>
                    <a:lstStyle/>
                    <a:p>
                      <a:r>
                        <a:rPr lang="ru-RU" dirty="0" smtClean="0"/>
                        <a:t>364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654945" y="5193328"/>
            <a:ext cx="85507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</a:rPr>
              <a:t>+ вступительные экзамены профессиональной направленности</a:t>
            </a:r>
            <a:endParaRPr lang="ru-RU" sz="3200" b="1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31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6607" y="490602"/>
            <a:ext cx="8911687" cy="128089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atin typeface="Gabriola" panose="04040605051002020D02" pitchFamily="82" charset="0"/>
              </a:rPr>
              <a:t>Московский авиационный институт</a:t>
            </a:r>
            <a:endParaRPr lang="ru-RU" sz="4400" b="1" dirty="0">
              <a:latin typeface="Gabriola" panose="04040605051002020D02" pitchFamily="82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25601776"/>
              </p:ext>
            </p:extLst>
          </p:nvPr>
        </p:nvGraphicFramePr>
        <p:xfrm>
          <a:off x="787566" y="2125663"/>
          <a:ext cx="431323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746"/>
                <a:gridCol w="1437746"/>
                <a:gridCol w="1437746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Балл на бюджет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01502856"/>
              </p:ext>
            </p:extLst>
          </p:nvPr>
        </p:nvGraphicFramePr>
        <p:xfrm>
          <a:off x="7045056" y="2125663"/>
          <a:ext cx="431323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746"/>
                <a:gridCol w="1437746"/>
                <a:gridCol w="1437746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Балл на платное отделение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193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178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81199" y="3534013"/>
            <a:ext cx="6239209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dirty="0">
                <a:latin typeface="Gabriola" panose="04040605051002020D02" pitchFamily="82" charset="0"/>
              </a:rPr>
              <a:t>ДОПОЛНИТЕЛЬНЫЕ БАЛЛЫ К ЕГЭ ОТ ВУЗА</a:t>
            </a:r>
          </a:p>
          <a:p>
            <a:r>
              <a:rPr lang="ru-RU" sz="3200" dirty="0">
                <a:latin typeface="Gabriola" panose="04040605051002020D02" pitchFamily="82" charset="0"/>
              </a:rPr>
              <a:t>Золотой значок ГТО — 2</a:t>
            </a:r>
          </a:p>
          <a:p>
            <a:r>
              <a:rPr lang="ru-RU" sz="3200" dirty="0">
                <a:latin typeface="Gabriola" panose="04040605051002020D02" pitchFamily="82" charset="0"/>
              </a:rPr>
              <a:t>Аттестат с отличием — 5</a:t>
            </a:r>
          </a:p>
          <a:p>
            <a:r>
              <a:rPr lang="ru-RU" sz="3200" dirty="0">
                <a:latin typeface="Gabriola" panose="04040605051002020D02" pitchFamily="82" charset="0"/>
              </a:rPr>
              <a:t>Диплом СПО с отличием — 5</a:t>
            </a:r>
          </a:p>
          <a:p>
            <a:r>
              <a:rPr lang="ru-RU" sz="3200" dirty="0">
                <a:latin typeface="Gabriola" panose="04040605051002020D02" pitchFamily="82" charset="0"/>
              </a:rPr>
              <a:t>Портфолио/олимпиады — до 5</a:t>
            </a:r>
          </a:p>
          <a:p>
            <a:r>
              <a:rPr lang="ru-RU" sz="3200" dirty="0" err="1" smtClean="0">
                <a:latin typeface="Gabriola" panose="04040605051002020D02" pitchFamily="82" charset="0"/>
              </a:rPr>
              <a:t>Волонтёрство</a:t>
            </a:r>
            <a:r>
              <a:rPr lang="ru-RU" sz="3200" dirty="0" smtClean="0">
                <a:latin typeface="Gabriola" panose="04040605051002020D02" pitchFamily="82" charset="0"/>
              </a:rPr>
              <a:t> </a:t>
            </a:r>
            <a:r>
              <a:rPr lang="ru-RU" sz="3200" dirty="0">
                <a:latin typeface="Gabriola" panose="04040605051002020D02" pitchFamily="82" charset="0"/>
              </a:rPr>
              <a:t>— до 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8780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5920" y="1"/>
            <a:ext cx="9845040" cy="686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297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156" t="1014" r="9646"/>
          <a:stretch/>
        </p:blipFill>
        <p:spPr>
          <a:xfrm>
            <a:off x="1711752" y="0"/>
            <a:ext cx="9909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369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519" y="1222612"/>
            <a:ext cx="3562348" cy="474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https://mail.rambler.ru/r/view/INBOX/40219?cache_id=3545730844&amp;part_id=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286" y="1905000"/>
            <a:ext cx="3562350" cy="47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4860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430</TotalTime>
  <Words>169</Words>
  <Application>Microsoft Office PowerPoint</Application>
  <PresentationFormat>Широкоэкранный</PresentationFormat>
  <Paragraphs>56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Century Gothic</vt:lpstr>
      <vt:lpstr>Gabriola</vt:lpstr>
      <vt:lpstr>Wingdings 3</vt:lpstr>
      <vt:lpstr>Легкий дым</vt:lpstr>
      <vt:lpstr>Презентация PowerPoint</vt:lpstr>
      <vt:lpstr> Цель классного часа: 1) развитие профессионального самопознания учащихся; Задачи классного часа: 1)Формирование информационной основы выбора профессии, установка на самопознание, самооценку своих возможностей, знаний, представлений о самом себе.</vt:lpstr>
      <vt:lpstr>Презентация PowerPoint</vt:lpstr>
      <vt:lpstr>Социология в МГТУ им. Н.Э. Баумана</vt:lpstr>
      <vt:lpstr>«Московская Государственная Академия Физической Культуры» квалификация: тренер по виду спорта </vt:lpstr>
      <vt:lpstr>Московский авиационный институт</vt:lpstr>
      <vt:lpstr>Презентация PowerPoint</vt:lpstr>
      <vt:lpstr>Презентация PowerPoint</vt:lpstr>
      <vt:lpstr>Презентация PowerPoint</vt:lpstr>
      <vt:lpstr>Подведение итогов Рефлексия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24</cp:revision>
  <dcterms:created xsi:type="dcterms:W3CDTF">2023-10-23T18:51:24Z</dcterms:created>
  <dcterms:modified xsi:type="dcterms:W3CDTF">2023-10-24T16:06:47Z</dcterms:modified>
</cp:coreProperties>
</file>