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60" r:id="rId4"/>
    <p:sldId id="258" r:id="rId5"/>
    <p:sldId id="259" r:id="rId6"/>
    <p:sldId id="264" r:id="rId7"/>
    <p:sldId id="263" r:id="rId8"/>
    <p:sldId id="262" r:id="rId9"/>
    <p:sldId id="261" r:id="rId10"/>
    <p:sldId id="269" r:id="rId11"/>
    <p:sldId id="267" r:id="rId12"/>
    <p:sldId id="268" r:id="rId13"/>
    <p:sldId id="273" r:id="rId14"/>
    <p:sldId id="276" r:id="rId15"/>
    <p:sldId id="277" r:id="rId16"/>
    <p:sldId id="274" r:id="rId17"/>
    <p:sldId id="265" r:id="rId18"/>
    <p:sldId id="266" r:id="rId19"/>
    <p:sldId id="270" r:id="rId20"/>
    <p:sldId id="271" r:id="rId21"/>
    <p:sldId id="27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9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D45656-C51C-40F1-A322-CEE44DCBFAAC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FD286C-1E8C-4A94-90FB-5C9E2F752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34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D286C-1E8C-4A94-90FB-5C9E2F75292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649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D286C-1E8C-4A94-90FB-5C9E2F75292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750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7D67-EDE3-4BB6-8C17-DE726E5B3E30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84AF-80F5-45D8-8B0D-E66365D1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154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7D67-EDE3-4BB6-8C17-DE726E5B3E30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84AF-80F5-45D8-8B0D-E66365D1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132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7D67-EDE3-4BB6-8C17-DE726E5B3E30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84AF-80F5-45D8-8B0D-E66365D1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450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7D67-EDE3-4BB6-8C17-DE726E5B3E30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84AF-80F5-45D8-8B0D-E66365D1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576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7D67-EDE3-4BB6-8C17-DE726E5B3E30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84AF-80F5-45D8-8B0D-E66365D1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545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7D67-EDE3-4BB6-8C17-DE726E5B3E30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84AF-80F5-45D8-8B0D-E66365D1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059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7D67-EDE3-4BB6-8C17-DE726E5B3E30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84AF-80F5-45D8-8B0D-E66365D1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739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7D67-EDE3-4BB6-8C17-DE726E5B3E30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84AF-80F5-45D8-8B0D-E66365D1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627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7D67-EDE3-4BB6-8C17-DE726E5B3E30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84AF-80F5-45D8-8B0D-E66365D1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039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7D67-EDE3-4BB6-8C17-DE726E5B3E30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84AF-80F5-45D8-8B0D-E66365D1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2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7D67-EDE3-4BB6-8C17-DE726E5B3E30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84AF-80F5-45D8-8B0D-E66365D1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207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17D67-EDE3-4BB6-8C17-DE726E5B3E30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B84AF-80F5-45D8-8B0D-E66365D1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231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latin typeface="+mj-lt"/>
            </a:endParaRPr>
          </a:p>
        </p:txBody>
      </p:sp>
      <p:sp>
        <p:nvSpPr>
          <p:cNvPr id="6" name="AutoShape 2" descr="https://craftwhack.com/wp-content/uploads/2021/07/cool-comic-patter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craftwhack.com/wp-content/uploads/2021/07/cool-comic-pattern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https://craftwhack.com/wp-content/uploads/2021/07/cool-comic-pattern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s://avatars.mds.yandex.net/get-images-cbir/2273012/sNFQJpbamTfebUBmV0h6sw7920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6046"/>
            <a:ext cx="12192000" cy="697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83352" y="3282474"/>
            <a:ext cx="84253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</a:rPr>
              <a:t>Master class by Elena Nikolaevna Ladontseva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82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98" t="9796" r="742" b="7088"/>
          <a:stretch/>
        </p:blipFill>
        <p:spPr>
          <a:xfrm>
            <a:off x="624840" y="757308"/>
            <a:ext cx="10803742" cy="61006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19600" y="172533"/>
            <a:ext cx="28648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latin typeface="Forte" panose="03060902040502070203" pitchFamily="66" charset="0"/>
              </a:rPr>
              <a:t>Choose a place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83515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495" b="5259"/>
          <a:stretch/>
        </p:blipFill>
        <p:spPr>
          <a:xfrm>
            <a:off x="640080" y="684692"/>
            <a:ext cx="10992531" cy="617330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21480" y="99917"/>
            <a:ext cx="3448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Forte" panose="03060902040502070203" pitchFamily="66" charset="0"/>
              </a:rPr>
              <a:t>Choose a character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9089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557" b="5456"/>
          <a:stretch/>
        </p:blipFill>
        <p:spPr>
          <a:xfrm>
            <a:off x="829670" y="762000"/>
            <a:ext cx="10782655" cy="6096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62400" y="259080"/>
            <a:ext cx="4102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Forte" panose="03060902040502070203" pitchFamily="66" charset="0"/>
              </a:rPr>
              <a:t>… and the appearance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5676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2eb0f5cfe2c72be9e5082c07cb5084725036f917-11376477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20" y="1685369"/>
            <a:ext cx="2503337" cy="165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i?id=989adb59062cb28de02da58102d9f9e48148b576-3237927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719" y="1578688"/>
            <a:ext cx="2597151" cy="187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i?id=9ba06e0084ac20960d799660c0fe56a2f9331a83-10876270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776" y="1258649"/>
            <a:ext cx="3427695" cy="208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7f31d699cf9275e6a7714a8823d08ddfb602950d-9747317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30" y="4207351"/>
            <a:ext cx="3176916" cy="201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i?id=de7e6284c6566b9e474fb5b3bb0a93bb2a26dddc-10093903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915" y="4077334"/>
            <a:ext cx="3428761" cy="227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avatars.mds.yandex.net/i?id=65a205fe6b17181f962395a451c2e8a9a4a214c1-8986614-images-thumbs&amp;n=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406" y="3952360"/>
            <a:ext cx="3303905" cy="227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14808" y="502920"/>
            <a:ext cx="16289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Forte" panose="03060902040502070203" pitchFamily="66" charset="0"/>
              </a:rPr>
              <a:t>Gadgets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75524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2eb0f5cfe2c72be9e5082c07cb5084725036f917-11376477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20" y="1685369"/>
            <a:ext cx="2503337" cy="165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i?id=989adb59062cb28de02da58102d9f9e48148b576-3237927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719" y="1578688"/>
            <a:ext cx="2597151" cy="187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7f31d699cf9275e6a7714a8823d08ddfb602950d-9747317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30" y="4207351"/>
            <a:ext cx="3176916" cy="201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i?id=de7e6284c6566b9e474fb5b3bb0a93bb2a26dddc-10093903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915" y="4077334"/>
            <a:ext cx="3428761" cy="227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avatars.mds.yandex.net/i?id=65a205fe6b17181f962395a451c2e8a9a4a214c1-8986614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406" y="3952360"/>
            <a:ext cx="3303905" cy="227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55971" y="502920"/>
            <a:ext cx="30877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Forte" panose="03060902040502070203" pitchFamily="66" charset="0"/>
              </a:rPr>
              <a:t>What is missing?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80508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2eb0f5cfe2c72be9e5082c07cb5084725036f917-11376477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20" y="1685369"/>
            <a:ext cx="2503337" cy="165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i?id=989adb59062cb28de02da58102d9f9e48148b576-3237927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719" y="1578688"/>
            <a:ext cx="2597151" cy="187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i?id=de7e6284c6566b9e474fb5b3bb0a93bb2a26dddc-10093903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915" y="4077334"/>
            <a:ext cx="3428761" cy="227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avatars.mds.yandex.net/i?id=65a205fe6b17181f962395a451c2e8a9a4a214c1-8986614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406" y="3952360"/>
            <a:ext cx="3303905" cy="227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55971" y="502920"/>
            <a:ext cx="30877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Forte" panose="03060902040502070203" pitchFamily="66" charset="0"/>
              </a:rPr>
              <a:t>What is missing?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708981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latin typeface="Forte" panose="03060902040502070203" pitchFamily="66" charset="0"/>
              </a:rPr>
              <a:t>Phrases for shopping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" y="1325563"/>
            <a:ext cx="11658600" cy="4851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5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35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 is it?                </a:t>
            </a:r>
            <a:r>
              <a:rPr lang="en-US" sz="35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I help you? </a:t>
            </a:r>
            <a:endParaRPr lang="en-US" sz="3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sz="35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</a:t>
            </a:r>
            <a:r>
              <a:rPr lang="en-US" sz="35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morning.                        </a:t>
            </a:r>
            <a:r>
              <a:rPr lang="en-US" sz="35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5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€</a:t>
            </a:r>
            <a:r>
              <a:rPr lang="en-US" sz="35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200</a:t>
            </a:r>
          </a:p>
          <a:p>
            <a:pPr marL="0" indent="0">
              <a:buNone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3500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much does it cost?                    </a:t>
            </a:r>
            <a:r>
              <a:rPr lang="en-US" sz="35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would like a … .</a:t>
            </a:r>
          </a:p>
          <a:p>
            <a:pPr marL="0" indent="0">
              <a:buNone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35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you.               </a:t>
            </a:r>
            <a:r>
              <a:rPr lang="en-US" sz="3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nice evening!          </a:t>
            </a:r>
            <a:r>
              <a:rPr lang="ru-RU" sz="35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£</a:t>
            </a:r>
            <a:r>
              <a:rPr lang="en-US" sz="35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700</a:t>
            </a:r>
          </a:p>
          <a:p>
            <a:pPr marL="0" indent="0">
              <a:buNone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35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afternoon.                   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Cash or card?</a:t>
            </a:r>
          </a:p>
          <a:p>
            <a:pPr marL="0" indent="0">
              <a:buNone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35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$300                                 </a:t>
            </a:r>
            <a:r>
              <a:rPr lang="en-US" sz="3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nice day!</a:t>
            </a:r>
          </a:p>
          <a:p>
            <a:pPr marL="0" indent="0">
              <a:buNone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sz="35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Hello!   </a:t>
            </a:r>
            <a:r>
              <a:rPr lang="en-US" sz="35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a lot.                       </a:t>
            </a:r>
            <a:r>
              <a:rPr lang="en-US" sz="3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Goodbye!</a:t>
            </a:r>
            <a:endParaRPr lang="en-US" sz="35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35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</a:t>
            </a:r>
            <a:r>
              <a:rPr lang="en-US" sz="35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evening!                        </a:t>
            </a:r>
            <a:r>
              <a:rPr lang="en-US" sz="35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5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r>
              <a:rPr lang="en-US" sz="35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50 000                                                  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5443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20000">
              <a:srgbClr val="7030A0"/>
            </a:gs>
            <a:gs pos="69000">
              <a:schemeClr val="accent2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365125"/>
            <a:ext cx="10576560" cy="47307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 shop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New picture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4086" y="1033145"/>
            <a:ext cx="5485194" cy="5367654"/>
          </a:xfrm>
          <a:prstGeom prst="rect">
            <a:avLst/>
          </a:prstGeom>
          <a:ln>
            <a:solidFill>
              <a:srgbClr val="FFFFFF"/>
            </a:solidFill>
          </a:ln>
        </p:spPr>
      </p:pic>
      <p:pic>
        <p:nvPicPr>
          <p:cNvPr id="7" name="New picture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864352" y="1033144"/>
            <a:ext cx="6053328" cy="5367655"/>
          </a:xfrm>
          <a:prstGeom prst="rect">
            <a:avLst/>
          </a:prstGeom>
          <a:ln>
            <a:solidFill>
              <a:srgbClr val="FFFFFF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20040" y="603504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989320" y="603504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12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3000">
              <a:srgbClr val="7030A0"/>
            </a:gs>
            <a:gs pos="49000">
              <a:schemeClr val="accent2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ew picture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3360" y="716280"/>
            <a:ext cx="5486400" cy="5338763"/>
          </a:xfrm>
          <a:prstGeom prst="rect">
            <a:avLst/>
          </a:prstGeom>
          <a:ln>
            <a:solidFill>
              <a:srgbClr val="FFFFFF"/>
            </a:solidFill>
          </a:ln>
        </p:spPr>
      </p:pic>
      <p:pic>
        <p:nvPicPr>
          <p:cNvPr id="5" name="New picture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6184392" y="716280"/>
            <a:ext cx="5763768" cy="5338762"/>
          </a:xfrm>
          <a:prstGeom prst="rect">
            <a:avLst/>
          </a:prstGeom>
          <a:ln>
            <a:solidFill>
              <a:srgbClr val="FFFFFF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98091" y="565404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339840" y="565404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669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15000">
              <a:srgbClr val="7030A0"/>
            </a:gs>
            <a:gs pos="69000">
              <a:schemeClr val="accent2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9286" y="365125"/>
            <a:ext cx="7664514" cy="521979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Forte" panose="03060902040502070203" pitchFamily="66" charset="0"/>
              </a:rPr>
              <a:t>Create your dialogue</a:t>
            </a:r>
            <a:endParaRPr lang="ru-RU" sz="3200" dirty="0"/>
          </a:p>
        </p:txBody>
      </p:sp>
      <p:pic>
        <p:nvPicPr>
          <p:cNvPr id="4" name="New picture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8826" y="1419366"/>
            <a:ext cx="5148094" cy="4630914"/>
          </a:xfrm>
          <a:prstGeom prst="rect">
            <a:avLst/>
          </a:prstGeom>
          <a:ln>
            <a:solidFill>
              <a:srgbClr val="FFFFFF"/>
            </a:solidFill>
          </a:ln>
        </p:spPr>
      </p:pic>
      <p:pic>
        <p:nvPicPr>
          <p:cNvPr id="5" name="New picture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6204954" y="1419366"/>
            <a:ext cx="5148846" cy="4630914"/>
          </a:xfrm>
          <a:prstGeom prst="rect">
            <a:avLst/>
          </a:prstGeom>
          <a:ln>
            <a:solidFill>
              <a:srgbClr val="FFFFFF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22960" y="57454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389685" y="57454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188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rgbClr val="7030A0"/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483031" y="579120"/>
            <a:ext cx="2108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latin typeface="Forte" panose="03060902040502070203" pitchFamily="66" charset="0"/>
              </a:rPr>
              <a:t>What is  it?</a:t>
            </a:r>
            <a:endParaRPr lang="ru-RU" sz="3200" dirty="0"/>
          </a:p>
        </p:txBody>
      </p:sp>
      <p:pic>
        <p:nvPicPr>
          <p:cNvPr id="3074" name="Picture 2" descr="https://polinka.top/uploads/posts/2023-06/1685794153_polinka-top-p-dialog-kartinki-dlya-prezentatsii-pinteres-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931" y="1177543"/>
            <a:ext cx="5501639" cy="5501639"/>
          </a:xfrm>
          <a:prstGeom prst="rect">
            <a:avLst/>
          </a:prstGeom>
          <a:noFill/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02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15000">
              <a:srgbClr val="7030A0"/>
            </a:gs>
            <a:gs pos="32000">
              <a:schemeClr val="accent2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ew picture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910422" y="2884679"/>
            <a:ext cx="4107976" cy="3639814"/>
          </a:xfrm>
          <a:prstGeom prst="rect">
            <a:avLst/>
          </a:prstGeom>
          <a:ln>
            <a:solidFill>
              <a:srgbClr val="FFFFFF"/>
            </a:solidFill>
          </a:ln>
        </p:spPr>
      </p:pic>
      <p:pic>
        <p:nvPicPr>
          <p:cNvPr id="6" name="New picture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3889612" y="1135942"/>
            <a:ext cx="3966219" cy="3568644"/>
          </a:xfrm>
          <a:prstGeom prst="rect">
            <a:avLst/>
          </a:prstGeom>
          <a:ln>
            <a:solidFill>
              <a:srgbClr val="FFFFFF"/>
            </a:solidFill>
          </a:ln>
        </p:spPr>
      </p:pic>
      <p:pic>
        <p:nvPicPr>
          <p:cNvPr id="7" name="New picture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22828" y="112458"/>
            <a:ext cx="3712193" cy="3627030"/>
          </a:xfrm>
          <a:prstGeom prst="rect">
            <a:avLst/>
          </a:prstGeom>
          <a:ln>
            <a:solidFill>
              <a:srgbClr val="FFFFFF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243840" y="344424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889612" y="44500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910422" y="618744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12293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3000">
              <a:srgbClr val="7030A0"/>
            </a:gs>
            <a:gs pos="49000">
              <a:schemeClr val="accent2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ew picture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" y="1175798"/>
            <a:ext cx="5226113" cy="4828032"/>
          </a:xfrm>
          <a:prstGeom prst="rect">
            <a:avLst/>
          </a:prstGeom>
          <a:ln>
            <a:solidFill>
              <a:srgbClr val="FFFFFF"/>
            </a:solidFill>
          </a:ln>
        </p:spPr>
      </p:pic>
      <p:pic>
        <p:nvPicPr>
          <p:cNvPr id="5" name="New picture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6306312" y="1175798"/>
            <a:ext cx="5340096" cy="4828032"/>
          </a:xfrm>
          <a:prstGeom prst="rect">
            <a:avLst/>
          </a:prstGeom>
          <a:ln>
            <a:solidFill>
              <a:srgbClr val="FFFFFF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716280" y="5638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431280" y="56388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7.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8316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Grp="1"/>
          </p:cNvPicPr>
          <p:nvPr>
            <p:ph idx="1"/>
          </p:nvPr>
        </p:nvPicPr>
        <p:blipFill rotWithShape="1">
          <a:blip r:embed="rId3"/>
          <a:srcRect l="34015" t="21835" r="13255" b="41540"/>
          <a:stretch/>
        </p:blipFill>
        <p:spPr bwMode="auto">
          <a:xfrm>
            <a:off x="1600200" y="929640"/>
            <a:ext cx="9387840" cy="4983480"/>
          </a:xfrm>
          <a:prstGeom prst="rect">
            <a:avLst/>
          </a:prstGeom>
          <a:ln>
            <a:noFill/>
          </a:ln>
          <a:effectLst>
            <a:glow rad="165100">
              <a:schemeClr val="accent1">
                <a:alpha val="40000"/>
              </a:schemeClr>
            </a:glow>
            <a:softEdge rad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1536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yslide.ru/documents_7/45ecee53b82e1bc0f447e019f76bb81a/img1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2" r="6093" b="1967"/>
          <a:stretch/>
        </p:blipFill>
        <p:spPr bwMode="auto">
          <a:xfrm>
            <a:off x="4763070" y="1649937"/>
            <a:ext cx="7209174" cy="4918504"/>
          </a:xfrm>
          <a:prstGeom prst="rect">
            <a:avLst/>
          </a:prstGeom>
          <a:noFill/>
          <a:effectLst>
            <a:glow rad="165100">
              <a:schemeClr val="accent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3"/>
          <p:cNvPicPr>
            <a:picLocks/>
          </p:cNvPicPr>
          <p:nvPr/>
        </p:nvPicPr>
        <p:blipFill rotWithShape="1">
          <a:blip r:embed="rId3"/>
          <a:srcRect l="36010" t="22117" r="22657" b="42356"/>
          <a:stretch/>
        </p:blipFill>
        <p:spPr bwMode="auto">
          <a:xfrm>
            <a:off x="0" y="1649937"/>
            <a:ext cx="4763069" cy="4452808"/>
          </a:xfrm>
          <a:prstGeom prst="rect">
            <a:avLst/>
          </a:prstGeom>
          <a:ln>
            <a:noFill/>
          </a:ln>
          <a:effectLst>
            <a:glow rad="63500">
              <a:schemeClr val="bg1">
                <a:lumMod val="75000"/>
                <a:alpha val="40000"/>
              </a:schemeClr>
            </a:glow>
            <a:softEdge rad="889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57551" y="814909"/>
            <a:ext cx="4323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latin typeface="Forte" panose="03060902040502070203" pitchFamily="66" charset="0"/>
              </a:rPr>
              <a:t>What is more attractive?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8490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2880995"/>
          </a:xfrm>
        </p:spPr>
        <p:txBody>
          <a:bodyPr>
            <a:normAutofit/>
          </a:bodyPr>
          <a:lstStyle/>
          <a:p>
            <a:endParaRPr lang="ru-RU" sz="4000" dirty="0"/>
          </a:p>
        </p:txBody>
      </p:sp>
      <p:pic>
        <p:nvPicPr>
          <p:cNvPr id="4100" name="Picture 4" descr="https://catherineasquithgallery.com/uploads/posts/2021-03/1615816729_1-p-fon-komiksov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91"/>
            <a:ext cx="12224860" cy="688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63153" y="2557992"/>
            <a:ext cx="126282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orte" panose="03060902040502070203" pitchFamily="66" charset="0"/>
              </a:rPr>
              <a:t>The aim is to create methodical </a:t>
            </a:r>
            <a:endParaRPr lang="en-US" sz="3600" dirty="0" smtClean="0">
              <a:latin typeface="Forte" panose="03060902040502070203" pitchFamily="66" charset="0"/>
            </a:endParaRPr>
          </a:p>
          <a:p>
            <a:r>
              <a:rPr lang="en-US" sz="3600" dirty="0" smtClean="0">
                <a:latin typeface="Forte" panose="03060902040502070203" pitchFamily="66" charset="0"/>
              </a:rPr>
              <a:t>recommendations </a:t>
            </a:r>
            <a:r>
              <a:rPr lang="en-US" sz="3600" dirty="0">
                <a:latin typeface="Forte" panose="03060902040502070203" pitchFamily="66" charset="0"/>
              </a:rPr>
              <a:t>for the </a:t>
            </a:r>
            <a:r>
              <a:rPr lang="en-US" sz="3600" dirty="0" smtClean="0">
                <a:latin typeface="Forte" panose="03060902040502070203" pitchFamily="66" charset="0"/>
              </a:rPr>
              <a:t>development</a:t>
            </a:r>
          </a:p>
          <a:p>
            <a:r>
              <a:rPr lang="en-US" sz="3600" dirty="0" smtClean="0">
                <a:latin typeface="Forte" panose="03060902040502070203" pitchFamily="66" charset="0"/>
              </a:rPr>
              <a:t> </a:t>
            </a:r>
            <a:r>
              <a:rPr lang="en-US" sz="3600" dirty="0">
                <a:latin typeface="Forte" panose="03060902040502070203" pitchFamily="66" charset="0"/>
              </a:rPr>
              <a:t>of dialogue speech using comics.</a:t>
            </a:r>
            <a:endParaRPr lang="ru-RU" sz="36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54630" y="3246120"/>
            <a:ext cx="10515600" cy="4351338"/>
          </a:xfrm>
        </p:spPr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44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74000">
              <a:schemeClr val="accent2">
                <a:lumMod val="40000"/>
                <a:lumOff val="60000"/>
              </a:schemeClr>
            </a:gs>
            <a:gs pos="83000">
              <a:schemeClr val="accent2">
                <a:lumMod val="40000"/>
                <a:lumOff val="6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9599"/>
            <a:ext cx="3550920" cy="5017606"/>
          </a:xfrm>
          <a:effectLst>
            <a:glow>
              <a:srgbClr val="7030A0"/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080" y="1961715"/>
            <a:ext cx="3702775" cy="4774366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360" y="342402"/>
            <a:ext cx="3034360" cy="3924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53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74000">
              <a:schemeClr val="accent2">
                <a:lumMod val="40000"/>
                <a:lumOff val="60000"/>
              </a:schemeClr>
            </a:gs>
            <a:gs pos="83000">
              <a:schemeClr val="accent2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" b="9134"/>
          <a:stretch/>
        </p:blipFill>
        <p:spPr>
          <a:xfrm>
            <a:off x="1426877" y="289560"/>
            <a:ext cx="9723826" cy="6355080"/>
          </a:xfrm>
          <a:effectLst>
            <a:glow rad="266700">
              <a:schemeClr val="accent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89371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20000">
              <a:srgbClr val="7030A0"/>
            </a:gs>
            <a:gs pos="69000">
              <a:schemeClr val="accent2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rogorod58.ru/userfiles/articles/_cke/0/img1522934206567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40" b="1882"/>
          <a:stretch/>
        </p:blipFill>
        <p:spPr bwMode="auto">
          <a:xfrm>
            <a:off x="3009014" y="152400"/>
            <a:ext cx="4958522" cy="6705600"/>
          </a:xfrm>
          <a:prstGeom prst="rect">
            <a:avLst/>
          </a:prstGeom>
          <a:noFill/>
          <a:effectLst>
            <a:glow rad="368300">
              <a:schemeClr val="accent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44840" y="2590800"/>
            <a:ext cx="3276859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Forte" panose="03060902040502070203" pitchFamily="66" charset="0"/>
              </a:rPr>
              <a:t>Look at the comic </a:t>
            </a:r>
            <a:endParaRPr lang="en-US" sz="3200" dirty="0" smtClean="0">
              <a:latin typeface="Forte" panose="03060902040502070203" pitchFamily="66" charset="0"/>
            </a:endParaRPr>
          </a:p>
          <a:p>
            <a:r>
              <a:rPr lang="en-US" sz="3200" dirty="0" smtClean="0">
                <a:latin typeface="Forte" panose="03060902040502070203" pitchFamily="66" charset="0"/>
              </a:rPr>
              <a:t>strip </a:t>
            </a:r>
            <a:r>
              <a:rPr lang="en-US" sz="3200" dirty="0">
                <a:latin typeface="Forte" panose="03060902040502070203" pitchFamily="66" charset="0"/>
              </a:rPr>
              <a:t>and make </a:t>
            </a:r>
            <a:endParaRPr lang="en-US" sz="3200" dirty="0" smtClean="0">
              <a:latin typeface="Forte" panose="03060902040502070203" pitchFamily="66" charset="0"/>
            </a:endParaRPr>
          </a:p>
          <a:p>
            <a:r>
              <a:rPr lang="en-US" sz="3200" dirty="0" smtClean="0">
                <a:latin typeface="Forte" panose="03060902040502070203" pitchFamily="66" charset="0"/>
              </a:rPr>
              <a:t>a </a:t>
            </a:r>
            <a:r>
              <a:rPr lang="en-US" sz="3200" dirty="0">
                <a:latin typeface="Forte" panose="03060902040502070203" pitchFamily="66" charset="0"/>
              </a:rPr>
              <a:t>dialogue.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28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15000">
              <a:srgbClr val="7030A0"/>
            </a:gs>
            <a:gs pos="37000">
              <a:schemeClr val="accent2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fd/ef/2a/fdef2a017efbc0f2a8a371557e03a02a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2" r="1185"/>
          <a:stretch/>
        </p:blipFill>
        <p:spPr bwMode="auto">
          <a:xfrm>
            <a:off x="3168948" y="504967"/>
            <a:ext cx="4855936" cy="6045958"/>
          </a:xfrm>
          <a:prstGeom prst="rect">
            <a:avLst/>
          </a:prstGeom>
          <a:noFill/>
          <a:effectLst>
            <a:glow rad="381000">
              <a:schemeClr val="accent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73440" y="2621280"/>
            <a:ext cx="22250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Forte" panose="03060902040502070203" pitchFamily="66" charset="0"/>
              </a:rPr>
              <a:t>Look at the comic strip and make a dialogue.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2691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168</Words>
  <Application>Microsoft Office PowerPoint</Application>
  <PresentationFormat>Широкоэкранный</PresentationFormat>
  <Paragraphs>40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Forte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Phrases for shopping</vt:lpstr>
      <vt:lpstr>In a shop</vt:lpstr>
      <vt:lpstr>Презентация PowerPoint</vt:lpstr>
      <vt:lpstr>Create your dialogue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39</cp:revision>
  <dcterms:created xsi:type="dcterms:W3CDTF">2023-11-19T12:29:15Z</dcterms:created>
  <dcterms:modified xsi:type="dcterms:W3CDTF">2023-11-21T06:54:18Z</dcterms:modified>
</cp:coreProperties>
</file>