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688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83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774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13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711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44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910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183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158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089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466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2194B-A8D8-48F2-9D2D-9E4E3420DEBD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6E110-7530-46FD-9EE0-B2F32F6AD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91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1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она Лиза (Джоконда). Леонардо да Винч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05" y="263155"/>
            <a:ext cx="3284684" cy="4800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xn--26--8cd0e7ahk.xn--p1ai/wp-content/uploads/2021/01/33053012_1e2a02403ce759041da15920361aeb8b_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701" y="1655601"/>
            <a:ext cx="4057401" cy="391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4821" y="5220071"/>
            <a:ext cx="31197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lgerian" panose="04020705040A02060702" pitchFamily="82" charset="0"/>
              </a:rPr>
              <a:t>“Mona Lisa”</a:t>
            </a:r>
          </a:p>
          <a:p>
            <a:r>
              <a:rPr lang="en-US" sz="2400" b="1" dirty="0" smtClean="0">
                <a:latin typeface="Algerian" panose="04020705040A02060702" pitchFamily="82" charset="0"/>
              </a:rPr>
              <a:t>Leonardo da Vinci </a:t>
            </a:r>
          </a:p>
          <a:p>
            <a:endParaRPr lang="ru-RU" dirty="0"/>
          </a:p>
        </p:txBody>
      </p:sp>
      <p:pic>
        <p:nvPicPr>
          <p:cNvPr id="3" name="Picture 2" descr="Архип Куинджи 1872, И.Н. Крамско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930" y="972585"/>
            <a:ext cx="4110230" cy="425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27683" y="5327793"/>
            <a:ext cx="29690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lgerian" panose="04020705040A02060702" pitchFamily="82" charset="0"/>
              </a:rPr>
              <a:t>“</a:t>
            </a:r>
            <a:r>
              <a:rPr lang="en-US" sz="2400" b="1" dirty="0" err="1">
                <a:latin typeface="Algerian" panose="04020705040A02060702" pitchFamily="82" charset="0"/>
              </a:rPr>
              <a:t>Arkhip</a:t>
            </a:r>
            <a:r>
              <a:rPr lang="en-US" sz="2400" b="1" dirty="0">
                <a:latin typeface="Algerian" panose="04020705040A02060702" pitchFamily="82" charset="0"/>
              </a:rPr>
              <a:t> </a:t>
            </a:r>
            <a:r>
              <a:rPr lang="en-US" sz="2400" b="1" dirty="0" err="1">
                <a:latin typeface="Algerian" panose="04020705040A02060702" pitchFamily="82" charset="0"/>
              </a:rPr>
              <a:t>Kuindzhi</a:t>
            </a:r>
            <a:r>
              <a:rPr lang="en-US" sz="2400" b="1" dirty="0">
                <a:latin typeface="Algerian" panose="04020705040A02060702" pitchFamily="82" charset="0"/>
              </a:rPr>
              <a:t>”</a:t>
            </a:r>
            <a:endParaRPr lang="ru-RU" sz="2400" b="1" dirty="0"/>
          </a:p>
          <a:p>
            <a:r>
              <a:rPr lang="en-US" sz="2400" b="1" dirty="0" smtClean="0">
                <a:latin typeface="Algerian" panose="04020705040A02060702" pitchFamily="82" charset="0"/>
              </a:rPr>
              <a:t>Ivan </a:t>
            </a:r>
            <a:r>
              <a:rPr lang="en-US" sz="2400" b="1" dirty="0" err="1" smtClean="0">
                <a:latin typeface="Algerian" panose="04020705040A02060702" pitchFamily="82" charset="0"/>
              </a:rPr>
              <a:t>Kramskoi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403369" y="5665671"/>
            <a:ext cx="33890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lgerian" panose="04020705040A02060702" pitchFamily="82" charset="0"/>
              </a:rPr>
              <a:t>“Girl with peaches” </a:t>
            </a:r>
          </a:p>
          <a:p>
            <a:r>
              <a:rPr lang="en-US" sz="2400" b="1" dirty="0" smtClean="0">
                <a:latin typeface="Algerian" panose="04020705040A02060702" pitchFamily="82" charset="0"/>
              </a:rPr>
              <a:t>Victor </a:t>
            </a:r>
            <a:r>
              <a:rPr lang="en-US" sz="2400" b="1" dirty="0" err="1" smtClean="0">
                <a:latin typeface="Algerian" panose="04020705040A02060702" pitchFamily="82" charset="0"/>
              </a:rPr>
              <a:t>Vasnetsov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2131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397" y="254397"/>
            <a:ext cx="6349206" cy="634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1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к поет Олег Митяев, &quot;Лето - это маленькая жизнь&quot;, и с ним нельзя не согласиться!-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706" y="759480"/>
            <a:ext cx="3902030" cy="519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к поет Олег Митяев, &quot;Лето - это маленькая жизнь&quot;, и с ним нельзя не согласиться!-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630" y="758856"/>
            <a:ext cx="3944204" cy="520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660107" y="6209731"/>
            <a:ext cx="4490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“The lilies” Konstantin </a:t>
            </a:r>
            <a:r>
              <a:rPr lang="en-US" sz="2000" dirty="0" err="1" smtClean="0">
                <a:latin typeface="Algerian" panose="04020705040A02060702" pitchFamily="82" charset="0"/>
              </a:rPr>
              <a:t>Razumov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506706" y="6209731"/>
            <a:ext cx="3902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“Children”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Algerian" panose="04020705040A02060702" pitchFamily="82" charset="0"/>
              </a:rPr>
              <a:t>Corrine Hartley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045562" y="229206"/>
            <a:ext cx="1614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Algerian" panose="04020705040A02060702" pitchFamily="82" charset="0"/>
              </a:rPr>
              <a:t>Homework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4045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lgerian" panose="04020705040A02060702" pitchFamily="82" charset="0"/>
              </a:rPr>
              <a:t>The aim of the lesson is to develop  monologue speech skills.</a:t>
            </a:r>
            <a:endParaRPr lang="ru-RU" b="1" dirty="0"/>
          </a:p>
        </p:txBody>
      </p:sp>
      <p:pic>
        <p:nvPicPr>
          <p:cNvPr id="2050" name="Picture 2" descr="https://www.nownovel.com/blog/wp-content/uploads/2021/04/Inner-monologue-examples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0" r="13357" b="-241"/>
          <a:stretch/>
        </p:blipFill>
        <p:spPr bwMode="auto">
          <a:xfrm>
            <a:off x="2987040" y="1825625"/>
            <a:ext cx="5943600" cy="436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www.wikihow.com/images/thumb/2/21/Memorize-a-Monologue-Step-8-Version-2.jpg/v4-728px-Memorize-a-Monologue-Step-8-Version-2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www.wikihow.com/images/thumb/2/21/Memorize-a-Monologue-Step-8-Version-2.jpg/v4-728px-Memorize-a-Monologue-Step-8-Version-2.jpg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www.wikihow.com/images/thumb/2/21/Memorize-a-Monologue-Step-8-Version-2.jpg/v4-728px-Memorize-a-Monologue-Step-8-Version-2.jpg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44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2206" y="0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>
                <a:latin typeface="Algerian" panose="04020705040A02060702" pitchFamily="82" charset="0"/>
              </a:rPr>
              <a:t>Let’s check your homework!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879" y="944880"/>
            <a:ext cx="5923111" cy="5878659"/>
          </a:xfrm>
          <a:effectLst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311691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Algerian" panose="04020705040A02060702" pitchFamily="82" charset="0"/>
              </a:rPr>
              <a:t>Eye exercises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lgerian" panose="04020705040A02060702" pitchFamily="82" charset="0"/>
              </a:rPr>
              <a:t>Relax your shoulders and take a deep breath ( 3 times)</a:t>
            </a:r>
          </a:p>
          <a:p>
            <a:r>
              <a:rPr lang="en-US" dirty="0" smtClean="0">
                <a:latin typeface="Algerian" panose="04020705040A02060702" pitchFamily="82" charset="0"/>
              </a:rPr>
              <a:t>Look up and down slowly</a:t>
            </a:r>
          </a:p>
          <a:p>
            <a:r>
              <a:rPr lang="en-US" dirty="0" smtClean="0">
                <a:latin typeface="Algerian" panose="04020705040A02060702" pitchFamily="82" charset="0"/>
              </a:rPr>
              <a:t>Look right and left</a:t>
            </a:r>
          </a:p>
          <a:p>
            <a:r>
              <a:rPr lang="en-US" dirty="0" smtClean="0">
                <a:latin typeface="Algerian" panose="04020705040A02060702" pitchFamily="82" charset="0"/>
              </a:rPr>
              <a:t>Rotate your eyes clockwise first, then counterclockwise</a:t>
            </a:r>
          </a:p>
          <a:p>
            <a:endParaRPr lang="ru-RU" dirty="0"/>
          </a:p>
        </p:txBody>
      </p:sp>
      <p:pic>
        <p:nvPicPr>
          <p:cNvPr id="5122" name="Picture 2" descr="Дорогие читательницы моего канала, поздравляю вас с праздником! Пусть у вас, ваших близких да и вообще в мире всё будет хорошо. Весны, любви, улыбок вам!-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275" y="2819400"/>
            <a:ext cx="3050045" cy="3738563"/>
          </a:xfrm>
          <a:prstGeom prst="rect">
            <a:avLst/>
          </a:prstGeom>
          <a:noFill/>
          <a:effectLst>
            <a:softEdge rad="203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92240" y="6013520"/>
            <a:ext cx="2366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“ The Daydream”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 Renoir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151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upload.wikimedia.org/wikipedia/commons/thumb/e/ea/Van_Gogh_-_Starry_Night_-_Google_Art_Project.jpg/300px-Van_Gogh_-_Starry_Night_-_Google_Art_Proje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351472"/>
            <a:ext cx="2857500" cy="226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228" y="2618423"/>
            <a:ext cx="24945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“Starry night”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Vincent van Gogh</a:t>
            </a:r>
            <a:endParaRPr lang="ru-RU" sz="2000" dirty="0"/>
          </a:p>
        </p:txBody>
      </p:sp>
      <p:sp>
        <p:nvSpPr>
          <p:cNvPr id="5" name="AutoShape 4" descr="картина Николая Богданова-Бельского «Катание на санях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t="162" b="5446"/>
          <a:stretch/>
        </p:blipFill>
        <p:spPr>
          <a:xfrm>
            <a:off x="3846991" y="271533"/>
            <a:ext cx="2447129" cy="293765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89275" y="3312702"/>
            <a:ext cx="36583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“Children on a sledge”</a:t>
            </a:r>
          </a:p>
          <a:p>
            <a:r>
              <a:rPr lang="en-US" sz="2000" dirty="0" err="1" smtClean="0">
                <a:latin typeface="Algerian" panose="04020705040A02060702" pitchFamily="82" charset="0"/>
              </a:rPr>
              <a:t>Nokolai</a:t>
            </a:r>
            <a:r>
              <a:rPr lang="en-US" sz="2000" dirty="0" smtClean="0">
                <a:latin typeface="Algerian" panose="04020705040A02060702" pitchFamily="82" charset="0"/>
              </a:rPr>
              <a:t> </a:t>
            </a:r>
            <a:r>
              <a:rPr lang="en-US" sz="2000" dirty="0" err="1" smtClean="0">
                <a:latin typeface="Algerian" panose="04020705040A02060702" pitchFamily="82" charset="0"/>
              </a:rPr>
              <a:t>Bogdanov-Belsky</a:t>
            </a:r>
            <a:endParaRPr lang="ru-RU" sz="2000" dirty="0"/>
          </a:p>
        </p:txBody>
      </p:sp>
      <p:pic>
        <p:nvPicPr>
          <p:cNvPr id="3080" name="Picture 8" descr="Файл:Kulikov In a peasant's hous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638" y="280468"/>
            <a:ext cx="3366387" cy="240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366760" y="2725311"/>
            <a:ext cx="3135795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“In a peasant’s house”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Ivan Kulikov</a:t>
            </a:r>
          </a:p>
          <a:p>
            <a:endParaRPr lang="ru-RU" dirty="0"/>
          </a:p>
        </p:txBody>
      </p:sp>
      <p:pic>
        <p:nvPicPr>
          <p:cNvPr id="12" name="Picture 2" descr="Мона Лиза (Джоконда). Леонардо да Винч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28" y="3551725"/>
            <a:ext cx="2177572" cy="318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682240" y="5547360"/>
            <a:ext cx="25683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“Mona Lisa”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Leonardo da Vinci</a:t>
            </a:r>
            <a:endParaRPr lang="ru-RU" sz="2000" dirty="0"/>
          </a:p>
        </p:txBody>
      </p:sp>
      <p:pic>
        <p:nvPicPr>
          <p:cNvPr id="3082" name="Picture 10" descr="https://upload.wikimedia.org/wikipedia/commons/thumb/0/0f/1665_Girl_with_a_Pearl_Earring.jpg/270px-1665_Girl_with_a_Pearl_Earrin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967" y="3685980"/>
            <a:ext cx="25717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9379717" y="4885640"/>
            <a:ext cx="26340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“Girl with a pearl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 earring”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Johannes </a:t>
            </a:r>
            <a:r>
              <a:rPr lang="en-US" sz="2000" dirty="0" err="1" smtClean="0">
                <a:latin typeface="Algerian" panose="04020705040A02060702" pitchFamily="82" charset="0"/>
              </a:rPr>
              <a:t>Vermer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6089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24200" y="719703"/>
            <a:ext cx="5073825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2800" dirty="0" smtClean="0">
                <a:latin typeface="Algerian" panose="04020705040A02060702" pitchFamily="82" charset="0"/>
              </a:rPr>
              <a:t>Plan:</a:t>
            </a:r>
          </a:p>
          <a:p>
            <a:endParaRPr lang="en-US" sz="2800" dirty="0" smtClean="0">
              <a:latin typeface="Algerian" panose="04020705040A02060702" pitchFamily="82" charset="0"/>
            </a:endParaRPr>
          </a:p>
          <a:p>
            <a:pPr marL="342900" indent="-342900">
              <a:buAutoNum type="arabicParenR"/>
            </a:pPr>
            <a:r>
              <a:rPr lang="en-US" sz="2800" dirty="0" smtClean="0">
                <a:latin typeface="Algerian" panose="04020705040A02060702" pitchFamily="82" charset="0"/>
              </a:rPr>
              <a:t>Main features </a:t>
            </a:r>
          </a:p>
          <a:p>
            <a:pPr marL="342900" indent="-342900">
              <a:buAutoNum type="arabicParenR"/>
            </a:pPr>
            <a:endParaRPr lang="en-US" sz="2800" dirty="0" smtClean="0">
              <a:latin typeface="Algerian" panose="04020705040A02060702" pitchFamily="82" charset="0"/>
            </a:endParaRPr>
          </a:p>
          <a:p>
            <a:pPr marL="342900" indent="-342900">
              <a:buAutoNum type="arabicParenR"/>
            </a:pPr>
            <a:r>
              <a:rPr lang="en-US" sz="2800" dirty="0" smtClean="0">
                <a:latin typeface="Algerian" panose="04020705040A02060702" pitchFamily="82" charset="0"/>
              </a:rPr>
              <a:t>The mood of this picture</a:t>
            </a:r>
          </a:p>
          <a:p>
            <a:pPr marL="342900" indent="-342900">
              <a:buAutoNum type="arabicParenR"/>
            </a:pPr>
            <a:endParaRPr lang="en-US" sz="2800" dirty="0" smtClean="0">
              <a:latin typeface="Algerian" panose="04020705040A02060702" pitchFamily="82" charset="0"/>
            </a:endParaRPr>
          </a:p>
          <a:p>
            <a:pPr marL="342900" indent="-342900">
              <a:buAutoNum type="arabicParenR"/>
            </a:pPr>
            <a:r>
              <a:rPr lang="en-US" sz="2800" dirty="0" smtClean="0">
                <a:latin typeface="Algerian" panose="04020705040A02060702" pitchFamily="82" charset="0"/>
              </a:rPr>
              <a:t>Your emotions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48640" y="731520"/>
            <a:ext cx="23086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Limit: 5 min.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10-12 sentences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09620" y="5177403"/>
            <a:ext cx="39966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Use the words from ex.5 p.53</a:t>
            </a:r>
          </a:p>
        </p:txBody>
      </p:sp>
      <p:pic>
        <p:nvPicPr>
          <p:cNvPr id="4098" name="Picture 2" descr="https://takprosto.cc/wp-content/uploads/t/taynyi-smysl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462" y="201543"/>
            <a:ext cx="4187825" cy="279188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71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21920"/>
            <a:ext cx="231185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dirty="0" smtClean="0">
              <a:latin typeface="Algerian" panose="04020705040A02060702" pitchFamily="82" charset="0"/>
            </a:endParaRPr>
          </a:p>
          <a:p>
            <a:r>
              <a:rPr lang="en-US" sz="2000" dirty="0" smtClean="0">
                <a:latin typeface="Algerian" panose="04020705040A02060702" pitchFamily="82" charset="0"/>
              </a:rPr>
              <a:t>12-15 sentences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9080" y="121920"/>
            <a:ext cx="7939994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u="sng" dirty="0" smtClean="0">
              <a:latin typeface="Algerian" panose="04020705040A02060702" pitchFamily="82" charset="0"/>
            </a:endParaRPr>
          </a:p>
          <a:p>
            <a:endParaRPr lang="en-US" sz="2000" u="sng" dirty="0">
              <a:latin typeface="Algerian" panose="04020705040A02060702" pitchFamily="82" charset="0"/>
            </a:endParaRPr>
          </a:p>
          <a:p>
            <a:r>
              <a:rPr lang="en-US" sz="2000" u="sng" dirty="0" smtClean="0">
                <a:latin typeface="Algerian" panose="04020705040A02060702" pitchFamily="82" charset="0"/>
              </a:rPr>
              <a:t>Be ready to:</a:t>
            </a:r>
          </a:p>
          <a:p>
            <a:endParaRPr lang="en-US" sz="2000" dirty="0" smtClean="0">
              <a:latin typeface="Algerian" panose="04020705040A02060702" pitchFamily="82" charset="0"/>
            </a:endParaRPr>
          </a:p>
          <a:p>
            <a:pPr marL="457200" indent="-457200">
              <a:buAutoNum type="arabicPeriod"/>
            </a:pPr>
            <a:r>
              <a:rPr lang="en-US" sz="2000" dirty="0" smtClean="0">
                <a:latin typeface="Algerian" panose="04020705040A02060702" pitchFamily="82" charset="0"/>
              </a:rPr>
              <a:t>Explain the choice of the illustration for 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the project by briefly describing them 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and noting the differences;</a:t>
            </a:r>
          </a:p>
          <a:p>
            <a:endParaRPr lang="en-US" sz="2000" dirty="0" smtClean="0">
              <a:latin typeface="Algerian" panose="04020705040A02060702" pitchFamily="82" charset="0"/>
            </a:endParaRPr>
          </a:p>
          <a:p>
            <a:r>
              <a:rPr lang="en-US" sz="2000" dirty="0" smtClean="0">
                <a:latin typeface="Algerian" panose="04020705040A02060702" pitchFamily="82" charset="0"/>
              </a:rPr>
              <a:t>2. Mention the advantages (1-2) of the two ways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of spending winter holidays;</a:t>
            </a:r>
          </a:p>
          <a:p>
            <a:endParaRPr lang="en-US" sz="2000" dirty="0">
              <a:latin typeface="Algerian" panose="04020705040A02060702" pitchFamily="82" charset="0"/>
            </a:endParaRPr>
          </a:p>
          <a:p>
            <a:r>
              <a:rPr lang="en-US" sz="2000" dirty="0" smtClean="0">
                <a:latin typeface="Algerian" panose="04020705040A02060702" pitchFamily="82" charset="0"/>
              </a:rPr>
              <a:t>3. Mention the disadvantages (1-2) of the two ways 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of spending winter holidays;</a:t>
            </a:r>
          </a:p>
          <a:p>
            <a:endParaRPr lang="en-US" sz="2000" dirty="0" smtClean="0">
              <a:latin typeface="Algerian" panose="04020705040A02060702" pitchFamily="82" charset="0"/>
            </a:endParaRPr>
          </a:p>
          <a:p>
            <a:r>
              <a:rPr lang="en-US" sz="2000" dirty="0" smtClean="0">
                <a:latin typeface="Algerian" panose="04020705040A02060702" pitchFamily="82" charset="0"/>
              </a:rPr>
              <a:t>4. Express your opinion on the subject of the project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 – which way of spending 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winter holidays presented in the pictures you preferred 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as a child and why. 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162" b="5446"/>
          <a:stretch/>
        </p:blipFill>
        <p:spPr>
          <a:xfrm>
            <a:off x="7321711" y="121920"/>
            <a:ext cx="3041489" cy="3651159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7" name="Picture 8" descr="Файл:Kulikov In a peasant's ho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918" y="3783218"/>
            <a:ext cx="4142082" cy="296158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09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0560" y="274320"/>
            <a:ext cx="7324441" cy="5447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lgerian" panose="04020705040A02060702" pitchFamily="82" charset="0"/>
              </a:rPr>
              <a:t>Now I know:</a:t>
            </a:r>
          </a:p>
          <a:p>
            <a:endParaRPr lang="en-US" sz="2400" dirty="0" smtClean="0">
              <a:latin typeface="Algerian" panose="04020705040A02060702" pitchFamily="82" charset="0"/>
            </a:endParaRPr>
          </a:p>
          <a:p>
            <a:r>
              <a:rPr lang="en-US" sz="2400" dirty="0" smtClean="0">
                <a:latin typeface="Algerian" panose="04020705040A02060702" pitchFamily="82" charset="0"/>
              </a:rPr>
              <a:t>1.Famous artists and their masterpieces</a:t>
            </a:r>
          </a:p>
          <a:p>
            <a:endParaRPr lang="en-US" sz="2400" dirty="0" smtClean="0">
              <a:latin typeface="Algerian" panose="04020705040A02060702" pitchFamily="82" charset="0"/>
            </a:endParaRPr>
          </a:p>
          <a:p>
            <a:r>
              <a:rPr lang="en-US" sz="2400" dirty="0" smtClean="0">
                <a:latin typeface="Algerian" panose="04020705040A02060702" pitchFamily="82" charset="0"/>
              </a:rPr>
              <a:t>2. How to describe a picture</a:t>
            </a:r>
          </a:p>
          <a:p>
            <a:endParaRPr lang="en-US" sz="2400" dirty="0" smtClean="0">
              <a:latin typeface="Algerian" panose="04020705040A02060702" pitchFamily="82" charset="0"/>
            </a:endParaRPr>
          </a:p>
          <a:p>
            <a:r>
              <a:rPr lang="en-US" sz="2400" dirty="0" smtClean="0">
                <a:latin typeface="Algerian" panose="04020705040A02060702" pitchFamily="82" charset="0"/>
              </a:rPr>
              <a:t>3. Useful words </a:t>
            </a:r>
          </a:p>
          <a:p>
            <a:endParaRPr lang="en-US" sz="2400" dirty="0" smtClean="0">
              <a:latin typeface="Algerian" panose="04020705040A02060702" pitchFamily="82" charset="0"/>
            </a:endParaRPr>
          </a:p>
          <a:p>
            <a:r>
              <a:rPr lang="en-US" sz="2400" dirty="0" smtClean="0">
                <a:latin typeface="Algerian" panose="04020705040A02060702" pitchFamily="82" charset="0"/>
              </a:rPr>
              <a:t>4. Rules of task 4 in a State Exam</a:t>
            </a:r>
          </a:p>
          <a:p>
            <a:endParaRPr lang="en-US" sz="2400" dirty="0">
              <a:latin typeface="Algerian" panose="04020705040A02060702" pitchFamily="82" charset="0"/>
            </a:endParaRPr>
          </a:p>
          <a:p>
            <a:r>
              <a:rPr lang="en-US" sz="2400" b="1" dirty="0" smtClean="0">
                <a:latin typeface="Algerian" panose="04020705040A02060702" pitchFamily="82" charset="0"/>
              </a:rPr>
              <a:t>The aim has been achieved:</a:t>
            </a:r>
          </a:p>
          <a:p>
            <a:endParaRPr lang="en-US" sz="2400" dirty="0" smtClean="0">
              <a:latin typeface="Algerian" panose="04020705040A02060702" pitchFamily="82" charset="0"/>
            </a:endParaRPr>
          </a:p>
          <a:p>
            <a:r>
              <a:rPr lang="en-US" sz="2400" dirty="0" smtClean="0">
                <a:latin typeface="Algerian" panose="04020705040A02060702" pitchFamily="82" charset="0"/>
              </a:rPr>
              <a:t>We have developed monologue speech skills</a:t>
            </a:r>
          </a:p>
          <a:p>
            <a:r>
              <a:rPr lang="en-US" dirty="0" smtClean="0"/>
              <a:t> </a:t>
            </a:r>
          </a:p>
          <a:p>
            <a:endParaRPr lang="en-US" dirty="0" smtClean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EFCF0E0-BBE9-07A3-D2A8-B04F1A51B0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" b="98850" l="200" r="983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22"/>
          <a:stretch/>
        </p:blipFill>
        <p:spPr>
          <a:xfrm>
            <a:off x="7749790" y="2152548"/>
            <a:ext cx="4110700" cy="392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48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90207" y="426720"/>
            <a:ext cx="4156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latin typeface="Algerian" panose="04020705040A02060702" pitchFamily="82" charset="0"/>
              </a:rPr>
              <a:t>Our results today</a:t>
            </a:r>
            <a:endParaRPr lang="ru-RU" sz="3200" b="1" dirty="0"/>
          </a:p>
        </p:txBody>
      </p:sp>
      <p:pic>
        <p:nvPicPr>
          <p:cNvPr id="7170" name="Picture 2" descr="https://www.gorodche.ru/wp-content/uploads/2022/03/97450af4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13" y="1493716"/>
            <a:ext cx="5360959" cy="301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ibmama.ru/m95/images/26506/551da2260324481df6081bf4bdd145e77b93531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320" y="1493716"/>
            <a:ext cx="4556760" cy="484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4800600"/>
            <a:ext cx="29161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“Low marks again”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 Fyodor </a:t>
            </a:r>
            <a:r>
              <a:rPr lang="en-US" sz="2000" dirty="0" err="1" smtClean="0">
                <a:latin typeface="Algerian" panose="04020705040A02060702" pitchFamily="82" charset="0"/>
              </a:rPr>
              <a:t>Reshetnikov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697480" y="5974080"/>
            <a:ext cx="3009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lgerian" panose="04020705040A02060702" pitchFamily="82" charset="0"/>
              </a:rPr>
              <a:t>“Five again”</a:t>
            </a:r>
          </a:p>
          <a:p>
            <a:r>
              <a:rPr lang="en-US" sz="2000" dirty="0" smtClean="0">
                <a:latin typeface="Algerian" panose="04020705040A02060702" pitchFamily="82" charset="0"/>
              </a:rPr>
              <a:t>Nikolay </a:t>
            </a:r>
            <a:r>
              <a:rPr lang="en-US" sz="2000" dirty="0" err="1" smtClean="0">
                <a:latin typeface="Algerian" panose="04020705040A02060702" pitchFamily="82" charset="0"/>
              </a:rPr>
              <a:t>Zabolotskiy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9650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299</Words>
  <Application>Microsoft Office PowerPoint</Application>
  <PresentationFormat>Широкоэкранный</PresentationFormat>
  <Paragraphs>81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Algerian</vt:lpstr>
      <vt:lpstr>Arial</vt:lpstr>
      <vt:lpstr>Calibri</vt:lpstr>
      <vt:lpstr>Calibri Light</vt:lpstr>
      <vt:lpstr>Тема Office</vt:lpstr>
      <vt:lpstr>Презентация PowerPoint</vt:lpstr>
      <vt:lpstr>The aim of the lesson is to develop  monologue speech skills.</vt:lpstr>
      <vt:lpstr>Let’s check your homework!</vt:lpstr>
      <vt:lpstr>Eye exercises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36</cp:revision>
  <dcterms:created xsi:type="dcterms:W3CDTF">2023-11-03T07:21:23Z</dcterms:created>
  <dcterms:modified xsi:type="dcterms:W3CDTF">2023-11-07T20:09:52Z</dcterms:modified>
</cp:coreProperties>
</file>