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73" r:id="rId6"/>
    <p:sldId id="275" r:id="rId7"/>
    <p:sldId id="276" r:id="rId8"/>
    <p:sldId id="274" r:id="rId9"/>
    <p:sldId id="277" r:id="rId10"/>
    <p:sldId id="263" r:id="rId11"/>
    <p:sldId id="266" r:id="rId12"/>
    <p:sldId id="267" r:id="rId13"/>
    <p:sldId id="262" r:id="rId14"/>
    <p:sldId id="269" r:id="rId15"/>
    <p:sldId id="268" r:id="rId1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BFFECF2-6BE1-41D5-A593-693A16F873E5}">
          <p14:sldIdLst>
            <p14:sldId id="256"/>
            <p14:sldId id="258"/>
            <p14:sldId id="260"/>
            <p14:sldId id="261"/>
            <p14:sldId id="273"/>
            <p14:sldId id="275"/>
            <p14:sldId id="276"/>
            <p14:sldId id="274"/>
            <p14:sldId id="277"/>
            <p14:sldId id="263"/>
            <p14:sldId id="266"/>
            <p14:sldId id="267"/>
            <p14:sldId id="262"/>
            <p14:sldId id="269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516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4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1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23475-17A6-5D48-5C7D-9CE7BB6FB7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321FFF-04F8-2008-6F71-C471523261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C0FC9C-445D-DCC4-A8DB-1CE920E5E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CAC8B4-5E82-DC2B-300C-0BEEBF783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0C38DC-9CFB-FF6E-384B-5752E1C9D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276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E9D9C-903D-D824-D0DE-D658A66A0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4C646D-A65D-8B7C-5512-BFB40EE73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0D1D47-A54B-9076-85EB-957DBC1B9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954A80-AFBC-6E72-DE3F-1640B45AB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BF4217-A353-96AE-7B57-EFA3E4415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764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1B60420-B341-2402-8DE9-5090782E9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82C019-AC67-9438-6E22-2014A6C34D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92E6EC-6CF6-7AED-D3EB-7E0CD6260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B950E4-10F6-CE8C-48B4-D8BD5D5F9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32B41-B7D8-0EE0-26AD-DAB11D8C7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35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1E0C6-BE84-6EAD-3CAF-FA7B23741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910C40-4482-1357-F3AC-E6AB4260F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9C2707-A10D-8223-4F22-93F281DE0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BED242-760D-0B62-CC49-E4AE38B23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7D4B5F-0D3B-80A0-45A3-F2338FB1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9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B73177-908C-1B48-4D6D-5738347DB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43F29C-EE80-8896-2879-7BB973B77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B7881D-180D-7F13-8C62-6CAF7975D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17ED5B-FF45-4D74-7BE5-3904B9025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BD5E0C-F733-B92E-3E91-283719C18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79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6F8E3-49AC-C178-D536-A1A734F8A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A174E5-FEE1-5047-7BD9-158C7A8A7A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A568CD7-E907-72A8-42C3-903672411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74F90E-F70F-99C7-898A-185A44B24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5B7E71-8A31-FDCB-F939-342B74E17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BB4C34-E298-ABED-69EA-44F43B1F8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80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0E8A6-CC81-28C0-A86D-9E0D02E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867871-F3E6-0956-E12B-F46E552AC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42872D-3248-AD0A-B1C0-901A913CF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853CF8B-A1FC-6D71-861C-B1F4E9295B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444E84E-232A-0686-1292-EA3CE8C2B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6B2E7AE-5768-EBD2-F2D7-6B34E4CA2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B645FCB-87FD-AB3B-4D65-C2636573E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A7C9BDB-F6E3-BA7A-4534-8418697F0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75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6A25D0-9D0C-8BCD-5C8B-D98481AE7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5E526EC-6C09-4EAB-F5E2-D0583CF6B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CBF2C2-1278-1D6F-B697-9CCC927FC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AFF5EF-8F12-F656-3975-6DBA3CBB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99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464B7CB-9E41-17A2-9F68-F60D2217C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7BD215E-1F52-FD3C-5085-24DD4CE3B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735160-9725-3CDD-BE35-98D7C5BB5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5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F07B07-8B35-09C1-730F-0793C7C35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A01D95-6AE5-A369-7D59-8AAA28BE7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FB5227-5902-48C6-6BFD-01138BCD6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585ECC-A49D-CDBB-EACC-61FDEA6C2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0437230-F40A-0074-80DC-A0E76C495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69D77C-9621-77DF-23E6-AA52FC2A7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606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A6C0B-4B61-784B-716C-DC42F5E4F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BE295B8-6B96-D47F-5710-3C1FDFD3ED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6CB5CD-C0EE-C97E-33D2-9EA22A2F5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4C4162-9BF2-F588-528C-4A4143422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36D9D4-2685-B034-153F-70B3F72E0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EC97AB-FF8F-5F4A-8A6D-48946C6AD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182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FD1C52-0357-F8E7-C7F8-7FCD13C9F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6122DA-2CB5-F8CC-34AA-62D3B139E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3B443F-FAD2-A85C-6117-E6C73A6D32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05AE9-258A-44AD-AA24-5AC90BDF7EB6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BA2303-993E-C4EB-38AE-289B0C7307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8E7B07-7AC7-6DFF-C4BD-9433ECAB7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C5FD3-1B58-457D-9CCC-F27D6D32D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98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il.ru/" TargetMode="External"/><Relationship Id="rId2" Type="http://schemas.openxmlformats.org/officeDocument/2006/relationships/hyperlink" Target="http://podvignaroda.ru/?#tab=navHom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amyat-naroda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1F5957-2108-DCAE-11E0-79DA43E6B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17189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99F5ED9-2646-E1DC-490E-FCED9A88BCC0}"/>
              </a:ext>
            </a:extLst>
          </p:cNvPr>
          <p:cNvSpPr txBox="1"/>
          <p:nvPr/>
        </p:nvSpPr>
        <p:spPr>
          <a:xfrm>
            <a:off x="4765011" y="1596345"/>
            <a:ext cx="73603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СЕМЕЙНАЯ</a:t>
            </a:r>
          </a:p>
          <a:p>
            <a:r>
              <a:rPr lang="ru-RU" sz="8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РЕЛИКВИЯ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0AFEF3-0653-EA8F-4ED5-7EDAAFB0236B}"/>
              </a:ext>
            </a:extLst>
          </p:cNvPr>
          <p:cNvSpPr txBox="1"/>
          <p:nvPr/>
        </p:nvSpPr>
        <p:spPr>
          <a:xfrm>
            <a:off x="5829677" y="1091492"/>
            <a:ext cx="4823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КОНКУРС «МОЙ ЛЮБИМЫЙ КРАЙ»</a:t>
            </a:r>
          </a:p>
          <a:p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НОМИНАЦИЯ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8C1929-C260-5562-4AE0-C09540B574D4}"/>
              </a:ext>
            </a:extLst>
          </p:cNvPr>
          <p:cNvSpPr txBox="1"/>
          <p:nvPr/>
        </p:nvSpPr>
        <p:spPr>
          <a:xfrm>
            <a:off x="5829677" y="4353714"/>
            <a:ext cx="58003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Автор:</a:t>
            </a:r>
          </a:p>
          <a:p>
            <a: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Ученик 10 класса МБОУ Средней общеобразовательной школы №56</a:t>
            </a:r>
          </a:p>
          <a:p>
            <a: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Гайдай Артем Игоревич</a:t>
            </a:r>
          </a:p>
          <a:p>
            <a:endParaRPr lang="ru-RU" sz="1400" dirty="0">
              <a:solidFill>
                <a:schemeClr val="bg1"/>
              </a:solidFill>
              <a:latin typeface="Segoe UI Light" panose="020B05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Руководитель: Скрыльникова Ольга Владимировна,</a:t>
            </a:r>
            <a:b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</a:br>
            <a: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учитель истории и обществознания</a:t>
            </a:r>
          </a:p>
          <a:p>
            <a:endParaRPr lang="ru-RU" sz="1400" dirty="0">
              <a:solidFill>
                <a:schemeClr val="bg1"/>
              </a:solidFill>
              <a:latin typeface="Segoe UI Light" panose="020B05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Владивосток, 2023</a:t>
            </a:r>
          </a:p>
        </p:txBody>
      </p:sp>
    </p:spTree>
    <p:extLst>
      <p:ext uri="{BB962C8B-B14F-4D97-AF65-F5344CB8AC3E}">
        <p14:creationId xmlns:p14="http://schemas.microsoft.com/office/powerpoint/2010/main" val="1343958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F40BE3-C726-4DDF-14D5-E11FC5ED2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82" b="95556" l="7072" r="93921">
                        <a14:foregroundMark x1="89950" y1="11691" x2="50744" y2="7246"/>
                        <a14:foregroundMark x1="50744" y1="7246" x2="18983" y2="15459"/>
                        <a14:foregroundMark x1="18983" y1="15459" x2="16377" y2="17874"/>
                        <a14:foregroundMark x1="90323" y1="9275" x2="89826" y2="5797"/>
                        <a14:foregroundMark x1="90571" y1="7053" x2="87097" y2="4541"/>
                        <a14:foregroundMark x1="87345" y1="4831" x2="86104" y2="3478"/>
                        <a14:foregroundMark x1="91811" y1="7633" x2="92804" y2="8309"/>
                        <a14:foregroundMark x1="38213" y1="10048" x2="25931" y2="9952"/>
                        <a14:foregroundMark x1="25931" y1="9952" x2="14392" y2="15072"/>
                        <a14:foregroundMark x1="14392" y1="15072" x2="17742" y2="26377"/>
                        <a14:foregroundMark x1="90819" y1="5314" x2="90199" y2="5121"/>
                        <a14:foregroundMark x1="92680" y1="7633" x2="93921" y2="8309"/>
                        <a14:foregroundMark x1="92804" y1="8889" x2="93921" y2="9179"/>
                        <a14:foregroundMark x1="72457" y1="11208" x2="79529" y2="76232"/>
                        <a14:foregroundMark x1="79529" y1="76232" x2="43176" y2="89275"/>
                        <a14:foregroundMark x1="43176" y1="89275" x2="42556" y2="89469"/>
                        <a14:foregroundMark x1="14764" y1="50145" x2="19975" y2="83092"/>
                        <a14:foregroundMark x1="19975" y1="83092" x2="28784" y2="89469"/>
                        <a14:foregroundMark x1="28784" y1="89469" x2="73449" y2="91111"/>
                        <a14:foregroundMark x1="73449" y1="91111" x2="83747" y2="89758"/>
                        <a14:foregroundMark x1="83747" y1="89758" x2="83747" y2="89565"/>
                        <a14:foregroundMark x1="84119" y1="89565" x2="63275" y2="92271"/>
                        <a14:foregroundMark x1="14764" y1="92657" x2="11538" y2="92754"/>
                        <a14:foregroundMark x1="8313" y1="90435" x2="14516" y2="95556"/>
                        <a14:foregroundMark x1="8437" y1="90725" x2="7072" y2="904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76721" y="317285"/>
            <a:ext cx="4429079" cy="56874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4160DA-E0B5-D8F5-0675-639615A64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52" b="98005" l="8273" r="92336">
                        <a14:foregroundMark x1="88808" y1="33092" x2="74088" y2="13781"/>
                        <a14:foregroundMark x1="74088" y1="13781" x2="31387" y2="9066"/>
                        <a14:foregroundMark x1="31387" y1="9066" x2="12530" y2="12239"/>
                        <a14:foregroundMark x1="12530" y1="12239" x2="22871" y2="70444"/>
                        <a14:foregroundMark x1="22871" y1="70444" x2="18370" y2="90027"/>
                        <a14:foregroundMark x1="89051" y1="26564" x2="92336" y2="10698"/>
                        <a14:foregroundMark x1="92336" y1="10698" x2="89781" y2="6981"/>
                        <a14:foregroundMark x1="90754" y1="7162" x2="15450" y2="92384"/>
                        <a14:foregroundMark x1="13382" y1="92928" x2="15450" y2="35449"/>
                        <a14:foregroundMark x1="12774" y1="10879" x2="29440" y2="4986"/>
                        <a14:foregroundMark x1="29440" y1="4986" x2="34915" y2="4352"/>
                        <a14:foregroundMark x1="87470" y1="34180" x2="91119" y2="85131"/>
                        <a14:foregroundMark x1="91119" y1="85131" x2="86375" y2="90481"/>
                        <a14:foregroundMark x1="87348" y1="90027" x2="35406" y2="96252"/>
                        <a14:foregroundMark x1="28500" y1="95707" x2="13260" y2="91750"/>
                        <a14:foregroundMark x1="13260" y1="91750" x2="8273" y2="84769"/>
                        <a14:foregroundMark x1="7908" y1="88486" x2="13260" y2="96827"/>
                        <a14:foregroundMark x1="13260" y1="96827" x2="15450" y2="98005"/>
                        <a14:backgroundMark x1="31752" y1="97371" x2="32360" y2="96283"/>
                        <a14:backgroundMark x1="30535" y1="96827" x2="34915" y2="96827"/>
                        <a14:backgroundMark x1="32117" y1="97008" x2="28954" y2="970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6703" y="375078"/>
            <a:ext cx="4143372" cy="55597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B41245-BA27-B2BB-2F05-2D5F50F565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7" b="94000" l="3346" r="95911">
                        <a14:foregroundMark x1="5328" y1="4261" x2="65180" y2="11391"/>
                        <a14:foregroundMark x1="65180" y1="11391" x2="83891" y2="35652"/>
                        <a14:foregroundMark x1="83891" y1="35652" x2="78563" y2="78000"/>
                        <a14:foregroundMark x1="75341" y1="6174" x2="91574" y2="23478"/>
                        <a14:foregroundMark x1="91574" y1="23478" x2="93185" y2="36348"/>
                        <a14:foregroundMark x1="92193" y1="5478" x2="88848" y2="9130"/>
                        <a14:foregroundMark x1="87980" y1="4087" x2="85998" y2="2696"/>
                        <a14:foregroundMark x1="87608" y1="4000" x2="85874" y2="1478"/>
                        <a14:foregroundMark x1="92565" y1="7826" x2="95911" y2="9652"/>
                        <a14:foregroundMark x1="86865" y1="2000" x2="85254" y2="1043"/>
                        <a14:foregroundMark x1="90582" y1="31913" x2="76952" y2="83478"/>
                        <a14:foregroundMark x1="76952" y1="83478" x2="52416" y2="89478"/>
                        <a14:foregroundMark x1="52416" y1="89478" x2="20570" y2="85913"/>
                        <a14:foregroundMark x1="12763" y1="87130" x2="6320" y2="91652"/>
                        <a14:foregroundMark x1="4461" y1="88261" x2="3346" y2="87826"/>
                        <a14:foregroundMark x1="9665" y1="93043" x2="12020" y2="94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9163" y="441754"/>
            <a:ext cx="4021689" cy="57310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ADFDE9-2FBA-6FF6-1690-947ABDBF2A66}"/>
              </a:ext>
            </a:extLst>
          </p:cNvPr>
          <p:cNvSpPr txBox="1"/>
          <p:nvPr/>
        </p:nvSpPr>
        <p:spPr>
          <a:xfrm>
            <a:off x="1700569" y="5944554"/>
            <a:ext cx="8786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Благодарности, полученные за участие в Великой Отечественной войне</a:t>
            </a:r>
          </a:p>
        </p:txBody>
      </p:sp>
    </p:spTree>
    <p:extLst>
      <p:ext uri="{BB962C8B-B14F-4D97-AF65-F5344CB8AC3E}">
        <p14:creationId xmlns:p14="http://schemas.microsoft.com/office/powerpoint/2010/main" val="2745110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87855C3-A2EF-44A7-F7D5-9BA850BC884D}"/>
              </a:ext>
            </a:extLst>
          </p:cNvPr>
          <p:cNvSpPr txBox="1"/>
          <p:nvPr/>
        </p:nvSpPr>
        <p:spPr>
          <a:xfrm>
            <a:off x="6486524" y="5076536"/>
            <a:ext cx="57054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9 мая 1980 года, 35 лет Победы над фашизмом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Около Дома культуры угольщиков, г. Артем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Гайдай М.А. первый ряд, справа, первый</a:t>
            </a:r>
          </a:p>
          <a:p>
            <a:pPr algn="ctr">
              <a:buFont typeface="Arial" panose="020B0604020202020204" pitchFamily="34" charset="0"/>
              <a:buNone/>
            </a:pPr>
            <a:endParaRPr lang="ru-RU" dirty="0">
              <a:solidFill>
                <a:schemeClr val="bg1"/>
              </a:solidFill>
              <a:latin typeface="Segoe UI Light" panose="020B05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9DB646-6C5D-CF1E-5965-8FACAACD0A38}"/>
              </a:ext>
            </a:extLst>
          </p:cNvPr>
          <p:cNvSpPr txBox="1"/>
          <p:nvPr/>
        </p:nvSpPr>
        <p:spPr>
          <a:xfrm>
            <a:off x="1702791" y="655485"/>
            <a:ext cx="8786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Встречи ветеранов на празднике Дня Победы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CB2B681-08E3-3E7C-AE7A-C39A3250A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428439" y="525113"/>
            <a:ext cx="3601952" cy="532282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7C8EDE0-DA60-0AA3-202E-655100013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71" y="1404601"/>
            <a:ext cx="5885965" cy="360015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87F693B-4478-A211-3623-E11941A8F7F2}"/>
              </a:ext>
            </a:extLst>
          </p:cNvPr>
          <p:cNvSpPr txBox="1"/>
          <p:nvPr/>
        </p:nvSpPr>
        <p:spPr>
          <a:xfrm>
            <a:off x="480314" y="5184812"/>
            <a:ext cx="5527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9 мая 1977 года, г. Артем, Парк Победы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Гайдай М.А., первый ряд, слева третий</a:t>
            </a:r>
          </a:p>
        </p:txBody>
      </p:sp>
    </p:spTree>
    <p:extLst>
      <p:ext uri="{BB962C8B-B14F-4D97-AF65-F5344CB8AC3E}">
        <p14:creationId xmlns:p14="http://schemas.microsoft.com/office/powerpoint/2010/main" val="3054217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801874C-BFAA-3D96-2EC0-5A4983FE5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247" y="1404602"/>
            <a:ext cx="5562601" cy="345314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87855C3-A2EF-44A7-F7D5-9BA850BC884D}"/>
              </a:ext>
            </a:extLst>
          </p:cNvPr>
          <p:cNvSpPr txBox="1"/>
          <p:nvPr/>
        </p:nvSpPr>
        <p:spPr>
          <a:xfrm>
            <a:off x="6326246" y="5095586"/>
            <a:ext cx="55626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9 мая 1984 года, г. Артем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Гайдай М.А. справа, второй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E26E5E-62D6-E8C3-568F-D507E5AAE9B9}"/>
              </a:ext>
            </a:extLst>
          </p:cNvPr>
          <p:cNvSpPr txBox="1"/>
          <p:nvPr/>
        </p:nvSpPr>
        <p:spPr>
          <a:xfrm>
            <a:off x="438149" y="5095585"/>
            <a:ext cx="55626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9 мая 1981 года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У Памятника погибшим 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воинам</a:t>
            </a:r>
            <a:endParaRPr lang="ru-RU" dirty="0">
              <a:solidFill>
                <a:schemeClr val="bg1"/>
              </a:solidFill>
              <a:latin typeface="Segoe UI Light" panose="020B05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9DB646-6C5D-CF1E-5965-8FACAACD0A38}"/>
              </a:ext>
            </a:extLst>
          </p:cNvPr>
          <p:cNvSpPr txBox="1"/>
          <p:nvPr/>
        </p:nvSpPr>
        <p:spPr>
          <a:xfrm>
            <a:off x="1702791" y="655485"/>
            <a:ext cx="8786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Встречи ветеранов на празднике Дня Победы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2DC89-39FA-B09E-BD5B-BF8C08942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519416" y="397477"/>
            <a:ext cx="3485792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86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138302D-E6D9-BFF9-E09E-923F73E73B30}"/>
              </a:ext>
            </a:extLst>
          </p:cNvPr>
          <p:cNvSpPr/>
          <p:nvPr/>
        </p:nvSpPr>
        <p:spPr>
          <a:xfrm>
            <a:off x="1841156" y="5119112"/>
            <a:ext cx="5381768" cy="864205"/>
          </a:xfrm>
          <a:prstGeom prst="roundRect">
            <a:avLst/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D584EA-79FC-51EF-C387-3C0F6ECB2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630" y="0"/>
            <a:ext cx="527137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C03AE0-0E51-DFC1-CEAC-9FF30784BF08}"/>
              </a:ext>
            </a:extLst>
          </p:cNvPr>
          <p:cNvSpPr txBox="1"/>
          <p:nvPr/>
        </p:nvSpPr>
        <p:spPr>
          <a:xfrm>
            <a:off x="1162219" y="5203335"/>
            <a:ext cx="567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СТЕНА РЕЙХСТАГА</a:t>
            </a:r>
          </a:p>
          <a:p>
            <a:pPr algn="r"/>
            <a:r>
              <a:rPr lang="ru-RU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ПОДПИСЬ ГАЙДАЙ М.А. СЛЕВА СНИЗУ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38C0230-2EF2-7A63-4D70-7303A37C8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989" y="956018"/>
            <a:ext cx="516005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Не только в истории нашего Отечества, но и в жизни каждого человека, отдельной семьи, школы и города происходят разные события – большие и малые, простые и героические, радостные и печальные.. Память и знание прошлого делают наш мир более интересным и значительным. Вот почему так важно хранить память культурную, память народную, семейную.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chemeClr val="bg1"/>
              </a:solidFill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Я горд ценностями своей семьи и приложу все усилия, чтобы память о дедушке сохранялась на долгие века и передавалась из поколения в поколение.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564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138302D-E6D9-BFF9-E09E-923F73E73B30}"/>
              </a:ext>
            </a:extLst>
          </p:cNvPr>
          <p:cNvSpPr/>
          <p:nvPr/>
        </p:nvSpPr>
        <p:spPr>
          <a:xfrm>
            <a:off x="3235568" y="5119112"/>
            <a:ext cx="3987355" cy="864205"/>
          </a:xfrm>
          <a:prstGeom prst="roundRect">
            <a:avLst/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ГАЙДАЙ М.А.</a:t>
            </a:r>
            <a:endParaRPr lang="ru-RU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38C0230-2EF2-7A63-4D70-7303A37C8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989" y="2064014"/>
            <a:ext cx="516005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Мне важно сохранить не только эти дорогие предметы, а важно сохранить память! Во многих семьях бережно хранят фотографии, боевые и трудовые ордена, памятные вещи. Я думаю, эти святые вещи </a:t>
            </a:r>
            <a:r>
              <a:rPr lang="ru-RU" altLang="ru-RU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должны </a:t>
            </a:r>
            <a:r>
              <a:rPr lang="ru-RU" altLang="ru-RU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просто </a:t>
            </a:r>
            <a:r>
              <a:rPr lang="ru-RU" altLang="ru-RU" dirty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войти в нашу жизнь, потому что пока мы помним, мы живём!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188" b="7755"/>
          <a:stretch/>
        </p:blipFill>
        <p:spPr>
          <a:xfrm>
            <a:off x="7058382" y="-6394"/>
            <a:ext cx="5133618" cy="686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30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36BA55-15BD-A363-B28E-7C831643A79B}"/>
              </a:ext>
            </a:extLst>
          </p:cNvPr>
          <p:cNvSpPr txBox="1"/>
          <p:nvPr/>
        </p:nvSpPr>
        <p:spPr>
          <a:xfrm>
            <a:off x="914569" y="1262595"/>
            <a:ext cx="5671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СПИСОК ИСТОЧНИКОВ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A446E1E-AB58-9EE9-E7C4-987B46AEC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569" y="2235315"/>
            <a:ext cx="1010585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1. Электронный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банк документов «Подвиг народа в Великой Отечественной войне 1941 – 1945 гг.»</a:t>
            </a:r>
            <a:b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</a:b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   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</a:t>
            </a:r>
            <a:r>
              <a:rPr kumimoji="0" lang="en-US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://podvignaroda.ru/?#tab=navHome</a:t>
            </a:r>
            <a:r>
              <a:rPr lang="ru-RU" altLang="ru-RU" dirty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2. Официальный сайт Министерства обороны Российской Федерации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   </a:t>
            </a:r>
            <a:r>
              <a:rPr kumimoji="0" lang="en-US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https://mil.ru/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3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r>
              <a:rPr kumimoji="0" lang="en-US" altLang="ru-RU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altLang="ru-RU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Государственная информационная система «Память народа</a:t>
            </a:r>
            <a:r>
              <a:rPr lang="ru-RU" altLang="ru-RU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  </a:t>
            </a:r>
            <a:r>
              <a:rPr lang="en-US" altLang="ru-RU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4"/>
              </a:rPr>
              <a:t>https://pamyat-naroda.ru</a:t>
            </a:r>
            <a:r>
              <a:rPr lang="en-US" altLang="ru-RU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4"/>
              </a:rPr>
              <a:t>/</a:t>
            </a:r>
            <a:endParaRPr lang="ru-RU" altLang="ru-RU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4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Семейный</a:t>
            </a:r>
            <a:r>
              <a:rPr kumimoji="0" lang="ru-RU" altLang="ru-RU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архив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925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Maarryy\Desktop\Новая папка (7)\Рисунок29.jpg">
            <a:extLst>
              <a:ext uri="{FF2B5EF4-FFF2-40B4-BE49-F238E27FC236}">
                <a16:creationId xmlns:a16="http://schemas.microsoft.com/office/drawing/2014/main" id="{A6B975A1-5B44-EFD0-57A5-D0B72F571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</a:blip>
          <a:srcRect l="2215" t="6517" r="9775" b="2053"/>
          <a:stretch/>
        </p:blipFill>
        <p:spPr bwMode="auto">
          <a:xfrm>
            <a:off x="7241427" y="0"/>
            <a:ext cx="4950573" cy="6858000"/>
          </a:xfrm>
          <a:prstGeom prst="rect">
            <a:avLst/>
          </a:prstGeom>
          <a:noFill/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4A1F7F07-A362-F0F6-0A3C-43F8468B2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02" y="1583782"/>
            <a:ext cx="5160058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В каждой семье есть вещи бабушек, дедушек, которые хранятся для того, чтобы знать историю своей семьи. Такие вещи передаются из поколения в поколение, от родителей к детям, чтобы они помнили, знали, кем были их предки. В моей семье тоже есть вещи и они мне дороги как память о родственниках. Мне захотелось узнать подробнее об этих реликвиях, узнать их происхождение.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 </a:t>
            </a:r>
            <a:endParaRPr lang="ru-RU" altLang="ru-RU" dirty="0">
              <a:solidFill>
                <a:schemeClr val="bg1"/>
              </a:solidFill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Документы военных лет, ордена, медали, фотографии дедушки –  это моя семейная реликвия.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22463-4B67-FFBA-6934-2C8870B5EECF}"/>
              </a:ext>
            </a:extLst>
          </p:cNvPr>
          <p:cNvSpPr txBox="1"/>
          <p:nvPr/>
        </p:nvSpPr>
        <p:spPr>
          <a:xfrm>
            <a:off x="4317541" y="5447474"/>
            <a:ext cx="4047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ГАЙДАЙ МИХАИЛ АРТЕМОВИЧ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5E4372-71EE-F358-0083-5BCC688BDE16}"/>
              </a:ext>
            </a:extLst>
          </p:cNvPr>
          <p:cNvSpPr txBox="1"/>
          <p:nvPr/>
        </p:nvSpPr>
        <p:spPr>
          <a:xfrm>
            <a:off x="4046006" y="5754226"/>
            <a:ext cx="4319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Ветеран Великой Отечественной войны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968E8298-34BD-433B-2EA1-B3B5BE7BE2D4}"/>
              </a:ext>
            </a:extLst>
          </p:cNvPr>
          <p:cNvSpPr/>
          <p:nvPr/>
        </p:nvSpPr>
        <p:spPr>
          <a:xfrm>
            <a:off x="3909124" y="5363600"/>
            <a:ext cx="4593236" cy="864205"/>
          </a:xfrm>
          <a:prstGeom prst="roundRect">
            <a:avLst/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D66815E-CAAF-45CD-D45A-866FB3C08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5288" y="617902"/>
            <a:ext cx="431947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Народ, не знающий своего прошлого,</a:t>
            </a:r>
            <a:br>
              <a:rPr kumimoji="0" lang="ru-RU" altLang="ru-RU" sz="14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</a:br>
            <a:r>
              <a:rPr kumimoji="0" lang="ru-RU" altLang="ru-RU" sz="14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не имеет будущего.</a:t>
            </a:r>
            <a:endParaRPr kumimoji="0" lang="ru-RU" altLang="ru-RU" sz="1400" b="0" i="1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М.В. Ломоносов</a:t>
            </a:r>
            <a:endParaRPr kumimoji="0" lang="ru-RU" altLang="ru-RU" sz="1400" b="0" i="1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894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DD9340E-1609-15E9-2FE9-D2D383CDD3D9}"/>
              </a:ext>
            </a:extLst>
          </p:cNvPr>
          <p:cNvSpPr txBox="1"/>
          <p:nvPr/>
        </p:nvSpPr>
        <p:spPr>
          <a:xfrm>
            <a:off x="7195480" y="2028616"/>
            <a:ext cx="445694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Мой дедушка, Гайдай Михаил Артёмович,  родился 19 сентября 1922 года в Киевской области, Каневский район. </a:t>
            </a: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Д</a:t>
            </a:r>
            <a:r>
              <a:rPr lang="ru-RU" dirty="0">
                <a:solidFill>
                  <a:schemeClr val="bg1"/>
                </a:solidFill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о войны увлекался радиоделом 28 июня 1941 года ушел добровольцем на фронт.</a:t>
            </a:r>
          </a:p>
          <a:p>
            <a:pPr algn="just"/>
            <a:endParaRPr lang="ru-RU" dirty="0">
              <a:solidFill>
                <a:schemeClr val="bg1"/>
              </a:solidFill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На фото: </a:t>
            </a: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Группа добровольцев из с. </a:t>
            </a:r>
            <a:r>
              <a:rPr lang="ru-RU" dirty="0" err="1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Королевцы</a:t>
            </a: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перед отправкой на фронт. Гайдай М.А. второй ряд слева.</a:t>
            </a:r>
          </a:p>
          <a:p>
            <a:pPr algn="just"/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B9A32A1-65DE-A999-8537-89CAFAF29F65}"/>
              </a:ext>
            </a:extLst>
          </p:cNvPr>
          <p:cNvSpPr/>
          <p:nvPr/>
        </p:nvSpPr>
        <p:spPr>
          <a:xfrm>
            <a:off x="0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93E9D5-8A72-7642-BECE-F332F83B5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620" y="1333089"/>
            <a:ext cx="6053084" cy="419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64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C8382AD-9A47-873F-284A-E1C504C39D23}"/>
              </a:ext>
            </a:extLst>
          </p:cNvPr>
          <p:cNvSpPr/>
          <p:nvPr/>
        </p:nvSpPr>
        <p:spPr>
          <a:xfrm>
            <a:off x="7759402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121595-9CD9-E308-35AE-F063C8EBC3B8}"/>
              </a:ext>
            </a:extLst>
          </p:cNvPr>
          <p:cNvSpPr txBox="1"/>
          <p:nvPr/>
        </p:nvSpPr>
        <p:spPr>
          <a:xfrm>
            <a:off x="1404280" y="1720839"/>
            <a:ext cx="445694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Звание: </a:t>
            </a:r>
            <a:r>
              <a:rPr lang="ru-RU" sz="1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старшина</a:t>
            </a:r>
            <a: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  РККА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Место призыва: Шкотовский РВК, Приморский край, Шкотовский район</a:t>
            </a:r>
            <a:b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Место службы: 22 ад РГК </a:t>
            </a:r>
            <a:b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ru-RU" sz="1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Участвовал в боях на реках Висла и Одер, за овладение  крепостью в Праге, при  прорыве обороны под Бобруйском. Дошёл до Берлина. </a:t>
            </a:r>
          </a:p>
          <a:p>
            <a:pPr>
              <a:buFont typeface="Arial" panose="020B0604020202020204" pitchFamily="34" charset="0"/>
              <a:buNone/>
            </a:pPr>
            <a:endParaRPr lang="ru-RU" dirty="0">
              <a:solidFill>
                <a:schemeClr val="bg1"/>
              </a:solidFill>
              <a:latin typeface="Segoe UI Light" panose="020B05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На фото: Гайдай М.А. (слева) с сослуживцем. Германия, 1945 год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99C328-34EE-63BB-9950-2DCD04442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5758" y="563085"/>
            <a:ext cx="4228970" cy="573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81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DD9340E-1609-15E9-2FE9-D2D383CDD3D9}"/>
              </a:ext>
            </a:extLst>
          </p:cNvPr>
          <p:cNvSpPr txBox="1"/>
          <p:nvPr/>
        </p:nvSpPr>
        <p:spPr>
          <a:xfrm>
            <a:off x="5241303" y="2025420"/>
            <a:ext cx="643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В наградном листе представленного к правительственной награде медалью «</a:t>
            </a:r>
            <a:r>
              <a:rPr lang="ru-RU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За</a:t>
            </a:r>
            <a:r>
              <a:rPr lang="en-US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отвагу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» кратко изложен личный боевой подвиг – Гайдай М.А. работая начальником радиостанции на протяжении всей операции несмотря на частый обстрел противником обеспечил бесперебойную связь по радио и в момент обрыва телефонной связи немедленно передавал приказы и приказания ключом и микрофоном, не зная сна трое суток имел радиообмен в 600 групп.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B9A32A1-65DE-A999-8537-89CAFAF29F65}"/>
              </a:ext>
            </a:extLst>
          </p:cNvPr>
          <p:cNvSpPr/>
          <p:nvPr/>
        </p:nvSpPr>
        <p:spPr>
          <a:xfrm>
            <a:off x="0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0" descr="http://podvignaroda.ru/img/awards/new/Medal_Za_Otvag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929" y="1418261"/>
            <a:ext cx="1886740" cy="352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365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B9A32A1-65DE-A999-8537-89CAFAF29F65}"/>
              </a:ext>
            </a:extLst>
          </p:cNvPr>
          <p:cNvSpPr/>
          <p:nvPr/>
        </p:nvSpPr>
        <p:spPr>
          <a:xfrm>
            <a:off x="0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9340E-1609-15E9-2FE9-D2D383CDD3D9}"/>
              </a:ext>
            </a:extLst>
          </p:cNvPr>
          <p:cNvSpPr txBox="1"/>
          <p:nvPr/>
        </p:nvSpPr>
        <p:spPr>
          <a:xfrm>
            <a:off x="5213023" y="1720840"/>
            <a:ext cx="643939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В наградном листе Гайдая Михаила Артёмовича по представлению к правительственной награде – ордену «</a:t>
            </a:r>
            <a:r>
              <a:rPr lang="ru-RU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Красной звезды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»</a:t>
            </a:r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кратко изложен его подвиг:</a:t>
            </a:r>
          </a:p>
          <a:p>
            <a:pPr algn="just"/>
            <a:endParaRPr lang="ru-RU" dirty="0">
              <a:solidFill>
                <a:schemeClr val="bg1"/>
              </a:solidFill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С 14 января 1945 года по 19 января 1945 года, в период прорыва обороны немцев на плацдарме  на правом берегу реки Висла в районе </a:t>
            </a:r>
            <a:r>
              <a:rPr lang="ru-RU" dirty="0" err="1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Подгородзе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, проявил исключительное мужество и находчивость в восстановлении радиосвязи</a:t>
            </a:r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с командирами бригад. 17 января обходным путем под обстрелом противника передал срочную </a:t>
            </a:r>
            <a:r>
              <a:rPr lang="ru-RU" dirty="0" err="1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арткоманду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на открытие артиллерийского огня по скоплению живой силы и техники противника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7" name="Picture 4" descr="http://podvignaroda.ru/img/awards/new/Orden_Krasnoj_Zvezd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23" y="1818639"/>
            <a:ext cx="2712349" cy="271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585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B9A32A1-65DE-A999-8537-89CAFAF29F65}"/>
              </a:ext>
            </a:extLst>
          </p:cNvPr>
          <p:cNvSpPr/>
          <p:nvPr/>
        </p:nvSpPr>
        <p:spPr>
          <a:xfrm>
            <a:off x="0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http://podvignaroda.ru/img/awards/new/Orden_Otechestvennoj_vojny_2s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83" y="1818639"/>
            <a:ext cx="2638428" cy="285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DD9340E-1609-15E9-2FE9-D2D383CDD3D9}"/>
              </a:ext>
            </a:extLst>
          </p:cNvPr>
          <p:cNvSpPr txBox="1"/>
          <p:nvPr/>
        </p:nvSpPr>
        <p:spPr>
          <a:xfrm>
            <a:off x="5213023" y="2369432"/>
            <a:ext cx="64393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Орден «Отечественной войны </a:t>
            </a:r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II </a:t>
            </a:r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степени» – получен в 1985 году в честь 40-летия Великой победы над фашизмом, за непосредственное участие в ВОВ в составе действующей армии. За проявленную храбрость, стойкость и мужество, а так же за действия, которые способствовали успеху боевых операций наших войск.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75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podvignaroda.ru/img/awards/new/Medal_Za_vzyatie_Berlin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33" y="1442838"/>
            <a:ext cx="2017931" cy="347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DD9340E-1609-15E9-2FE9-D2D383CDD3D9}"/>
              </a:ext>
            </a:extLst>
          </p:cNvPr>
          <p:cNvSpPr txBox="1"/>
          <p:nvPr/>
        </p:nvSpPr>
        <p:spPr>
          <a:xfrm>
            <a:off x="5288438" y="2856415"/>
            <a:ext cx="64393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Медаль «За взятие Берлина» – за непосредственное участие  в штурме Берлина.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B9A32A1-65DE-A999-8537-89CAFAF29F65}"/>
              </a:ext>
            </a:extLst>
          </p:cNvPr>
          <p:cNvSpPr/>
          <p:nvPr/>
        </p:nvSpPr>
        <p:spPr>
          <a:xfrm>
            <a:off x="0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11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6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B9A32A1-65DE-A999-8537-89CAFAF29F65}"/>
              </a:ext>
            </a:extLst>
          </p:cNvPr>
          <p:cNvSpPr/>
          <p:nvPr/>
        </p:nvSpPr>
        <p:spPr>
          <a:xfrm>
            <a:off x="0" y="0"/>
            <a:ext cx="4432598" cy="6858000"/>
          </a:xfrm>
          <a:prstGeom prst="roundRect">
            <a:avLst>
              <a:gd name="adj" fmla="val 0"/>
            </a:avLst>
          </a:prstGeom>
          <a:solidFill>
            <a:srgbClr val="E6E6E6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9340E-1609-15E9-2FE9-D2D383CDD3D9}"/>
              </a:ext>
            </a:extLst>
          </p:cNvPr>
          <p:cNvSpPr txBox="1"/>
          <p:nvPr/>
        </p:nvSpPr>
        <p:spPr>
          <a:xfrm>
            <a:off x="5269584" y="2856414"/>
            <a:ext cx="64393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Медаль «За освобождение Варшавы» – за непосредственное участие  в героическом штурме и освобождении Варшавы.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026" name="Picture 2" descr="Изображение награ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14" y="1303155"/>
            <a:ext cx="2038350" cy="375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8618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790</Words>
  <Application>Microsoft Office PowerPoint</Application>
  <PresentationFormat>Широкоэкранный</PresentationFormat>
  <Paragraphs>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Segoe UI Black</vt:lpstr>
      <vt:lpstr>Segoe UI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Коваль Маргарита Керимовна</dc:creator>
  <cp:lastModifiedBy>Зыбкин Антон Анатольевич</cp:lastModifiedBy>
  <cp:revision>13</cp:revision>
  <cp:lastPrinted>2023-02-02T03:20:47Z</cp:lastPrinted>
  <dcterms:created xsi:type="dcterms:W3CDTF">2023-01-31T07:48:18Z</dcterms:created>
  <dcterms:modified xsi:type="dcterms:W3CDTF">2023-02-02T03:21:20Z</dcterms:modified>
</cp:coreProperties>
</file>