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0" r:id="rId3"/>
    <p:sldId id="266" r:id="rId4"/>
    <p:sldId id="262" r:id="rId5"/>
    <p:sldId id="263" r:id="rId6"/>
    <p:sldId id="264" r:id="rId7"/>
    <p:sldId id="261" r:id="rId8"/>
    <p:sldId id="265" r:id="rId9"/>
    <p:sldId id="259" r:id="rId10"/>
    <p:sldId id="297" r:id="rId11"/>
    <p:sldId id="268" r:id="rId12"/>
    <p:sldId id="269" r:id="rId13"/>
    <p:sldId id="292" r:id="rId14"/>
    <p:sldId id="293" r:id="rId15"/>
    <p:sldId id="295" r:id="rId16"/>
    <p:sldId id="287" r:id="rId17"/>
    <p:sldId id="298" r:id="rId18"/>
    <p:sldId id="271" r:id="rId19"/>
    <p:sldId id="277" r:id="rId20"/>
    <p:sldId id="299" r:id="rId21"/>
    <p:sldId id="301" r:id="rId22"/>
    <p:sldId id="273" r:id="rId23"/>
    <p:sldId id="274" r:id="rId24"/>
    <p:sldId id="300" r:id="rId25"/>
    <p:sldId id="275" r:id="rId26"/>
    <p:sldId id="286" r:id="rId27"/>
    <p:sldId id="284" r:id="rId28"/>
    <p:sldId id="302" r:id="rId29"/>
    <p:sldId id="285" r:id="rId30"/>
    <p:sldId id="30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emf"/><Relationship Id="rId5" Type="http://schemas.openxmlformats.org/officeDocument/2006/relationships/image" Target="../media/image35.png"/><Relationship Id="rId10" Type="http://schemas.openxmlformats.org/officeDocument/2006/relationships/image" Target="../media/image40.emf"/><Relationship Id="rId4" Type="http://schemas.openxmlformats.org/officeDocument/2006/relationships/image" Target="../media/image34.emf"/><Relationship Id="rId9" Type="http://schemas.openxmlformats.org/officeDocument/2006/relationships/image" Target="../media/image39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7" Type="http://schemas.openxmlformats.org/officeDocument/2006/relationships/image" Target="../media/image48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emf"/><Relationship Id="rId5" Type="http://schemas.openxmlformats.org/officeDocument/2006/relationships/image" Target="../media/image46.emf"/><Relationship Id="rId4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3356992"/>
            <a:ext cx="8458200" cy="2448272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Использование </a:t>
            </a:r>
            <a:r>
              <a:rPr lang="ru-RU" b="1" dirty="0">
                <a:solidFill>
                  <a:srgbClr val="C00000"/>
                </a:solidFill>
              </a:rPr>
              <a:t>мнемонических приемов </a:t>
            </a:r>
            <a:r>
              <a:rPr lang="ru-RU" dirty="0"/>
              <a:t>при подготовке школьников </a:t>
            </a:r>
            <a:r>
              <a:rPr lang="ru-RU" b="1" dirty="0">
                <a:solidFill>
                  <a:srgbClr val="C00000"/>
                </a:solidFill>
              </a:rPr>
              <a:t>к итоговой аттестации по физике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46856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 descr="https://avatars.mds.yandex.net/get-zen_doc/2424254/pub_60ba5a9abbd5974178a92511_60bd0bb77b0ba72b6ff5106d/scale_120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1180"/>
            <a:ext cx="3024336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1494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81444" y="404664"/>
            <a:ext cx="4290556" cy="901848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Выражение под корнем 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запоминаем     </a:t>
            </a:r>
            <a:r>
              <a:rPr lang="ru-RU" sz="3200" b="1" dirty="0" smtClean="0">
                <a:solidFill>
                  <a:srgbClr val="C00000"/>
                </a:solidFill>
              </a:rPr>
              <a:t>«ЛУЖА»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645025" y="404664"/>
            <a:ext cx="4292241" cy="901848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Выражение под корнем 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запоминаем       </a:t>
            </a:r>
            <a:r>
              <a:rPr lang="ru-RU" sz="3200" b="1" dirty="0" smtClean="0">
                <a:solidFill>
                  <a:srgbClr val="C00000"/>
                </a:solidFill>
              </a:rPr>
              <a:t>«МУКА</a:t>
            </a:r>
            <a:r>
              <a:rPr lang="ru-RU" sz="3200" b="1" dirty="0">
                <a:solidFill>
                  <a:srgbClr val="C00000"/>
                </a:solidFill>
              </a:rPr>
              <a:t>»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75940"/>
            <a:ext cx="4104456" cy="500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91964"/>
            <a:ext cx="4196932" cy="5025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89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57200"/>
            <a:ext cx="8892480" cy="838200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приемы мнемотехники </a:t>
            </a:r>
            <a:r>
              <a:rPr lang="ru-RU" sz="2400" b="1" i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</a:br>
            <a:r>
              <a:rPr lang="ru-RU" sz="2400" b="1" u="sng" dirty="0" smtClean="0">
                <a:solidFill>
                  <a:srgbClr val="C00000"/>
                </a:solidFill>
              </a:rPr>
              <a:t>6</a:t>
            </a:r>
            <a:r>
              <a:rPr lang="ru-RU" sz="2400" b="1" u="sng" dirty="0">
                <a:solidFill>
                  <a:srgbClr val="C00000"/>
                </a:solidFill>
              </a:rPr>
              <a:t>. Карта </a:t>
            </a:r>
            <a:r>
              <a:rPr lang="ru-RU" sz="2400" b="1" u="sng" dirty="0" smtClean="0">
                <a:solidFill>
                  <a:srgbClr val="C00000"/>
                </a:solidFill>
              </a:rPr>
              <a:t>поиска </a:t>
            </a:r>
            <a:r>
              <a:rPr lang="ru-RU" sz="2400" b="1" dirty="0" smtClean="0">
                <a:solidFill>
                  <a:srgbClr val="C00000"/>
                </a:solidFill>
              </a:rPr>
              <a:t>   </a:t>
            </a:r>
            <a:r>
              <a:rPr lang="ru-RU" sz="2000" dirty="0"/>
              <a:t>(систематизация и установка взаимосвязи </a:t>
            </a:r>
            <a:r>
              <a:rPr lang="ru-RU" sz="2000" dirty="0" smtClean="0"/>
              <a:t>между величиной</a:t>
            </a:r>
            <a:r>
              <a:rPr lang="ru-RU" sz="2000" dirty="0"/>
              <a:t>, её значением и использованием (использование в формулах)).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280920" cy="5040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336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106760"/>
          </a:xfrm>
        </p:spPr>
        <p:txBody>
          <a:bodyPr>
            <a:noAutofit/>
          </a:bodyPr>
          <a:lstStyle/>
          <a:p>
            <a:pPr algn="ctr"/>
            <a:r>
              <a:rPr lang="ru-RU" sz="2400" u="sng" dirty="0">
                <a:solidFill>
                  <a:srgbClr val="C00000"/>
                </a:solidFill>
              </a:rPr>
              <a:t>приемы </a:t>
            </a:r>
            <a:r>
              <a:rPr lang="ru-RU" sz="2400" u="sng" dirty="0" smtClean="0">
                <a:solidFill>
                  <a:srgbClr val="C00000"/>
                </a:solidFill>
              </a:rPr>
              <a:t>мнемотехники</a:t>
            </a:r>
            <a:br>
              <a:rPr lang="ru-RU" sz="2400" u="sng" dirty="0" smtClean="0">
                <a:solidFill>
                  <a:srgbClr val="C00000"/>
                </a:solidFill>
              </a:rPr>
            </a:br>
            <a:r>
              <a:rPr lang="ru-RU" sz="2400" u="sng" dirty="0" smtClean="0">
                <a:solidFill>
                  <a:srgbClr val="C00000"/>
                </a:solidFill>
              </a:rPr>
              <a:t>7</a:t>
            </a:r>
            <a:r>
              <a:rPr lang="ru-RU" sz="2400" u="sng" dirty="0">
                <a:solidFill>
                  <a:srgbClr val="C00000"/>
                </a:solidFill>
              </a:rPr>
              <a:t>. Ментальная карта </a:t>
            </a:r>
            <a:r>
              <a:rPr lang="ru-RU" sz="2400" u="sng" dirty="0" smtClean="0">
                <a:solidFill>
                  <a:srgbClr val="C00000"/>
                </a:solidFill>
              </a:rPr>
              <a:t/>
            </a:r>
            <a:br>
              <a:rPr lang="ru-RU" sz="2400" u="sng" dirty="0" smtClean="0">
                <a:solidFill>
                  <a:srgbClr val="C00000"/>
                </a:solidFill>
              </a:rPr>
            </a:br>
            <a:r>
              <a:rPr lang="ru-RU" sz="2000" dirty="0" smtClean="0"/>
              <a:t>(</a:t>
            </a:r>
            <a:r>
              <a:rPr lang="ru-RU" sz="2000" dirty="0"/>
              <a:t>структуризация информации в виде диаграммы связей).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6" y="1463234"/>
            <a:ext cx="9232086" cy="5394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791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cloud.prezentacii.org/19/06/45904/images/screen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095995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28" y="26622"/>
            <a:ext cx="8938268" cy="6703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30819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s://cloud.prezentacii.org/19/06/45904/images/screen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935516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88640"/>
            <a:ext cx="8686800" cy="58914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u="sng" dirty="0">
                <a:solidFill>
                  <a:srgbClr val="C00000"/>
                </a:solidFill>
              </a:rPr>
              <a:t>При запоминании изображения </a:t>
            </a:r>
            <a:endParaRPr lang="ru-RU" u="sng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u="sng" dirty="0" smtClean="0">
                <a:solidFill>
                  <a:srgbClr val="C00000"/>
                </a:solidFill>
              </a:rPr>
              <a:t>на </a:t>
            </a:r>
            <a:r>
              <a:rPr lang="ru-RU" u="sng" dirty="0">
                <a:solidFill>
                  <a:srgbClr val="C00000"/>
                </a:solidFill>
              </a:rPr>
              <a:t>схемах </a:t>
            </a:r>
            <a:r>
              <a:rPr lang="ru-RU" u="sng" dirty="0" smtClean="0">
                <a:solidFill>
                  <a:srgbClr val="C00000"/>
                </a:solidFill>
              </a:rPr>
              <a:t>полюсов </a:t>
            </a:r>
            <a:r>
              <a:rPr lang="ru-RU" u="sng" dirty="0">
                <a:solidFill>
                  <a:srgbClr val="C00000"/>
                </a:solidFill>
              </a:rPr>
              <a:t>источника тока: </a:t>
            </a:r>
            <a:endParaRPr lang="ru-RU" u="sng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dirty="0" smtClean="0"/>
              <a:t>большая </a:t>
            </a:r>
            <a:r>
              <a:rPr lang="ru-RU" dirty="0"/>
              <a:t>палочка – плюс,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 </a:t>
            </a:r>
            <a:r>
              <a:rPr lang="ru-RU" dirty="0"/>
              <a:t>«+» тратим больше чернил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или </a:t>
            </a:r>
            <a:r>
              <a:rPr lang="ru-RU" dirty="0"/>
              <a:t>хорошего, </a:t>
            </a:r>
            <a:r>
              <a:rPr lang="ru-RU" dirty="0" smtClean="0"/>
              <a:t>положительного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должно быть больше;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маленькая </a:t>
            </a:r>
            <a:r>
              <a:rPr lang="ru-RU" dirty="0"/>
              <a:t>палочка – минус,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 </a:t>
            </a:r>
            <a:r>
              <a:rPr lang="ru-RU" dirty="0"/>
              <a:t>«-» тратим меньше чернил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плохого, отрицательного - 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меньше</a:t>
            </a:r>
            <a:r>
              <a:rPr lang="ru-RU" dirty="0"/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362084"/>
            <a:ext cx="2559900" cy="5314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7778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472" y="-35822"/>
            <a:ext cx="9182472" cy="6893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85404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86800" cy="4032448"/>
          </a:xfrm>
        </p:spPr>
        <p:txBody>
          <a:bodyPr>
            <a:noAutofit/>
          </a:bodyPr>
          <a:lstStyle/>
          <a:p>
            <a:pPr marL="0" indent="0"/>
            <a:r>
              <a:rPr lang="ru-RU" sz="2400" b="1" u="sng" dirty="0" smtClean="0">
                <a:solidFill>
                  <a:srgbClr val="C00000"/>
                </a:solidFill>
              </a:rPr>
              <a:t>Ц</a:t>
            </a:r>
            <a:br>
              <a:rPr lang="ru-RU" sz="2400" b="1" u="sng" dirty="0" smtClean="0">
                <a:solidFill>
                  <a:srgbClr val="C00000"/>
                </a:solidFill>
              </a:rPr>
            </a:br>
            <a:r>
              <a:rPr lang="ru-RU" sz="2400" b="1" u="sng" dirty="0" smtClean="0">
                <a:solidFill>
                  <a:srgbClr val="C00000"/>
                </a:solidFill>
              </a:rPr>
              <a:t>  в</a:t>
            </a:r>
            <a:br>
              <a:rPr lang="ru-RU" sz="2400" b="1" u="sng" dirty="0" smtClean="0">
                <a:solidFill>
                  <a:srgbClr val="C00000"/>
                </a:solidFill>
              </a:rPr>
            </a:br>
            <a:r>
              <a:rPr lang="ru-RU" sz="2400" b="1" u="sng" dirty="0" smtClean="0">
                <a:solidFill>
                  <a:srgbClr val="C00000"/>
                </a:solidFill>
              </a:rPr>
              <a:t>    е</a:t>
            </a:r>
            <a:br>
              <a:rPr lang="ru-RU" sz="2400" b="1" u="sng" dirty="0" smtClean="0">
                <a:solidFill>
                  <a:srgbClr val="C00000"/>
                </a:solidFill>
              </a:rPr>
            </a:br>
            <a:r>
              <a:rPr lang="ru-RU" sz="2400" b="1" u="sng" dirty="0" smtClean="0">
                <a:solidFill>
                  <a:srgbClr val="C00000"/>
                </a:solidFill>
              </a:rPr>
              <a:t>      т</a:t>
            </a:r>
            <a:br>
              <a:rPr lang="ru-RU" sz="2400" b="1" u="sng" dirty="0" smtClean="0">
                <a:solidFill>
                  <a:srgbClr val="C00000"/>
                </a:solidFill>
              </a:rPr>
            </a:br>
            <a:r>
              <a:rPr lang="ru-RU" sz="2400" b="1" u="sng" dirty="0" smtClean="0">
                <a:solidFill>
                  <a:srgbClr val="C00000"/>
                </a:solidFill>
              </a:rPr>
              <a:t>        а</a:t>
            </a:r>
            <a:br>
              <a:rPr lang="ru-RU" sz="2400" b="1" u="sng" dirty="0" smtClean="0">
                <a:solidFill>
                  <a:srgbClr val="C00000"/>
                </a:solidFill>
              </a:rPr>
            </a:br>
            <a:r>
              <a:rPr lang="ru-RU" sz="2400" b="1" u="sng" dirty="0" smtClean="0">
                <a:solidFill>
                  <a:srgbClr val="C00000"/>
                </a:solidFill>
              </a:rPr>
              <a:t>р</a:t>
            </a:r>
            <a:br>
              <a:rPr lang="ru-RU" sz="2400" b="1" u="sng" dirty="0" smtClean="0">
                <a:solidFill>
                  <a:srgbClr val="C00000"/>
                </a:solidFill>
              </a:rPr>
            </a:br>
            <a:r>
              <a:rPr lang="ru-RU" sz="2400" b="1" u="sng" dirty="0" smtClean="0">
                <a:solidFill>
                  <a:srgbClr val="C00000"/>
                </a:solidFill>
              </a:rPr>
              <a:t>  а</a:t>
            </a:r>
            <a:br>
              <a:rPr lang="ru-RU" sz="2400" b="1" u="sng" dirty="0" smtClean="0">
                <a:solidFill>
                  <a:srgbClr val="C00000"/>
                </a:solidFill>
              </a:rPr>
            </a:br>
            <a:r>
              <a:rPr lang="ru-RU" sz="2400" b="1" u="sng" dirty="0" smtClean="0">
                <a:solidFill>
                  <a:srgbClr val="C00000"/>
                </a:solidFill>
              </a:rPr>
              <a:t>    д</a:t>
            </a:r>
            <a:br>
              <a:rPr lang="ru-RU" sz="2400" b="1" u="sng" dirty="0" smtClean="0">
                <a:solidFill>
                  <a:srgbClr val="C00000"/>
                </a:solidFill>
              </a:rPr>
            </a:br>
            <a:r>
              <a:rPr lang="ru-RU" sz="2400" b="1" u="sng" dirty="0" smtClean="0">
                <a:solidFill>
                  <a:srgbClr val="C00000"/>
                </a:solidFill>
              </a:rPr>
              <a:t>       у</a:t>
            </a:r>
            <a:br>
              <a:rPr lang="ru-RU" sz="2400" b="1" u="sng" dirty="0" smtClean="0">
                <a:solidFill>
                  <a:srgbClr val="C00000"/>
                </a:solidFill>
              </a:rPr>
            </a:br>
            <a:r>
              <a:rPr lang="ru-RU" sz="2400" b="1" u="sng" dirty="0" smtClean="0">
                <a:solidFill>
                  <a:srgbClr val="C00000"/>
                </a:solidFill>
              </a:rPr>
              <a:t>         г</a:t>
            </a:r>
            <a:br>
              <a:rPr lang="ru-RU" sz="2400" b="1" u="sng" dirty="0" smtClean="0">
                <a:solidFill>
                  <a:srgbClr val="C00000"/>
                </a:solidFill>
              </a:rPr>
            </a:br>
            <a:r>
              <a:rPr lang="ru-RU" sz="2400" b="1" u="sng" dirty="0" smtClean="0">
                <a:solidFill>
                  <a:srgbClr val="C00000"/>
                </a:solidFill>
              </a:rPr>
              <a:t>           и:</a:t>
            </a:r>
            <a:endParaRPr lang="ru-RU" sz="2400" b="1" u="sng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2292430"/>
            <a:ext cx="8686800" cy="4565570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Как </a:t>
            </a:r>
            <a:r>
              <a:rPr lang="ru-RU" dirty="0"/>
              <a:t>однажды Жак-звонарь городской сломал фонарь.</a:t>
            </a:r>
          </a:p>
          <a:p>
            <a:r>
              <a:rPr lang="ru-RU" dirty="0" smtClean="0"/>
              <a:t>Кот </a:t>
            </a:r>
            <a:r>
              <a:rPr lang="ru-RU" dirty="0"/>
              <a:t>ослу, жирафу, зайке голубые сшил фуфайки</a:t>
            </a:r>
          </a:p>
          <a:p>
            <a:r>
              <a:rPr lang="ru-RU" dirty="0"/>
              <a:t>Каждый оформитель желает знать, где скачать </a:t>
            </a:r>
            <a:r>
              <a:rPr lang="ru-RU" dirty="0" err="1" smtClean="0"/>
              <a:t>фотошоп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8640"/>
            <a:ext cx="6552728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058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75558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03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Мнемотехника -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(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от греч.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Mnemonika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– </a:t>
            </a:r>
            <a:endParaRPr lang="ru-RU" dirty="0" smtClean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искусство запоминания) –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система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различных приёмов, служащих для облегчения запоминания, сохранения и воспроизведения информации.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Ведущими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принципами применения мнемотехники в образовании являются замена абстрактных понятий на образные и установление связей с уже имеющейся в памяти информацией.</a:t>
            </a:r>
          </a:p>
        </p:txBody>
      </p:sp>
      <p:sp>
        <p:nvSpPr>
          <p:cNvPr id="5" name="AutoShape 2" descr="Готовимся к ВПР. Силы в природе. 7 класс. Физика - МЕТОДИСТ.САЙ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0"/>
            <a:ext cx="3135313" cy="2620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54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97152"/>
            <a:ext cx="8686800" cy="31578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запоминается </a:t>
            </a:r>
            <a:r>
              <a:rPr lang="ru-RU" sz="2800" dirty="0"/>
              <a:t>как </a:t>
            </a:r>
            <a:r>
              <a:rPr lang="ru-RU" sz="2800" b="1" u="sng" dirty="0">
                <a:solidFill>
                  <a:srgbClr val="C00000"/>
                </a:solidFill>
              </a:rPr>
              <a:t>три кота на мясо</a:t>
            </a:r>
            <a:r>
              <a:rPr lang="ru-RU" sz="2800" dirty="0"/>
              <a:t>,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err="1" smtClean="0"/>
              <a:t>mо</a:t>
            </a:r>
            <a:r>
              <a:rPr lang="ru-RU" sz="2800" dirty="0" smtClean="0"/>
              <a:t> </a:t>
            </a:r>
            <a:r>
              <a:rPr lang="ru-RU" sz="2800" dirty="0"/>
              <a:t>— масса частицы</a:t>
            </a:r>
            <a:r>
              <a:rPr lang="ru-RU" sz="2800" dirty="0" smtClean="0"/>
              <a:t>, v </a:t>
            </a:r>
            <a:r>
              <a:rPr lang="ru-RU" sz="2800" dirty="0"/>
              <a:t>— её скорость,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k </a:t>
            </a:r>
            <a:r>
              <a:rPr lang="ru-RU" sz="2800" dirty="0"/>
              <a:t>— постоянная Больцмана,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T</a:t>
            </a:r>
            <a:r>
              <a:rPr lang="ru-RU" sz="2800" dirty="0"/>
              <a:t>— абсолютная </a:t>
            </a:r>
            <a:r>
              <a:rPr lang="ru-RU" sz="2800" dirty="0" smtClean="0"/>
              <a:t>температура.</a:t>
            </a:r>
            <a:endParaRPr lang="ru-RU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784976" cy="479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07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08012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ЭДС </a:t>
            </a:r>
            <a:r>
              <a:rPr lang="ru-RU" sz="2200" dirty="0" smtClean="0">
                <a:solidFill>
                  <a:srgbClr val="C00000"/>
                </a:solidFill>
              </a:rPr>
              <a:t>индукции </a:t>
            </a:r>
            <a:r>
              <a:rPr lang="ru-RU" sz="2200" dirty="0" smtClean="0"/>
              <a:t>в движущихся проводниках или </a:t>
            </a:r>
            <a:r>
              <a:rPr lang="ru-RU" dirty="0" smtClean="0">
                <a:solidFill>
                  <a:srgbClr val="C00000"/>
                </a:solidFill>
              </a:rPr>
              <a:t>«ВОБЛА»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8136904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509120"/>
            <a:ext cx="6552728" cy="201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93849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Масса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КИТа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Закон электролиза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или </a:t>
            </a:r>
            <a:r>
              <a:rPr lang="ru-RU" b="1" u="sng" dirty="0">
                <a:solidFill>
                  <a:srgbClr val="C00000"/>
                </a:solidFill>
              </a:rPr>
              <a:t>Масса </a:t>
            </a:r>
            <a:r>
              <a:rPr lang="ru-RU" b="1" u="sng" dirty="0" err="1">
                <a:solidFill>
                  <a:srgbClr val="C00000"/>
                </a:solidFill>
              </a:rPr>
              <a:t>КИТа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   </a:t>
            </a:r>
            <a:r>
              <a:rPr lang="en-US" b="1" u="sng" dirty="0" smtClean="0">
                <a:solidFill>
                  <a:srgbClr val="C00000"/>
                </a:solidFill>
              </a:rPr>
              <a:t>m</a:t>
            </a:r>
            <a:r>
              <a:rPr lang="ru-RU" b="1" u="sng" dirty="0" smtClean="0">
                <a:solidFill>
                  <a:srgbClr val="C00000"/>
                </a:solidFill>
              </a:rPr>
              <a:t> </a:t>
            </a:r>
            <a:r>
              <a:rPr lang="ru-RU" b="1" u="sng" dirty="0">
                <a:solidFill>
                  <a:srgbClr val="C00000"/>
                </a:solidFill>
              </a:rPr>
              <a:t>= </a:t>
            </a:r>
            <a:r>
              <a:rPr lang="ru-RU" b="1" u="sng" dirty="0" err="1">
                <a:solidFill>
                  <a:srgbClr val="C00000"/>
                </a:solidFill>
              </a:rPr>
              <a:t>kIt</a:t>
            </a:r>
            <a:endParaRPr lang="ru-RU" b="1" u="sng" dirty="0">
              <a:solidFill>
                <a:srgbClr val="C0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717032"/>
            <a:ext cx="3927609" cy="273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6632"/>
            <a:ext cx="7167969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060848"/>
            <a:ext cx="5760640" cy="13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15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можно </a:t>
            </a:r>
            <a:r>
              <a:rPr lang="ru-RU" dirty="0"/>
              <a:t>запомнить как фразу «Поворот от </a:t>
            </a:r>
            <a:r>
              <a:rPr lang="ru-RU" dirty="0" smtClean="0"/>
              <a:t>Можайска на </a:t>
            </a:r>
            <a:r>
              <a:rPr lang="ru-RU" dirty="0"/>
              <a:t>Москву». P – По, V – во, RT –</a:t>
            </a:r>
            <a:r>
              <a:rPr lang="ru-RU" dirty="0" smtClean="0"/>
              <a:t>рот, m </a:t>
            </a:r>
            <a:r>
              <a:rPr lang="ru-RU" dirty="0"/>
              <a:t>– от Можайска (малого города) , M – на Москву </a:t>
            </a:r>
            <a:r>
              <a:rPr lang="ru-RU" dirty="0" smtClean="0"/>
              <a:t>(большой </a:t>
            </a:r>
            <a:r>
              <a:rPr lang="ru-RU" dirty="0"/>
              <a:t>город)/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938" y="2780928"/>
            <a:ext cx="40481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72197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991600" cy="72008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Движение заряженной частицы в магнитном поле и импульс кобры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8568952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91" y="2658421"/>
            <a:ext cx="2214515" cy="822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42" y="2035206"/>
            <a:ext cx="1522388" cy="559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3756824"/>
            <a:ext cx="1386737" cy="637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071107"/>
            <a:ext cx="2448271" cy="487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679035"/>
            <a:ext cx="1791856" cy="45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869" y="3422073"/>
            <a:ext cx="1352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391" y="4725144"/>
            <a:ext cx="4943596" cy="198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870" y="3957854"/>
            <a:ext cx="1352550" cy="348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16699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54162"/>
            <a:ext cx="9144000" cy="4525963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Потенциальная </a:t>
            </a:r>
            <a:r>
              <a:rPr lang="ru-RU" dirty="0"/>
              <a:t>энергия заряженного тела в однородном электростатическом поле.</a:t>
            </a:r>
          </a:p>
          <a:p>
            <a:pPr marL="0" indent="0"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C00000"/>
                </a:solidFill>
              </a:rPr>
              <a:t>W</a:t>
            </a:r>
            <a:r>
              <a:rPr lang="ru-RU" b="1" dirty="0">
                <a:solidFill>
                  <a:srgbClr val="C00000"/>
                </a:solidFill>
              </a:rPr>
              <a:t>= </a:t>
            </a:r>
            <a:r>
              <a:rPr lang="ru-RU" b="1" dirty="0" err="1">
                <a:solidFill>
                  <a:srgbClr val="C00000"/>
                </a:solidFill>
              </a:rPr>
              <a:t>qEd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dirty="0" smtClean="0"/>
              <a:t>запоминается чтением  </a:t>
            </a:r>
            <a:r>
              <a:rPr lang="ru-RU" dirty="0"/>
              <a:t>формулы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</a:t>
            </a:r>
            <a:r>
              <a:rPr lang="ru-RU" b="1" dirty="0">
                <a:solidFill>
                  <a:srgbClr val="C00000"/>
                </a:solidFill>
              </a:rPr>
              <a:t>Кед!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620688"/>
            <a:ext cx="4608512" cy="1418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6879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9036496" cy="1296144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solidFill>
                  <a:srgbClr val="C00000"/>
                </a:solidFill>
              </a:rPr>
              <a:t>Фон с физическими формулами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помогает </a:t>
            </a:r>
            <a:r>
              <a:rPr lang="ru-RU" sz="2200" dirty="0">
                <a:solidFill>
                  <a:schemeClr val="accent6">
                    <a:lumMod val="50000"/>
                  </a:schemeClr>
                </a:solidFill>
              </a:rPr>
              <a:t>визуализировать сложные понятия и стимулирует развитие аналитического мышления. Он подталкивает учащихся к сознательному изучению физики и развитию умения решать сложные задачи.</a:t>
            </a:r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" y="1412776"/>
            <a:ext cx="9141792" cy="5358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61138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0"/>
            <a:ext cx="1029714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2520280" cy="2633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714" y="0"/>
            <a:ext cx="3606205" cy="2113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881" y="47697"/>
            <a:ext cx="3552364" cy="222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2173" y="2492896"/>
            <a:ext cx="4765211" cy="3083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7631" y="2317668"/>
            <a:ext cx="5774765" cy="4540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150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2712" y="188640"/>
            <a:ext cx="8686800" cy="841248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/>
              </a:rPr>
              <a:t>Метод Цицерона</a:t>
            </a:r>
            <a:endParaRPr lang="ru-RU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268760"/>
            <a:ext cx="4191000" cy="547260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Суть данного приёма мнемотехники — создание в воображении пространства с опорными образами</a:t>
            </a:r>
            <a:r>
              <a:rPr lang="ru-RU" dirty="0" smtClean="0"/>
              <a:t>..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Для запоминания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ключевых единиц </a:t>
            </a:r>
            <a:r>
              <a:rPr lang="ru-RU" dirty="0" smtClean="0"/>
              <a:t>их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необходимо мысленно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расставить </a:t>
            </a:r>
            <a:r>
              <a:rPr lang="ru-RU" dirty="0"/>
              <a:t>в определенном порядке, представляя хорошо знакомое помещение, например, комнату в своем доме.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Затем </a:t>
            </a:r>
            <a:r>
              <a:rPr lang="ru-RU" dirty="0"/>
              <a:t>достаточно лишь во всех деталях воспроизвести в воображении эту комнату, чтобы вспомнить то, что зафиксировано в памяти.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343400" cy="5055840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Другие названия: дворец памяти, метод римской комнаты, метод локусов, чертоги разума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492896"/>
            <a:ext cx="4571528" cy="3996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29341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/>
          <a:lstStyle/>
          <a:p>
            <a:r>
              <a:rPr lang="ru-RU" dirty="0" smtClean="0"/>
              <a:t>В   Заключение      </a:t>
            </a:r>
            <a:r>
              <a:rPr lang="ru-RU" dirty="0" err="1" smtClean="0">
                <a:solidFill>
                  <a:srgbClr val="C00000"/>
                </a:solidFill>
              </a:rPr>
              <a:t>мнемоАнекдоты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61662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1.Одно </a:t>
            </a:r>
            <a:r>
              <a:rPr lang="ru-RU" b="1" dirty="0">
                <a:solidFill>
                  <a:srgbClr val="C00000"/>
                </a:solidFill>
              </a:rPr>
              <a:t>полушарие мозга думает, что свет — это частица, а другое — что волна</a:t>
            </a:r>
            <a:r>
              <a:rPr lang="ru-RU" dirty="0"/>
              <a:t>. Когда эти полушария соединяются, на языке медиков это называется шизофрения, а на языке физиков — </a:t>
            </a:r>
            <a:r>
              <a:rPr lang="ru-RU" b="1" u="sng" dirty="0">
                <a:solidFill>
                  <a:srgbClr val="C00000"/>
                </a:solidFill>
              </a:rPr>
              <a:t>корпускулярно-волновой дуализм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2</a:t>
            </a:r>
            <a:r>
              <a:rPr lang="ru-RU" dirty="0" smtClean="0"/>
              <a:t>.Если </a:t>
            </a:r>
            <a:r>
              <a:rPr lang="ru-RU" dirty="0"/>
              <a:t>есть </a:t>
            </a:r>
            <a:r>
              <a:rPr lang="ru-RU" b="1" u="sng" dirty="0">
                <a:solidFill>
                  <a:srgbClr val="C00000"/>
                </a:solidFill>
              </a:rPr>
              <a:t>сила воли</a:t>
            </a:r>
            <a:r>
              <a:rPr lang="ru-RU" dirty="0"/>
              <a:t>, значит должны быть </a:t>
            </a:r>
            <a:r>
              <a:rPr lang="ru-RU" b="1" u="sng" dirty="0">
                <a:solidFill>
                  <a:srgbClr val="C00000"/>
                </a:solidFill>
              </a:rPr>
              <a:t>напряжение воли </a:t>
            </a:r>
            <a:r>
              <a:rPr lang="ru-RU" dirty="0"/>
              <a:t>и </a:t>
            </a:r>
            <a:r>
              <a:rPr lang="ru-RU" b="1" u="sng" dirty="0">
                <a:solidFill>
                  <a:srgbClr val="C00000"/>
                </a:solidFill>
              </a:rPr>
              <a:t>сопротивление </a:t>
            </a:r>
            <a:r>
              <a:rPr lang="ru-RU" b="1" u="sng" dirty="0" smtClean="0">
                <a:solidFill>
                  <a:srgbClr val="C00000"/>
                </a:solidFill>
              </a:rPr>
              <a:t>воли</a:t>
            </a:r>
          </a:p>
          <a:p>
            <a:pPr marL="0" indent="0">
              <a:buNone/>
            </a:pPr>
            <a:endParaRPr lang="ru-RU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3.И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днём и ночью </a:t>
            </a:r>
            <a:r>
              <a:rPr lang="ru-RU" b="1" u="sng" dirty="0">
                <a:solidFill>
                  <a:srgbClr val="C00000"/>
                </a:solidFill>
              </a:rPr>
              <a:t>ток включённый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всё ходит по цепи кругом</a:t>
            </a:r>
          </a:p>
        </p:txBody>
      </p:sp>
    </p:spTree>
    <p:extLst>
      <p:ext uri="{BB962C8B-B14F-4D97-AF65-F5344CB8AC3E}">
        <p14:creationId xmlns:p14="http://schemas.microsoft.com/office/powerpoint/2010/main" val="200500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мнемотехника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340768"/>
            <a:ext cx="8686800" cy="473935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– </a:t>
            </a:r>
            <a:r>
              <a:rPr lang="ru-RU" dirty="0"/>
              <a:t>это </a:t>
            </a:r>
            <a:r>
              <a:rPr lang="ru-RU" b="1" i="1" dirty="0"/>
              <a:t>совокупность </a:t>
            </a:r>
            <a:endParaRPr lang="ru-RU" b="1" i="1" dirty="0" smtClean="0"/>
          </a:p>
          <a:p>
            <a:pPr marL="0" indent="0">
              <a:buNone/>
            </a:pPr>
            <a:r>
              <a:rPr lang="ru-RU" b="1" i="1" dirty="0" smtClean="0"/>
              <a:t>приемов </a:t>
            </a:r>
            <a:r>
              <a:rPr lang="ru-RU" b="1" i="1" dirty="0"/>
              <a:t>и способов, </a:t>
            </a:r>
            <a:endParaRPr lang="ru-RU" b="1" i="1" dirty="0" smtClean="0"/>
          </a:p>
          <a:p>
            <a:pPr marL="0" indent="0">
              <a:buNone/>
            </a:pPr>
            <a:r>
              <a:rPr lang="ru-RU" b="1" i="1" dirty="0" smtClean="0"/>
              <a:t>облегчающих </a:t>
            </a:r>
            <a:r>
              <a:rPr lang="ru-RU" b="1" i="1" dirty="0"/>
              <a:t>запоминание</a:t>
            </a:r>
            <a:r>
              <a:rPr lang="ru-RU" i="1" dirty="0"/>
              <a:t> </a:t>
            </a:r>
            <a:endParaRPr lang="ru-RU" i="1" dirty="0" smtClean="0"/>
          </a:p>
          <a:p>
            <a:pPr marL="0" indent="0">
              <a:buNone/>
            </a:pPr>
            <a:r>
              <a:rPr lang="ru-RU" dirty="0" smtClean="0"/>
              <a:t>и </a:t>
            </a:r>
            <a:r>
              <a:rPr lang="ru-RU" dirty="0"/>
              <a:t>увеличивающих объем памяти </a:t>
            </a:r>
            <a:r>
              <a:rPr lang="ru-RU" b="1" i="1" dirty="0"/>
              <a:t>путем образования искусственных ассоциаций</a:t>
            </a:r>
            <a:r>
              <a:rPr lang="ru-RU" dirty="0"/>
              <a:t>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Мнемотехника </a:t>
            </a:r>
            <a:r>
              <a:rPr lang="ru-RU" dirty="0"/>
              <a:t>использует естественные механизмы памяти мозга, позволяет контролировать процесс запоминания, сохранения и припоминания информации, а также тренирует мозг человека к автоматическому </a:t>
            </a:r>
            <a:r>
              <a:rPr lang="ru-RU" dirty="0" smtClean="0"/>
              <a:t>запоминанию.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1" y="238713"/>
            <a:ext cx="2915063" cy="2184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551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Божественная сила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4162"/>
            <a:ext cx="8964488" cy="4525963"/>
          </a:xfrm>
        </p:spPr>
        <p:txBody>
          <a:bodyPr/>
          <a:lstStyle/>
          <a:p>
            <a:r>
              <a:rPr lang="ru-RU" dirty="0"/>
              <a:t>Студент-физик увлёкся религией и перевёлся в семинарию. Вот сидит он на лекции и подрёмывает. Батюшка по ходу лекции подходит к нему и спрашивает</a:t>
            </a:r>
            <a:r>
              <a:rPr lang="ru-RU" dirty="0" smtClean="0"/>
              <a:t>:                      —</a:t>
            </a:r>
            <a:r>
              <a:rPr lang="ru-RU" dirty="0"/>
              <a:t>	Итак, скажите, что такое Божественная сила?</a:t>
            </a:r>
          </a:p>
          <a:p>
            <a:r>
              <a:rPr lang="ru-RU" dirty="0"/>
              <a:t>—	</a:t>
            </a:r>
            <a:r>
              <a:rPr lang="ru-RU" b="1" dirty="0">
                <a:solidFill>
                  <a:srgbClr val="C00000"/>
                </a:solidFill>
              </a:rPr>
              <a:t>Божественная масса на божественное </a:t>
            </a:r>
            <a:r>
              <a:rPr lang="ru-RU" b="1" dirty="0" smtClean="0">
                <a:solidFill>
                  <a:srgbClr val="C00000"/>
                </a:solidFill>
              </a:rPr>
              <a:t>ускорение:</a:t>
            </a:r>
            <a:r>
              <a:rPr lang="en-US" b="1" dirty="0" smtClean="0">
                <a:solidFill>
                  <a:srgbClr val="C00000"/>
                </a:solidFill>
              </a:rPr>
              <a:t> F=ma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056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                        </a:t>
            </a:r>
            <a:r>
              <a:rPr lang="ru-RU" sz="27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приемы мнемотехники</a:t>
            </a:r>
            <a:r>
              <a:rPr lang="ru-RU" sz="2400" dirty="0" smtClean="0">
                <a:effectLst/>
                <a:latin typeface="Times New Roman"/>
                <a:ea typeface="Calibri"/>
              </a:rPr>
              <a:t/>
            </a:r>
            <a:br>
              <a:rPr lang="ru-RU" sz="2400" dirty="0" smtClean="0">
                <a:effectLst/>
                <a:latin typeface="Times New Roman"/>
                <a:ea typeface="Calibri"/>
              </a:rPr>
            </a:br>
            <a:r>
              <a:rPr lang="ru-RU" sz="2400" b="1" u="sng" dirty="0" smtClean="0">
                <a:solidFill>
                  <a:srgbClr val="C00000"/>
                </a:solidFill>
                <a:effectLst/>
                <a:latin typeface="Times New Roman"/>
                <a:ea typeface="Calibri"/>
              </a:rPr>
              <a:t>1.</a:t>
            </a:r>
            <a:r>
              <a:rPr lang="ru-RU" sz="2200" b="1" u="sng" dirty="0" smtClean="0">
                <a:solidFill>
                  <a:srgbClr val="C00000"/>
                </a:solidFill>
                <a:effectLst/>
              </a:rPr>
              <a:t>Ассоциации </a:t>
            </a:r>
            <a:r>
              <a:rPr lang="ru-RU" sz="2200" b="1" dirty="0">
                <a:effectLst/>
              </a:rPr>
              <a:t>(яркие образы, соединяющиеся с информацией, </a:t>
            </a:r>
            <a:r>
              <a:rPr lang="ru-RU" sz="2200" b="1" dirty="0" smtClean="0">
                <a:effectLst/>
              </a:rPr>
              <a:t>которую необходимо </a:t>
            </a:r>
            <a:r>
              <a:rPr lang="ru-RU" sz="2200" b="1" dirty="0">
                <a:effectLst/>
              </a:rPr>
              <a:t>запомнить).</a:t>
            </a:r>
            <a:endParaRPr lang="ru-RU" sz="2200" dirty="0">
              <a:effectLst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7664" y="3861048"/>
            <a:ext cx="6192688" cy="2376264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801865"/>
              </p:ext>
            </p:extLst>
          </p:nvPr>
        </p:nvGraphicFramePr>
        <p:xfrm>
          <a:off x="1524000" y="1772816"/>
          <a:ext cx="6216351" cy="204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2117"/>
                <a:gridCol w="1911987"/>
                <a:gridCol w="2232247"/>
              </a:tblGrid>
              <a:tr h="864096">
                <a:tc>
                  <a:txBody>
                    <a:bodyPr/>
                    <a:lstStyle/>
                    <a:p>
                      <a:r>
                        <a:rPr kumimoji="0" lang="ru-RU" sz="2400" b="1" u="sng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1.Твердое.</a:t>
                      </a:r>
                      <a:r>
                        <a:rPr kumimoji="0" lang="ru-RU" sz="18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b="1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Стоят близко друг к другу и крепко держатся за руки.</a:t>
                      </a:r>
                      <a:endParaRPr kumimoji="0" lang="ru-RU" sz="1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u="sng" dirty="0" smtClean="0">
                          <a:solidFill>
                            <a:srgbClr val="C00000"/>
                          </a:solidFill>
                        </a:rPr>
                        <a:t>2.Жидкое. </a:t>
                      </a:r>
                      <a:r>
                        <a:rPr lang="ru-RU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Всегда стоят близко друг к другу, но при этом за руки не держатся.</a:t>
                      </a:r>
                      <a:endParaRPr lang="ru-RU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b="1" u="sng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3.Газообразное. </a:t>
                      </a:r>
                      <a:r>
                        <a:rPr kumimoji="0" lang="ru-RU" sz="1800" b="1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Человечки достаточно удалены друг от друга и бегают в разных направлениях</a:t>
                      </a:r>
                      <a:endParaRPr kumimoji="0" lang="ru-RU" sz="1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156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57200"/>
            <a:ext cx="8928992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приемы </a:t>
            </a:r>
            <a:r>
              <a:rPr lang="ru-RU" sz="20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мнемотехники</a:t>
            </a:r>
            <a:br>
              <a:rPr lang="ru-RU" sz="20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</a:br>
            <a:r>
              <a:rPr lang="ru-RU" sz="2000" u="sng" dirty="0">
                <a:solidFill>
                  <a:srgbClr val="C00000"/>
                </a:solidFill>
                <a:effectLst/>
              </a:rPr>
              <a:t>2</a:t>
            </a:r>
            <a:r>
              <a:rPr lang="ru-RU" sz="2000" b="1" u="sng" dirty="0">
                <a:solidFill>
                  <a:srgbClr val="C00000"/>
                </a:solidFill>
                <a:effectLst/>
              </a:rPr>
              <a:t>. Созвучие </a:t>
            </a:r>
            <a:r>
              <a:rPr lang="ru-RU" sz="2000" b="1" dirty="0">
                <a:effectLst/>
              </a:rPr>
              <a:t>(созвучные фразы – образование словесно-логической связи).</a:t>
            </a: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endParaRPr lang="ru-RU" sz="2000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8352928" cy="5472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179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812088" cy="1728192"/>
          </a:xfrm>
        </p:spPr>
        <p:txBody>
          <a:bodyPr>
            <a:normAutofit fontScale="90000"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3200" cap="none" dirty="0" smtClean="0">
                <a:solidFill>
                  <a:srgbClr val="4E3B30"/>
                </a:solidFill>
                <a:effectLst/>
                <a:latin typeface="Franklin Gothic Book"/>
              </a:rPr>
              <a:t/>
            </a:r>
            <a:br>
              <a:rPr lang="ru-RU" sz="3200" cap="none" dirty="0" smtClean="0">
                <a:solidFill>
                  <a:srgbClr val="4E3B30"/>
                </a:solidFill>
                <a:effectLst/>
                <a:latin typeface="Franklin Gothic Book"/>
              </a:rPr>
            </a:br>
            <a:r>
              <a:rPr lang="ru-RU" sz="27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приемы </a:t>
            </a:r>
            <a:r>
              <a:rPr lang="ru-RU" sz="27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мнемотехники</a:t>
            </a:r>
            <a:r>
              <a:rPr lang="ru-RU" sz="22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/>
            </a:r>
            <a:br>
              <a:rPr lang="ru-RU" sz="22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</a:br>
            <a:r>
              <a:rPr lang="ru-RU" sz="2900" b="1" u="sng" cap="none" dirty="0" smtClean="0">
                <a:solidFill>
                  <a:srgbClr val="C00000"/>
                </a:solidFill>
                <a:effectLst/>
                <a:latin typeface="Franklin Gothic Book"/>
              </a:rPr>
              <a:t>3.Буквенный </a:t>
            </a:r>
            <a:r>
              <a:rPr lang="ru-RU" sz="2900" b="1" u="sng" cap="none" dirty="0">
                <a:solidFill>
                  <a:srgbClr val="C00000"/>
                </a:solidFill>
                <a:effectLst/>
                <a:latin typeface="Franklin Gothic Book"/>
              </a:rPr>
              <a:t>код </a:t>
            </a:r>
            <a:r>
              <a:rPr lang="ru-RU" sz="2900" b="1" cap="none" dirty="0">
                <a:solidFill>
                  <a:schemeClr val="tx2">
                    <a:lumMod val="50000"/>
                  </a:schemeClr>
                </a:solidFill>
                <a:effectLst/>
                <a:latin typeface="Franklin Gothic Book"/>
              </a:rPr>
              <a:t>(образование фраз, связанных по смыслу из </a:t>
            </a:r>
            <a:r>
              <a:rPr lang="ru-RU" sz="2900" b="1" cap="none" dirty="0" smtClean="0">
                <a:solidFill>
                  <a:schemeClr val="tx2">
                    <a:lumMod val="50000"/>
                  </a:schemeClr>
                </a:solidFill>
                <a:effectLst/>
                <a:latin typeface="Franklin Gothic Book"/>
              </a:rPr>
              <a:t>начальных букв</a:t>
            </a:r>
            <a:r>
              <a:rPr lang="ru-RU" sz="2900" b="1" cap="none" dirty="0">
                <a:solidFill>
                  <a:schemeClr val="tx2">
                    <a:lumMod val="50000"/>
                  </a:schemeClr>
                </a:solidFill>
                <a:effectLst/>
                <a:latin typeface="Franklin Gothic Book"/>
              </a:rPr>
              <a:t>, </a:t>
            </a:r>
            <a:r>
              <a:rPr lang="ru-RU" sz="2900" b="1" cap="none" smtClean="0">
                <a:solidFill>
                  <a:schemeClr val="tx2">
                    <a:lumMod val="50000"/>
                  </a:schemeClr>
                </a:solidFill>
                <a:effectLst/>
                <a:latin typeface="Franklin Gothic Book"/>
              </a:rPr>
              <a:t>которые связаны </a:t>
            </a:r>
            <a:r>
              <a:rPr lang="ru-RU" sz="2900" b="1" cap="none" dirty="0">
                <a:solidFill>
                  <a:schemeClr val="tx2">
                    <a:lumMod val="50000"/>
                  </a:schemeClr>
                </a:solidFill>
                <a:effectLst/>
                <a:latin typeface="Franklin Gothic Book"/>
              </a:rPr>
              <a:t>с информацией, необходимой к запоминанию).</a:t>
            </a:r>
            <a:r>
              <a:rPr lang="ru-RU" sz="3200" b="1" cap="none" dirty="0">
                <a:solidFill>
                  <a:schemeClr val="tx2">
                    <a:lumMod val="50000"/>
                  </a:schemeClr>
                </a:solidFill>
                <a:effectLst/>
                <a:latin typeface="Franklin Gothic Book"/>
              </a:rPr>
              <a:t/>
            </a:r>
            <a:br>
              <a:rPr lang="ru-RU" sz="3200" b="1" cap="none" dirty="0">
                <a:solidFill>
                  <a:schemeClr val="tx2">
                    <a:lumMod val="50000"/>
                  </a:schemeClr>
                </a:solidFill>
                <a:effectLst/>
                <a:latin typeface="Franklin Gothic Book"/>
              </a:rPr>
            </a:b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2636912"/>
            <a:ext cx="8686800" cy="3443213"/>
          </a:xfrm>
        </p:spPr>
        <p:txBody>
          <a:bodyPr/>
          <a:lstStyle/>
          <a:p>
            <a:r>
              <a:rPr lang="ru-RU" dirty="0" smtClean="0"/>
              <a:t>Пример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dirty="0"/>
              <a:t>Запоминание спектрального класса звезд (OBAFGKM): </a:t>
            </a:r>
            <a:r>
              <a:rPr lang="ru-RU" b="1" dirty="0"/>
              <a:t>«Один </a:t>
            </a:r>
            <a:r>
              <a:rPr lang="ru-RU" b="1" dirty="0" smtClean="0"/>
              <a:t>Бритый Англичанин </a:t>
            </a:r>
            <a:r>
              <a:rPr lang="ru-RU" b="1" dirty="0"/>
              <a:t>Финики Жевал Как Морковь»</a:t>
            </a:r>
          </a:p>
        </p:txBody>
      </p:sp>
    </p:spTree>
    <p:extLst>
      <p:ext uri="{BB962C8B-B14F-4D97-AF65-F5344CB8AC3E}">
        <p14:creationId xmlns:p14="http://schemas.microsoft.com/office/powerpoint/2010/main" val="314221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C00000"/>
                </a:solidFill>
              </a:rPr>
              <a:t>приемы </a:t>
            </a:r>
            <a:r>
              <a:rPr lang="ru-RU" dirty="0" smtClean="0">
                <a:solidFill>
                  <a:srgbClr val="C00000"/>
                </a:solidFill>
              </a:rPr>
              <a:t>мнемотехники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u="sng" dirty="0" smtClean="0">
                <a:solidFill>
                  <a:srgbClr val="C00000"/>
                </a:solidFill>
              </a:rPr>
              <a:t>4.Рифмы</a:t>
            </a:r>
            <a:r>
              <a:rPr lang="ru-RU" sz="2700" dirty="0" smtClean="0"/>
              <a:t> </a:t>
            </a:r>
            <a:r>
              <a:rPr lang="ru-RU" sz="2700" dirty="0"/>
              <a:t>(создание рифмованных словосочетаний или текстов </a:t>
            </a:r>
            <a:r>
              <a:rPr lang="ru-RU" sz="2700" dirty="0" smtClean="0"/>
              <a:t>с запоминаемой </a:t>
            </a:r>
            <a:r>
              <a:rPr lang="ru-RU" sz="2700" dirty="0"/>
              <a:t>информацией).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2060848"/>
            <a:ext cx="3979168" cy="426375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1)Плотность вещества</a:t>
            </a:r>
            <a:endParaRPr lang="ru-RU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dirty="0" smtClean="0"/>
              <a:t>Знаем</a:t>
            </a:r>
            <a:r>
              <a:rPr lang="ru-RU" dirty="0"/>
              <a:t>, плотность вещества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/>
              <a:t>Эта формула ясна.</a:t>
            </a:r>
          </a:p>
          <a:p>
            <a:pPr marL="0" indent="0">
              <a:buNone/>
            </a:pPr>
            <a:r>
              <a:rPr lang="ru-RU" dirty="0"/>
              <a:t>«</a:t>
            </a:r>
            <a:r>
              <a:rPr lang="ru-RU" dirty="0" err="1"/>
              <a:t>Ро</a:t>
            </a:r>
            <a:r>
              <a:rPr lang="ru-RU" dirty="0"/>
              <a:t>» с русалочьим хвостом</a:t>
            </a:r>
          </a:p>
          <a:p>
            <a:pPr marL="0" indent="0">
              <a:buNone/>
            </a:pPr>
            <a:r>
              <a:rPr lang="ru-RU" dirty="0" smtClean="0"/>
              <a:t>              Это масса</a:t>
            </a:r>
          </a:p>
          <a:p>
            <a:pPr marL="0" indent="0">
              <a:buNone/>
            </a:pPr>
            <a:r>
              <a:rPr lang="ru-RU" dirty="0" smtClean="0"/>
              <a:t>                на </a:t>
            </a:r>
            <a:r>
              <a:rPr lang="ru-RU" dirty="0"/>
              <a:t>объём. 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       𝜌 </a:t>
            </a:r>
            <a:r>
              <a:rPr lang="ru-RU" b="1" dirty="0">
                <a:solidFill>
                  <a:srgbClr val="C00000"/>
                </a:solidFill>
              </a:rPr>
              <a:t>= </a:t>
            </a:r>
            <a:r>
              <a:rPr lang="ru-RU" b="1" dirty="0" smtClean="0">
                <a:solidFill>
                  <a:srgbClr val="C00000"/>
                </a:solidFill>
              </a:rPr>
              <a:t>m/V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27984" y="1772816"/>
            <a:ext cx="4487416" cy="489654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2) Количество вещества</a:t>
            </a:r>
          </a:p>
          <a:p>
            <a:pPr marL="0" indent="0">
              <a:buNone/>
            </a:pPr>
            <a:r>
              <a:rPr lang="ru-RU" dirty="0" err="1"/>
              <a:t>НЮша</a:t>
            </a:r>
            <a:r>
              <a:rPr lang="ru-RU" dirty="0"/>
              <a:t> </a:t>
            </a:r>
            <a:r>
              <a:rPr lang="ru-RU" dirty="0" smtClean="0"/>
              <a:t>ела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авокадо</a:t>
            </a:r>
            <a:r>
              <a:rPr lang="ru-RU" dirty="0" smtClean="0"/>
              <a:t>,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Значит N на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Авогадро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 err="1"/>
              <a:t>НЮша</a:t>
            </a:r>
            <a:r>
              <a:rPr lang="ru-RU" dirty="0"/>
              <a:t> в поле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зверобоя</a:t>
            </a:r>
            <a:r>
              <a:rPr lang="ru-RU" dirty="0"/>
              <a:t>,</a:t>
            </a:r>
          </a:p>
          <a:p>
            <a:pPr marL="0" indent="0">
              <a:buNone/>
            </a:pPr>
            <a:r>
              <a:rPr lang="ru-RU" dirty="0"/>
              <a:t>Значит m на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M </a:t>
            </a:r>
            <a:r>
              <a:rPr lang="ru-RU" dirty="0"/>
              <a:t>большое.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𝑣 = N/N</a:t>
            </a:r>
            <a:r>
              <a:rPr lang="ru-RU" sz="1800" b="1" dirty="0">
                <a:solidFill>
                  <a:srgbClr val="C00000"/>
                </a:solidFill>
              </a:rPr>
              <a:t>A</a:t>
            </a:r>
            <a:r>
              <a:rPr lang="ru-RU" b="1" dirty="0">
                <a:solidFill>
                  <a:srgbClr val="C00000"/>
                </a:solidFill>
              </a:rPr>
              <a:t>  </a:t>
            </a:r>
            <a:endParaRPr lang="ru-RU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𝑣 </a:t>
            </a:r>
            <a:r>
              <a:rPr lang="ru-RU" b="1" dirty="0">
                <a:solidFill>
                  <a:srgbClr val="C00000"/>
                </a:solidFill>
              </a:rPr>
              <a:t>= m/M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95830"/>
            <a:ext cx="1460020" cy="1785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697" y="2276872"/>
            <a:ext cx="1656446" cy="2151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428773"/>
            <a:ext cx="1687189" cy="22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381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u="sng" dirty="0" smtClean="0">
                <a:solidFill>
                  <a:srgbClr val="C00000"/>
                </a:solidFill>
              </a:rPr>
              <a:t>Рифмы</a:t>
            </a:r>
            <a:r>
              <a:rPr lang="ru-RU" sz="2400" dirty="0" smtClean="0"/>
              <a:t> </a:t>
            </a:r>
            <a:r>
              <a:rPr lang="ru-RU" sz="2400" dirty="0"/>
              <a:t>(создание рифмованных словосочетаний или текстов с запоминаемой информацией).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u="sng" dirty="0" smtClean="0">
                <a:solidFill>
                  <a:srgbClr val="C00000"/>
                </a:solidFill>
              </a:rPr>
              <a:t>Закон Архимеда</a:t>
            </a:r>
            <a:endParaRPr lang="ru-RU" b="1" u="sng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8064" y="1340768"/>
            <a:ext cx="3995936" cy="504056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Тело, </a:t>
            </a:r>
            <a:r>
              <a:rPr lang="ru-RU" dirty="0" smtClean="0"/>
              <a:t>втиснутое </a:t>
            </a:r>
            <a:r>
              <a:rPr lang="ru-RU" dirty="0"/>
              <a:t>в воду,</a:t>
            </a:r>
            <a:br>
              <a:rPr lang="ru-RU" dirty="0"/>
            </a:br>
            <a:r>
              <a:rPr lang="ru-RU" dirty="0"/>
              <a:t>выпирает на свободу</a:t>
            </a:r>
            <a:br>
              <a:rPr lang="ru-RU" dirty="0"/>
            </a:br>
            <a:r>
              <a:rPr lang="ru-RU" dirty="0"/>
              <a:t>весом выпертой воды</a:t>
            </a:r>
            <a:br>
              <a:rPr lang="ru-RU" dirty="0"/>
            </a:br>
            <a:r>
              <a:rPr lang="ru-RU" dirty="0"/>
              <a:t>телом, </a:t>
            </a:r>
            <a:r>
              <a:rPr lang="ru-RU" dirty="0" smtClean="0"/>
              <a:t>втиснутым </a:t>
            </a:r>
            <a:r>
              <a:rPr lang="ru-RU" dirty="0" err="1"/>
              <a:t>туды</a:t>
            </a:r>
            <a:r>
              <a:rPr lang="ru-RU" dirty="0" smtClean="0"/>
              <a:t>.</a:t>
            </a:r>
          </a:p>
          <a:p>
            <a:pPr marL="0" indent="0" algn="ctr">
              <a:buNone/>
            </a:pPr>
            <a:r>
              <a:rPr lang="ru-RU" dirty="0" smtClean="0"/>
              <a:t>    </a:t>
            </a:r>
            <a:r>
              <a:rPr lang="en-US" dirty="0" smtClean="0"/>
              <a:t>F</a:t>
            </a:r>
            <a:r>
              <a:rPr lang="ru-RU" sz="2000" dirty="0" smtClean="0"/>
              <a:t>выт</a:t>
            </a:r>
            <a:r>
              <a:rPr lang="en-US" dirty="0" smtClean="0"/>
              <a:t>  = </a:t>
            </a:r>
            <a:r>
              <a:rPr lang="ru-RU" dirty="0" err="1" smtClean="0"/>
              <a:t>Р</a:t>
            </a:r>
            <a:r>
              <a:rPr lang="ru-RU" sz="2000" dirty="0" err="1" smtClean="0"/>
              <a:t>ж</a:t>
            </a:r>
            <a:r>
              <a:rPr lang="ru-RU" sz="2000" dirty="0" smtClean="0"/>
              <a:t> </a:t>
            </a:r>
          </a:p>
          <a:p>
            <a:pPr marL="0" indent="0" algn="ctr">
              <a:buNone/>
            </a:pPr>
            <a:r>
              <a:rPr lang="ru-RU" sz="2000" dirty="0" smtClean="0"/>
              <a:t>Сила Архимеда</a:t>
            </a:r>
            <a:r>
              <a:rPr lang="ru-RU" sz="2000" dirty="0"/>
              <a:t>: </a:t>
            </a:r>
            <a:endParaRPr lang="ru-RU" sz="2000" dirty="0" smtClean="0"/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F</a:t>
            </a:r>
            <a:r>
              <a:rPr lang="ru-RU" sz="2000" b="1" dirty="0">
                <a:solidFill>
                  <a:srgbClr val="C00000"/>
                </a:solidFill>
              </a:rPr>
              <a:t>= </a:t>
            </a:r>
            <a:r>
              <a:rPr lang="ru-RU" sz="2000" b="1" dirty="0" err="1">
                <a:solidFill>
                  <a:srgbClr val="C00000"/>
                </a:solidFill>
              </a:rPr>
              <a:t>ρgV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endParaRPr lang="ru-RU" sz="20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2000" dirty="0" smtClean="0"/>
              <a:t>запоминание </a:t>
            </a:r>
            <a:r>
              <a:rPr lang="ru-RU" sz="2000" dirty="0"/>
              <a:t>формулы: </a:t>
            </a:r>
            <a:endParaRPr lang="ru-RU" sz="2000" dirty="0" smtClean="0"/>
          </a:p>
          <a:p>
            <a:pPr marL="0" indent="0" algn="ctr">
              <a:buNone/>
            </a:pPr>
            <a:r>
              <a:rPr lang="ru-RU" sz="2000" b="1" dirty="0" err="1" smtClean="0">
                <a:solidFill>
                  <a:srgbClr val="C00000"/>
                </a:solidFill>
              </a:rPr>
              <a:t>РоЖа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>
                <a:solidFill>
                  <a:srgbClr val="C00000"/>
                </a:solidFill>
              </a:rPr>
              <a:t>— Во!</a:t>
            </a:r>
          </a:p>
        </p:txBody>
      </p:sp>
      <p:pic>
        <p:nvPicPr>
          <p:cNvPr id="5" name="Picture 2" descr="https://ds02.infourok.ru/uploads/ex/135c/0002bef3-90b409ab/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76872"/>
            <a:ext cx="5244075" cy="422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444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95536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приемы </a:t>
            </a:r>
            <a:r>
              <a:rPr lang="ru-RU" sz="2400" b="1" i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мнемотехники</a:t>
            </a:r>
            <a:r>
              <a:rPr lang="ru-RU" sz="2800" b="1" i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/>
            </a:r>
            <a:br>
              <a:rPr lang="ru-RU" sz="2800" b="1" i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</a:br>
            <a:r>
              <a:rPr lang="ru-RU" sz="2800" b="1" i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5</a:t>
            </a:r>
            <a:r>
              <a:rPr lang="ru-RU" sz="28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. </a:t>
            </a:r>
            <a:r>
              <a:rPr lang="ru-RU" sz="24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Визуализация </a:t>
            </a:r>
            <a:r>
              <a:rPr lang="ru-RU" sz="2400" b="1" i="1" dirty="0">
                <a:latin typeface="Bookman Old Style" panose="02050604050505020204" pitchFamily="18" charset="0"/>
              </a:rPr>
              <a:t>(представление информации в визуальном образе).</a:t>
            </a:r>
            <a:endParaRPr lang="ru-RU" sz="2800" b="1" i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84784"/>
            <a:ext cx="893481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30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1075</TotalTime>
  <Words>658</Words>
  <Application>Microsoft Office PowerPoint</Application>
  <PresentationFormat>Экран (4:3)</PresentationFormat>
  <Paragraphs>120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Трек</vt:lpstr>
      <vt:lpstr>Использование мнемонических приемов при подготовке школьников к итоговой аттестации по физике</vt:lpstr>
      <vt:lpstr>Мнемотехника -</vt:lpstr>
      <vt:lpstr>мнемотехника</vt:lpstr>
      <vt:lpstr>                        приемы мнемотехники 1.Ассоциации (яркие образы, соединяющиеся с информацией, которую необходимо запомнить).</vt:lpstr>
      <vt:lpstr>приемы мнемотехники 2. Созвучие (созвучные фразы – образование словесно-логической связи). </vt:lpstr>
      <vt:lpstr> приемы мнемотехники 3.Буквенный код (образование фраз, связанных по смыслу из начальных букв, которые связаны с информацией, необходимой к запоминанию). </vt:lpstr>
      <vt:lpstr> приемы мнемотехники 4.Рифмы (создание рифмованных словосочетаний или текстов с запоминаемой информацией).</vt:lpstr>
      <vt:lpstr>Рифмы (создание рифмованных словосочетаний или текстов с запоминаемой информацией).</vt:lpstr>
      <vt:lpstr>приемы мнемотехники 5. Визуализация (представление информации в визуальном образе).</vt:lpstr>
      <vt:lpstr>.</vt:lpstr>
      <vt:lpstr>приемы мнемотехники  6. Карта поиска    (систематизация и установка взаимосвязи между величиной, её значением и использованием (использование в формулах)).</vt:lpstr>
      <vt:lpstr>приемы мнемотехники 7. Ментальная карта  (структуризация информации в виде диаграммы связей).</vt:lpstr>
      <vt:lpstr>Презентация PowerPoint</vt:lpstr>
      <vt:lpstr>Презентация PowerPoint</vt:lpstr>
      <vt:lpstr>Презентация PowerPoint</vt:lpstr>
      <vt:lpstr>.</vt:lpstr>
      <vt:lpstr>Презентация PowerPoint</vt:lpstr>
      <vt:lpstr>Ц   в     е       т         а р   а     д        у          г            и:</vt:lpstr>
      <vt:lpstr>Презентация PowerPoint</vt:lpstr>
      <vt:lpstr>Презентация PowerPoint</vt:lpstr>
      <vt:lpstr>ЭДС индукции в движущихся проводниках или «ВОБЛА»</vt:lpstr>
      <vt:lpstr>Масса  КИТа</vt:lpstr>
      <vt:lpstr>Презентация PowerPoint</vt:lpstr>
      <vt:lpstr>Движение заряженной частицы в магнитном поле и импульс кобры</vt:lpstr>
      <vt:lpstr>.</vt:lpstr>
      <vt:lpstr>Фон с физическими формулами помогает визуализировать сложные понятия и стимулирует развитие аналитического мышления. Он подталкивает учащихся к сознательному изучению физики и развитию умения решать сложные задачи.</vt:lpstr>
      <vt:lpstr>Презентация PowerPoint</vt:lpstr>
      <vt:lpstr>Метод Цицерона</vt:lpstr>
      <vt:lpstr>В   Заключение      мнемоАнекдоты</vt:lpstr>
      <vt:lpstr>Божественная сила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61</cp:revision>
  <dcterms:created xsi:type="dcterms:W3CDTF">2024-01-31T10:39:50Z</dcterms:created>
  <dcterms:modified xsi:type="dcterms:W3CDTF">2024-03-05T08:10:05Z</dcterms:modified>
</cp:coreProperties>
</file>