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57" r:id="rId11"/>
    <p:sldId id="273" r:id="rId12"/>
    <p:sldId id="274" r:id="rId13"/>
    <p:sldId id="275" r:id="rId14"/>
    <p:sldId id="280" r:id="rId15"/>
    <p:sldId id="276" r:id="rId16"/>
    <p:sldId id="277" r:id="rId17"/>
    <p:sldId id="278" r:id="rId18"/>
    <p:sldId id="279" r:id="rId19"/>
    <p:sldId id="282" r:id="rId20"/>
    <p:sldId id="259" r:id="rId21"/>
    <p:sldId id="281" r:id="rId22"/>
    <p:sldId id="283" r:id="rId23"/>
    <p:sldId id="284" r:id="rId24"/>
    <p:sldId id="285" r:id="rId25"/>
    <p:sldId id="262" r:id="rId26"/>
    <p:sldId id="264" r:id="rId27"/>
    <p:sldId id="286" r:id="rId28"/>
    <p:sldId id="287" r:id="rId29"/>
    <p:sldId id="289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2DD5F-DB77-45D9-867B-2BB671F1A0F9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CCFE2-2E02-4CE7-A6DB-51534DCE8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9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CCFE2-2E02-4CE7-A6DB-51534DCE821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36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techautoport.ru/wp-content/uploads/2017/03/3tormoz_sistema_auto.jpg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РЕАЛИЗАЦИЯ ИНЖЕНЕРНОЙ НАПРАВЛЕННОСТИ </a:t>
            </a:r>
            <a:r>
              <a:rPr lang="ru-RU" dirty="0" smtClean="0">
                <a:solidFill>
                  <a:srgbClr val="C00000"/>
                </a:solidFill>
              </a:rPr>
              <a:t>обучения НА </a:t>
            </a:r>
            <a:r>
              <a:rPr lang="ru-RU" dirty="0" err="1" smtClean="0">
                <a:solidFill>
                  <a:srgbClr val="C00000"/>
                </a:solidFill>
              </a:rPr>
              <a:t>УРОках</a:t>
            </a:r>
            <a:r>
              <a:rPr lang="ru-RU" dirty="0" smtClean="0">
                <a:solidFill>
                  <a:srgbClr val="C00000"/>
                </a:solidFill>
              </a:rPr>
              <a:t> физики в средней школе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Учитель физики ЧОУ СОШ «РЕКОРД» </a:t>
            </a:r>
            <a:r>
              <a:rPr lang="ru-RU" sz="2000" dirty="0" err="1" smtClean="0"/>
              <a:t>г.Орска</a:t>
            </a:r>
            <a:r>
              <a:rPr lang="ru-RU" sz="2000" dirty="0" smtClean="0"/>
              <a:t> </a:t>
            </a:r>
            <a:r>
              <a:rPr lang="ru-RU" sz="2000" dirty="0" err="1" smtClean="0"/>
              <a:t>Голубцова</a:t>
            </a:r>
            <a:r>
              <a:rPr lang="ru-RU" sz="2000" dirty="0" smtClean="0"/>
              <a:t> Н.М</a:t>
            </a:r>
            <a:endParaRPr lang="ru-RU" sz="2000" dirty="0"/>
          </a:p>
        </p:txBody>
      </p:sp>
      <p:pic>
        <p:nvPicPr>
          <p:cNvPr id="4" name="Picture 4" descr="Ми-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43" y="188640"/>
            <a:ext cx="3945905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18417"/>
            <a:ext cx="2808312" cy="186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5" y="112516"/>
            <a:ext cx="3024187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3296574"/>
            <a:ext cx="3076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aluno0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00442"/>
            <a:ext cx="8953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0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517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  <a:effectLst/>
              </a:rPr>
              <a:t>Организация проектной деятельности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Проект</a:t>
            </a:r>
            <a:r>
              <a:rPr lang="ru-RU" dirty="0"/>
              <a:t> – это уникальный процесс, состоящий из совокупности скоординированных и управляемых видов деятельности с начальной и конечной датами, включающий ограничения по срокам, стоимости и ресурсам, и предпринятый для достижения цели, соответствующей конкретным требованиям </a:t>
            </a:r>
          </a:p>
        </p:txBody>
      </p:sp>
      <p:pic>
        <p:nvPicPr>
          <p:cNvPr id="4" name="Picture 5" descr="00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497938"/>
            <a:ext cx="809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Характеристики проектов: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- </a:t>
            </a:r>
            <a:r>
              <a:rPr lang="ru-RU" u="sng" dirty="0">
                <a:solidFill>
                  <a:srgbClr val="C00000"/>
                </a:solidFill>
              </a:rPr>
              <a:t>временность</a:t>
            </a:r>
            <a:r>
              <a:rPr lang="ru-RU" dirty="0"/>
              <a:t> – любой проект ограничен во времени; </a:t>
            </a:r>
          </a:p>
          <a:p>
            <a:r>
              <a:rPr lang="ru-RU" dirty="0"/>
              <a:t>- </a:t>
            </a:r>
            <a:r>
              <a:rPr lang="ru-RU" u="sng" dirty="0">
                <a:solidFill>
                  <a:srgbClr val="C00000"/>
                </a:solidFill>
              </a:rPr>
              <a:t>уникальность </a:t>
            </a:r>
            <a:r>
              <a:rPr lang="ru-RU" dirty="0"/>
              <a:t>– проект должен порождать инновационные</a:t>
            </a:r>
          </a:p>
          <a:p>
            <a:r>
              <a:rPr lang="ru-RU" u="sng" dirty="0">
                <a:solidFill>
                  <a:srgbClr val="C00000"/>
                </a:solidFill>
              </a:rPr>
              <a:t>результаты, достижения</a:t>
            </a:r>
            <a:r>
              <a:rPr lang="ru-RU" dirty="0"/>
              <a:t>, продукты или доработки устройств; иначе деятельность нельзя считать оригинальной и новой ;</a:t>
            </a:r>
          </a:p>
          <a:p>
            <a:r>
              <a:rPr lang="ru-RU" dirty="0"/>
              <a:t>- </a:t>
            </a:r>
            <a:r>
              <a:rPr lang="ru-RU" u="sng" dirty="0">
                <a:solidFill>
                  <a:srgbClr val="C00000"/>
                </a:solidFill>
              </a:rPr>
              <a:t>последовательность</a:t>
            </a:r>
            <a:r>
              <a:rPr lang="ru-RU" dirty="0"/>
              <a:t> – любой проект развивается последовательно: большая цель разделяется на ряд задач, которые развивается во времени</a:t>
            </a:r>
          </a:p>
          <a:p>
            <a:endParaRPr lang="ru-RU" dirty="0"/>
          </a:p>
        </p:txBody>
      </p:sp>
      <p:pic>
        <p:nvPicPr>
          <p:cNvPr id="4" name="Picture 5" descr="00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809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88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примеры проектов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1.</a:t>
            </a:r>
            <a:r>
              <a:rPr lang="ru-RU" i="1" u="sng" dirty="0"/>
              <a:t>Батарейка из подручных средств.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i="1" u="sng" dirty="0" smtClean="0"/>
              <a:t>Измерение </a:t>
            </a:r>
            <a:r>
              <a:rPr lang="ru-RU" i="1" u="sng" dirty="0"/>
              <a:t>времени без </a:t>
            </a:r>
            <a:r>
              <a:rPr lang="ru-RU" i="1" u="sng" dirty="0" smtClean="0"/>
              <a:t>часов. </a:t>
            </a:r>
          </a:p>
          <a:p>
            <a:r>
              <a:rPr lang="ru-RU" i="1" u="sng" dirty="0"/>
              <a:t> 3. Создание бумажного самолетика с наибольшей дальностью </a:t>
            </a:r>
            <a:r>
              <a:rPr lang="ru-RU" i="1" u="sng" dirty="0" smtClean="0"/>
              <a:t>полета.</a:t>
            </a:r>
          </a:p>
          <a:p>
            <a:r>
              <a:rPr lang="ru-RU" i="1" u="sng" dirty="0"/>
              <a:t> 4. Самозаряжающийся </a:t>
            </a:r>
            <a:r>
              <a:rPr lang="en-US" i="1" u="sng" dirty="0"/>
              <a:t>Power-bank </a:t>
            </a:r>
            <a:endParaRPr lang="ru-RU" i="1" u="sng" dirty="0" smtClean="0"/>
          </a:p>
          <a:p>
            <a:r>
              <a:rPr lang="ru-RU" i="1" u="sng" dirty="0" smtClean="0"/>
              <a:t>5. Моя умная теплица.</a:t>
            </a:r>
          </a:p>
          <a:p>
            <a:r>
              <a:rPr lang="ru-RU" i="1" u="sng" dirty="0" smtClean="0"/>
              <a:t>6.Модель электромагнитного крана.</a:t>
            </a:r>
          </a:p>
          <a:p>
            <a:r>
              <a:rPr lang="ru-RU" i="1" u="sng" dirty="0" smtClean="0"/>
              <a:t>7.Физические законы и безопасность дорожного движения.</a:t>
            </a:r>
            <a:endParaRPr lang="ru-RU" i="1" u="sn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0648"/>
            <a:ext cx="142081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35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548680"/>
            <a:ext cx="3773707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Принцип работы тормозной системы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4124739" y="1905000"/>
            <a:ext cx="88034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251270" y="1476106"/>
            <a:ext cx="2286857" cy="143691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Содержимое 6" descr="Общий вид системы">
            <a:hlinkClick r:id="rId2"/>
          </p:cNvPr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968552" cy="632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60031" y="836712"/>
            <a:ext cx="4176465" cy="6021289"/>
          </a:xfrm>
        </p:spPr>
        <p:txBody>
          <a:bodyPr>
            <a:noAutofit/>
          </a:bodyPr>
          <a:lstStyle/>
          <a:p>
            <a:pPr lvl="0"/>
            <a:r>
              <a:rPr lang="ru-RU" sz="1600" b="1" dirty="0" smtClean="0"/>
              <a:t>При нажатии на педаль тормоза водитель создает усилие, которое увеличивается в вакуумном усилителе и передается в главный тормозной цилиндр.</a:t>
            </a:r>
          </a:p>
          <a:p>
            <a:pPr lvl="0"/>
            <a:r>
              <a:rPr lang="ru-RU" sz="1600" b="1" dirty="0" smtClean="0"/>
              <a:t>Поршень ГТЦ нагнетает рабочую жидкость к колесным цилиндрам через трубопроводы, за счет чего растет давление в тормозном приводе, а поршни рабочих цилиндров перемещают тормозные колодки к дискам.</a:t>
            </a:r>
          </a:p>
          <a:p>
            <a:pPr lvl="0"/>
            <a:r>
              <a:rPr lang="ru-RU" sz="1600" b="1" dirty="0" smtClean="0"/>
              <a:t>Дальнейшее нажатие на педаль еще больше увеличивает давление жидкости, за счет чего срабатывают тормозные механизмы, приводящие к замедлению вращения колес. Давление рабочей жидкости может приблизиться к 10-15 МПа. Чем оно больше, тем эффективнее происходит торможение.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8592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Проектная деятельность обучающихся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53285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является </a:t>
            </a:r>
            <a:r>
              <a:rPr lang="ru-RU" dirty="0"/>
              <a:t>одним из методов развивающего обучения, направлена на формирование и развитие самостоятельных исследовательских </a:t>
            </a:r>
            <a:r>
              <a:rPr lang="ru-RU" dirty="0" smtClean="0"/>
              <a:t>умений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(постановка проблемы, сбор и обработка информации, проведение экспериментов, анализ полученных результатов),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способствует </a:t>
            </a:r>
            <a:r>
              <a:rPr lang="ru-RU" dirty="0"/>
              <a:t>развитию творческих способностей и логического мышления, объединяет знания, полученные в ходе учебного процесса и приобщает к решению конкретных жизненно важных проблемам, </a:t>
            </a:r>
            <a:r>
              <a:rPr lang="ru-RU" dirty="0" smtClean="0"/>
              <a:t>что </a:t>
            </a:r>
            <a:r>
              <a:rPr lang="ru-RU" dirty="0"/>
              <a:t>позволяет сделать </a:t>
            </a:r>
            <a:r>
              <a:rPr lang="ru-RU" i="1" dirty="0">
                <a:solidFill>
                  <a:srgbClr val="C00000"/>
                </a:solidFill>
              </a:rPr>
              <a:t>вывод о том, что проектная деятельность способствует развитию отдельных компонентов инженерного мышления обучающихся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50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712968" cy="100811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Экспериментальные физические задачи как средство развития инженерного мышления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8991600" cy="5589240"/>
          </a:xfrm>
        </p:spPr>
        <p:txBody>
          <a:bodyPr>
            <a:normAutofit fontScale="92500" lnSpcReduction="10000"/>
          </a:bodyPr>
          <a:lstStyle/>
          <a:p>
            <a:r>
              <a:rPr lang="ru-RU" i="1" u="sng" dirty="0">
                <a:solidFill>
                  <a:srgbClr val="C00000"/>
                </a:solidFill>
              </a:rPr>
              <a:t>Экспериментальные задачи </a:t>
            </a:r>
            <a:r>
              <a:rPr lang="ru-RU" dirty="0"/>
              <a:t>– это физические задачи, постановка и решение которых связаны с экспериментом: с различными измерениями, воспроизведением физических явлений, наблюдениями за физическими процессами непосредственно на глазах обучающихся или самими обучающимися.</a:t>
            </a:r>
          </a:p>
          <a:p>
            <a:r>
              <a:rPr lang="ru-RU" i="1" u="sng" dirty="0" smtClean="0">
                <a:solidFill>
                  <a:srgbClr val="C00000"/>
                </a:solidFill>
              </a:rPr>
              <a:t>Особенность </a:t>
            </a:r>
            <a:r>
              <a:rPr lang="ru-RU" i="1" u="sng" dirty="0">
                <a:solidFill>
                  <a:srgbClr val="C00000"/>
                </a:solidFill>
              </a:rPr>
              <a:t>экспериментальных задач </a:t>
            </a:r>
            <a:r>
              <a:rPr lang="ru-RU" dirty="0"/>
              <a:t>в том, что обучающиеся самостоятельно ищут пути решения, ведущие к конечному результату, разрабатывают план действий, учитывают возможности предоставленных приборов и оборудования</a:t>
            </a:r>
          </a:p>
        </p:txBody>
      </p:sp>
    </p:spTree>
    <p:extLst>
      <p:ext uri="{BB962C8B-B14F-4D97-AF65-F5344CB8AC3E}">
        <p14:creationId xmlns:p14="http://schemas.microsoft.com/office/powerpoint/2010/main" val="319689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64807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группы </a:t>
            </a:r>
            <a:r>
              <a:rPr lang="ru-RU" dirty="0">
                <a:solidFill>
                  <a:srgbClr val="C00000"/>
                </a:solidFill>
              </a:rPr>
              <a:t>экспериментальных задач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marL="0" indent="0">
              <a:buNone/>
            </a:pPr>
            <a:r>
              <a:rPr lang="ru-RU" i="1" u="sng" dirty="0" smtClean="0"/>
              <a:t>1.Качественные </a:t>
            </a:r>
            <a:r>
              <a:rPr lang="ru-RU" i="1" u="sng" dirty="0"/>
              <a:t>эксперименты: </a:t>
            </a:r>
            <a:r>
              <a:rPr lang="ru-RU" dirty="0"/>
              <a:t>соберите — включите — посмотрите— зарисуйте — сделайте </a:t>
            </a:r>
            <a:r>
              <a:rPr lang="ru-RU" dirty="0" smtClean="0"/>
              <a:t>вывод.</a:t>
            </a:r>
          </a:p>
          <a:p>
            <a:pPr marL="0" indent="0">
              <a:buNone/>
            </a:pPr>
            <a:r>
              <a:rPr lang="ru-RU" i="1" u="sng" dirty="0"/>
              <a:t>2. Количественные эксперименты: </a:t>
            </a:r>
            <a:r>
              <a:rPr lang="ru-RU" dirty="0"/>
              <a:t>соберите — измерьте — вычислите— постройте график — запишите результат в </a:t>
            </a:r>
            <a:r>
              <a:rPr lang="ru-RU" dirty="0" smtClean="0"/>
              <a:t>тетрадь.</a:t>
            </a:r>
          </a:p>
          <a:p>
            <a:pPr marL="0" indent="0">
              <a:buNone/>
            </a:pPr>
            <a:r>
              <a:rPr lang="ru-RU" i="1" u="sng" dirty="0"/>
              <a:t> 3. Творческие эксперименты: </a:t>
            </a:r>
            <a:endParaRPr lang="ru-RU" i="1" u="sng" dirty="0" smtClean="0"/>
          </a:p>
          <a:p>
            <a:pPr marL="0" indent="0">
              <a:buNone/>
            </a:pPr>
            <a:endParaRPr lang="ru-RU" i="1" u="sng" dirty="0"/>
          </a:p>
        </p:txBody>
      </p:sp>
    </p:spTree>
    <p:extLst>
      <p:ext uri="{BB962C8B-B14F-4D97-AF65-F5344CB8AC3E}">
        <p14:creationId xmlns:p14="http://schemas.microsoft.com/office/powerpoint/2010/main" val="5616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3671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Примеры экспериментальных задач: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80728"/>
            <a:ext cx="8686800" cy="55446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1) На кусок картофеля капнуть краску/йод/марганцовку. Разрезать поперек. Почему окрасилась не только поверхность?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) Имеются весы, мензурка и песок. Определите плотность песка.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) Определить, какое давление оказывает Ваше тело на пол/кровать.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4)Положите на стакан открытку, а сверху на нее монету или ластик. Резко дёрнете за открытку и объясните, что </a:t>
            </a:r>
            <a:r>
              <a:rPr lang="ru-RU" dirty="0"/>
              <a:t>произошло.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5) </a:t>
            </a:r>
            <a:r>
              <a:rPr lang="ru-RU" dirty="0"/>
              <a:t>Определите высоту потолка в классе (дерева, </a:t>
            </a:r>
            <a:r>
              <a:rPr lang="ru-RU" dirty="0" smtClean="0"/>
              <a:t>столба, </a:t>
            </a:r>
            <a:r>
              <a:rPr lang="ru-RU" dirty="0"/>
              <a:t>здания) с помощью зеркала. </a:t>
            </a:r>
          </a:p>
        </p:txBody>
      </p:sp>
    </p:spTree>
    <p:extLst>
      <p:ext uri="{BB962C8B-B14F-4D97-AF65-F5344CB8AC3E}">
        <p14:creationId xmlns:p14="http://schemas.microsoft.com/office/powerpoint/2010/main" val="241236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0872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Факторы, которые необходимо учитывать при использовании экспериментальных задач и метода проектов на уроках: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9036496" cy="58052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1. </a:t>
            </a:r>
            <a:r>
              <a:rPr lang="ru-RU" i="1" dirty="0"/>
              <a:t>Тщательно подбирать </a:t>
            </a:r>
            <a:r>
              <a:rPr lang="ru-RU" dirty="0"/>
              <a:t>необходимое </a:t>
            </a:r>
            <a:r>
              <a:rPr lang="ru-RU" i="1" dirty="0"/>
              <a:t>оборудование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2. </a:t>
            </a:r>
            <a:r>
              <a:rPr lang="ru-RU" i="1" dirty="0"/>
              <a:t>Не использовать незнакомое </a:t>
            </a:r>
            <a:r>
              <a:rPr lang="ru-RU" dirty="0"/>
              <a:t>для обучающихся оборудование, сложные для обучающихся установки для проведения экспериментов;</a:t>
            </a:r>
          </a:p>
          <a:p>
            <a:pPr marL="0" indent="0">
              <a:buNone/>
            </a:pPr>
            <a:r>
              <a:rPr lang="ru-RU" dirty="0"/>
              <a:t>3. </a:t>
            </a:r>
            <a:r>
              <a:rPr lang="ru-RU" i="1" dirty="0"/>
              <a:t>Содержание</a:t>
            </a:r>
            <a:r>
              <a:rPr lang="ru-RU" dirty="0"/>
              <a:t> экспериментальных задач и проектов в учебном процессе </a:t>
            </a:r>
            <a:r>
              <a:rPr lang="ru-RU" i="1" dirty="0"/>
              <a:t>должно создавать проблемные ситуации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/>
              <a:t>4. </a:t>
            </a:r>
            <a:r>
              <a:rPr lang="ru-RU" i="1" dirty="0"/>
              <a:t>В экспериментальных задачах и проектах должен быть связанный с реальной жизнью смысл</a:t>
            </a:r>
            <a:r>
              <a:rPr lang="ru-RU" dirty="0"/>
              <a:t>: с техникой, технологиями, природными явлениями или бытовыми событиями;</a:t>
            </a:r>
          </a:p>
          <a:p>
            <a:pPr marL="0" indent="0">
              <a:buNone/>
            </a:pPr>
            <a:r>
              <a:rPr lang="ru-RU" dirty="0"/>
              <a:t>5. Содержание задач и проектов должно быть подобрано </a:t>
            </a:r>
            <a:r>
              <a:rPr lang="ru-RU" i="1" dirty="0"/>
              <a:t>с учетом индивидуальных особенностей обучающихся;</a:t>
            </a:r>
          </a:p>
          <a:p>
            <a:pPr marL="0" indent="0">
              <a:buNone/>
            </a:pPr>
            <a:r>
              <a:rPr lang="ru-RU" dirty="0"/>
              <a:t>6. Экспериментальная задача, как и проект, должны быть </a:t>
            </a:r>
            <a:r>
              <a:rPr lang="ru-RU" i="1" dirty="0"/>
              <a:t>направлены на освоение новых действий или реализацию полученных теоретических </a:t>
            </a:r>
            <a:r>
              <a:rPr lang="ru-RU" i="1" dirty="0" smtClean="0"/>
              <a:t>знаний.</a:t>
            </a:r>
          </a:p>
          <a:p>
            <a:pPr marL="0" indent="0">
              <a:buNone/>
            </a:pPr>
            <a:r>
              <a:rPr lang="ru-RU" dirty="0"/>
              <a:t>7. В решении экспериментальных задач также </a:t>
            </a:r>
            <a:r>
              <a:rPr lang="ru-RU" i="1" dirty="0"/>
              <a:t>должны быть задействованы все обучающиеся</a:t>
            </a:r>
            <a:r>
              <a:rPr lang="ru-RU" dirty="0"/>
              <a:t> для наиболее эффективного развития инженерного мышления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28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Актуальность темы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Резкое </a:t>
            </a:r>
            <a:r>
              <a:rPr lang="ru-RU" dirty="0"/>
              <a:t>увеличение числа технических </a:t>
            </a:r>
            <a:r>
              <a:rPr lang="ru-RU" dirty="0" smtClean="0"/>
              <a:t>инноваций порождает потребность </a:t>
            </a:r>
            <a:r>
              <a:rPr lang="ru-RU" dirty="0"/>
              <a:t>в грамотных инженерах, которые способны решать сложные задачи, работать в команде и находить нестандартные решения. </a:t>
            </a:r>
            <a:endParaRPr lang="ru-RU" dirty="0" smtClean="0"/>
          </a:p>
          <a:p>
            <a:r>
              <a:rPr lang="ru-RU" b="1" i="1" dirty="0" smtClean="0">
                <a:solidFill>
                  <a:srgbClr val="C00000"/>
                </a:solidFill>
              </a:rPr>
              <a:t>Формирование </a:t>
            </a:r>
            <a:r>
              <a:rPr lang="ru-RU" b="1" i="1" dirty="0">
                <a:solidFill>
                  <a:srgbClr val="C00000"/>
                </a:solidFill>
              </a:rPr>
              <a:t>инженерной культуры, инженерного мышления, основ инженерно-технических умений </a:t>
            </a:r>
            <a:r>
              <a:rPr lang="ru-RU" dirty="0"/>
              <a:t> учащихся является одной из основных задач образовательной системы, поскольку они будут </a:t>
            </a:r>
            <a:r>
              <a:rPr lang="ru-RU" dirty="0" smtClean="0"/>
              <a:t>востребованы </a:t>
            </a:r>
            <a:r>
              <a:rPr lang="ru-RU" dirty="0"/>
              <a:t>в профессиях связанных с инженерным делом в </a:t>
            </a:r>
            <a:r>
              <a:rPr lang="ru-RU" dirty="0" smtClean="0"/>
              <a:t>будущем.</a:t>
            </a:r>
            <a:endParaRPr lang="ru-RU" dirty="0"/>
          </a:p>
        </p:txBody>
      </p:sp>
      <p:pic>
        <p:nvPicPr>
          <p:cNvPr id="5" name="Picture 132" descr="AN06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14747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3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092" y="0"/>
            <a:ext cx="93546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31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884096" cy="5955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особенности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Инженерной деятельности </a:t>
            </a:r>
            <a:r>
              <a:rPr lang="ru-RU" dirty="0">
                <a:solidFill>
                  <a:srgbClr val="C00000"/>
                </a:solidFill>
              </a:rPr>
              <a:t>и </a:t>
            </a:r>
            <a:r>
              <a:rPr lang="ru-RU" dirty="0" smtClean="0">
                <a:solidFill>
                  <a:srgbClr val="C00000"/>
                </a:solidFill>
              </a:rPr>
              <a:t>её отличие </a:t>
            </a:r>
            <a:r>
              <a:rPr lang="ru-RU" dirty="0">
                <a:solidFill>
                  <a:srgbClr val="C00000"/>
                </a:solidFill>
              </a:rPr>
              <a:t>от других видов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Цель инженерной деятельности – создать реальный прибор, устройство или разработать процесс, полезный людям; задача – создать это в процессе проектирования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Ученый изучает то, </a:t>
            </a:r>
            <a:r>
              <a:rPr lang="ru-RU" dirty="0" smtClean="0"/>
              <a:t>что уже </a:t>
            </a:r>
            <a:r>
              <a:rPr lang="ru-RU" dirty="0"/>
              <a:t>существует, а инженер создаёт то, чего еще никогда не было. </a:t>
            </a:r>
          </a:p>
        </p:txBody>
      </p:sp>
    </p:spTree>
    <p:extLst>
      <p:ext uri="{BB962C8B-B14F-4D97-AF65-F5344CB8AC3E}">
        <p14:creationId xmlns:p14="http://schemas.microsoft.com/office/powerpoint/2010/main" val="54646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При формировании у школьников инженерного мышления необходимо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4162"/>
            <a:ext cx="9324528" cy="530383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показать учащимся важность инженерной культуры в современном обществе;</a:t>
            </a:r>
          </a:p>
          <a:p>
            <a:r>
              <a:rPr lang="ru-RU" dirty="0" smtClean="0"/>
              <a:t> </a:t>
            </a:r>
            <a:r>
              <a:rPr lang="ru-RU" dirty="0"/>
              <a:t>расширить школьные знания об экспериментальных фактах, понятиях, законах, теориях, методах физической науки, о современной научной картине мира;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</a:t>
            </a:r>
          </a:p>
          <a:p>
            <a:r>
              <a:rPr lang="ru-RU" dirty="0" smtClean="0"/>
              <a:t>развивать </a:t>
            </a:r>
            <a:r>
              <a:rPr lang="ru-RU" dirty="0"/>
              <a:t>умения и навыки планирования, проектирования, исследования;                                </a:t>
            </a:r>
            <a:endParaRPr lang="ru-RU" dirty="0" smtClean="0"/>
          </a:p>
          <a:p>
            <a:r>
              <a:rPr lang="ru-RU" dirty="0" smtClean="0"/>
              <a:t>  знакомить </a:t>
            </a:r>
            <a:r>
              <a:rPr lang="ru-RU" dirty="0"/>
              <a:t>учащихся с разными способами и методами решения экспериментальных задач</a:t>
            </a:r>
            <a:r>
              <a:rPr lang="ru-RU" dirty="0" smtClean="0"/>
              <a:t>;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       способствовать </a:t>
            </a:r>
            <a:r>
              <a:rPr lang="ru-RU" dirty="0"/>
              <a:t>формированию командного духа при решении задач;</a:t>
            </a:r>
          </a:p>
          <a:p>
            <a:r>
              <a:rPr lang="ru-RU" dirty="0" smtClean="0"/>
              <a:t>-побуждать </a:t>
            </a:r>
            <a:r>
              <a:rPr lang="ru-RU" dirty="0"/>
              <a:t>учащихся к поиску решений и анализу полученных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156355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основы </a:t>
            </a:r>
            <a:r>
              <a:rPr lang="ru-RU" dirty="0">
                <a:solidFill>
                  <a:srgbClr val="C00000"/>
                </a:solidFill>
              </a:rPr>
              <a:t>инженерно-технических умений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уровень </a:t>
            </a:r>
            <a:r>
              <a:rPr lang="ru-RU" dirty="0"/>
              <a:t>умений, необходимых для решения реальных инженерно-технических задач, который может быть достигнут на этапе школьного </a:t>
            </a:r>
            <a:r>
              <a:rPr lang="ru-RU" dirty="0" smtClean="0"/>
              <a:t>образования.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75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53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535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6" y="5661248"/>
            <a:ext cx="88839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pra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65909"/>
            <a:ext cx="15367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pra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00" y="3348283"/>
            <a:ext cx="15367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J033639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38946"/>
            <a:ext cx="969963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J033639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69" y="3172018"/>
            <a:ext cx="969963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09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7" y="332656"/>
            <a:ext cx="8709895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45224"/>
            <a:ext cx="792088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6" y="476672"/>
            <a:ext cx="4240326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85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Основные показатели </a:t>
            </a:r>
            <a:r>
              <a:rPr lang="ru-RU" dirty="0">
                <a:solidFill>
                  <a:srgbClr val="C00000"/>
                </a:solidFill>
              </a:rPr>
              <a:t>результативности 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повышение </a:t>
            </a:r>
            <a:r>
              <a:rPr lang="ru-RU" dirty="0"/>
              <a:t>уровня знаний учащихся в области физики и инженерии, </a:t>
            </a:r>
            <a:endParaRPr lang="ru-RU" dirty="0" smtClean="0"/>
          </a:p>
          <a:p>
            <a:r>
              <a:rPr lang="ru-RU" dirty="0" smtClean="0"/>
              <a:t>развитие </a:t>
            </a:r>
            <a:r>
              <a:rPr lang="ru-RU" dirty="0"/>
              <a:t>творческих способностей и умений решать нестандартные </a:t>
            </a:r>
            <a:r>
              <a:rPr lang="ru-RU" dirty="0" smtClean="0"/>
              <a:t>задачи,</a:t>
            </a:r>
          </a:p>
          <a:p>
            <a:r>
              <a:rPr lang="ru-RU" dirty="0"/>
              <a:t>расширение кругозора, повышение мотивации и увлеченности учеников в области научных и технических познаний,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также развитие технического и креативного мышления.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7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522"/>
            <a:ext cx="8640960" cy="369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20985"/>
            <a:ext cx="8640960" cy="2876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8949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8971076" cy="63976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Будущие инженеры –активные участники недели физики в школе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224891" cy="500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340768"/>
            <a:ext cx="402288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04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>
                <a:solidFill>
                  <a:srgbClr val="C00000"/>
                </a:solidFill>
              </a:rPr>
              <a:t>Актуальность развития инженерного мышления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Оно </a:t>
            </a:r>
            <a:r>
              <a:rPr lang="ru-RU" b="1" i="1" dirty="0"/>
              <a:t>определяет результат и качество любой интеллектуальной </a:t>
            </a:r>
            <a:r>
              <a:rPr lang="ru-RU" b="1" i="1" dirty="0" smtClean="0"/>
              <a:t>деятельности,</a:t>
            </a:r>
          </a:p>
          <a:p>
            <a:r>
              <a:rPr lang="ru-RU" b="1" i="1" dirty="0"/>
              <a:t>упрощает решение различных практических </a:t>
            </a:r>
            <a:r>
              <a:rPr lang="ru-RU" b="1" i="1" dirty="0" smtClean="0"/>
              <a:t>задач,</a:t>
            </a:r>
          </a:p>
          <a:p>
            <a:r>
              <a:rPr lang="ru-RU" b="1" i="1" dirty="0"/>
              <a:t>влияет на развитие личностей, государства и науки в целом</a:t>
            </a:r>
          </a:p>
        </p:txBody>
      </p:sp>
      <p:pic>
        <p:nvPicPr>
          <p:cNvPr id="4" name="Picture 7" descr="aluno0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941168"/>
            <a:ext cx="8953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36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80112" y="404664"/>
            <a:ext cx="3357154" cy="6120679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C00000"/>
                </a:solidFill>
              </a:rPr>
              <a:t>Разум инженера — это машина логического вывода. Инженеры находят подсказки в природе и применяют их в работе.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4" y="404664"/>
            <a:ext cx="5317858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385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Актуальность 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u="sng" dirty="0">
                <a:solidFill>
                  <a:srgbClr val="C00000"/>
                </a:solidFill>
              </a:rPr>
              <a:t>Люди инженерных профессий определяют безопасность и благополучие экономики государств</a:t>
            </a:r>
            <a:r>
              <a:rPr lang="ru-RU" b="1" i="1" dirty="0">
                <a:solidFill>
                  <a:srgbClr val="C00000"/>
                </a:solidFill>
              </a:rPr>
              <a:t>, </a:t>
            </a:r>
            <a:r>
              <a:rPr lang="ru-RU" b="1" i="1" u="sng" dirty="0">
                <a:solidFill>
                  <a:srgbClr val="C00000"/>
                </a:solidFill>
              </a:rPr>
              <a:t>создавая и совершенствуя отечественные технологии. </a:t>
            </a:r>
            <a:endParaRPr lang="ru-RU" b="1" i="1" u="sng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Предпосылками </a:t>
            </a:r>
            <a:r>
              <a:rPr lang="ru-RU" dirty="0"/>
              <a:t>их создания являются развитие и доступность научного знания и подготовка людей, готовых и способных к конструированию и проектированию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Роль </a:t>
            </a:r>
            <a:r>
              <a:rPr lang="ru-RU" dirty="0"/>
              <a:t>сферы образования в этом – обучение и подготовка будущих специалистов, которые смогут нестандартно и творчески решать в будущем научные и практические проблемы, разрабатывая современные высокие технологии. </a:t>
            </a:r>
          </a:p>
        </p:txBody>
      </p:sp>
      <p:pic>
        <p:nvPicPr>
          <p:cNvPr id="4" name="Picture 7" descr="aluno0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953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586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60648"/>
            <a:ext cx="6291808" cy="144016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Изменения в образовании </a:t>
            </a:r>
            <a:r>
              <a:rPr lang="ru-RU" sz="2400" dirty="0" smtClean="0">
                <a:solidFill>
                  <a:srgbClr val="C00000"/>
                </a:solidFill>
              </a:rPr>
              <a:t>с целью </a:t>
            </a:r>
            <a:r>
              <a:rPr lang="ru-RU" sz="2400" dirty="0">
                <a:solidFill>
                  <a:srgbClr val="C00000"/>
                </a:solidFill>
              </a:rPr>
              <a:t>качественной подготовки специалистов-инженеров </a:t>
            </a:r>
            <a:r>
              <a:rPr lang="ru-RU" sz="2400" dirty="0" smtClean="0">
                <a:solidFill>
                  <a:srgbClr val="C00000"/>
                </a:solidFill>
              </a:rPr>
              <a:t>на </a:t>
            </a:r>
            <a:r>
              <a:rPr lang="ru-RU" sz="2400" dirty="0">
                <a:solidFill>
                  <a:srgbClr val="C00000"/>
                </a:solidFill>
              </a:rPr>
              <a:t>государственном уровне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72816"/>
            <a:ext cx="8686800" cy="49685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i="1" dirty="0" smtClean="0"/>
              <a:t>                       </a:t>
            </a:r>
            <a:r>
              <a:rPr lang="ru-RU" b="1" i="1" u="sng" dirty="0" smtClean="0"/>
              <a:t>Президент </a:t>
            </a:r>
            <a:r>
              <a:rPr lang="ru-RU" b="1" i="1" u="sng" dirty="0"/>
              <a:t>России В. В. </a:t>
            </a:r>
            <a:r>
              <a:rPr lang="ru-RU" b="1" i="1" u="sng" dirty="0" smtClean="0"/>
              <a:t>Путин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«Необходимо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учитывать глобальные тенденции, гибко реагировать на запросы общества и экономики, и с учётом этих требований провести анализ образовательных компетенций, что позволит определиться с моделью будущего специалиста. Должны быть разработаны такие компетенции, которые будут актуальны и востребованы и через 10 лет».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703706" cy="232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81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86800" cy="8382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40080" cy="6192688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Инженерное мышление </a:t>
            </a:r>
            <a:r>
              <a:rPr lang="ru-RU" b="1" dirty="0"/>
              <a:t>–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вид мышления, проявляющийся при решении инженерных задач, позволяющий быстро и точно решать поставленные задачи и направленный на удовлетворение технических потребностей 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Под </a:t>
            </a:r>
            <a:r>
              <a:rPr lang="ru-RU" b="1" dirty="0">
                <a:solidFill>
                  <a:srgbClr val="C00000"/>
                </a:solidFill>
              </a:rPr>
              <a:t>инженерным мышлением школьника </a:t>
            </a:r>
            <a:r>
              <a:rPr lang="ru-RU" dirty="0"/>
              <a:t>нами понимается вид познавательной деятельности, позволяющей решать ординарные и неординарные задачи, исследовать, модернизировать или создавать технические устройства и определять возможность их применения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68960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8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766889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компоненты </a:t>
            </a:r>
            <a:r>
              <a:rPr lang="ru-RU" dirty="0">
                <a:solidFill>
                  <a:srgbClr val="C00000"/>
                </a:solidFill>
              </a:rPr>
              <a:t>инженерного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мышления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+mj-lt"/>
              </a:rPr>
              <a:t>1. Конструктивный</a:t>
            </a:r>
            <a:r>
              <a:rPr lang="ru-RU" dirty="0">
                <a:latin typeface="+mj-lt"/>
              </a:rPr>
              <a:t>: умение ставить цель, разделять цель на </a:t>
            </a:r>
            <a:r>
              <a:rPr lang="ru-RU" dirty="0" smtClean="0">
                <a:latin typeface="+mj-lt"/>
              </a:rPr>
              <a:t>несколько задач</a:t>
            </a:r>
            <a:r>
              <a:rPr lang="ru-RU" dirty="0">
                <a:latin typeface="+mj-lt"/>
              </a:rPr>
              <a:t>, умение строить </a:t>
            </a:r>
            <a:r>
              <a:rPr lang="ru-RU" dirty="0" smtClean="0">
                <a:latin typeface="+mj-lt"/>
              </a:rPr>
              <a:t>план решения </a:t>
            </a:r>
            <a:r>
              <a:rPr lang="ru-RU" dirty="0">
                <a:latin typeface="+mj-lt"/>
              </a:rPr>
              <a:t>проблемы;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2. Технический: умение работать с приборами, собирать экспериментальную установку, умение подбирать необходимое </a:t>
            </a:r>
            <a:r>
              <a:rPr lang="ru-RU" dirty="0" smtClean="0">
                <a:latin typeface="+mj-lt"/>
              </a:rPr>
              <a:t>оборудование;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3. Исследовательский: умение анализировать теоретический </a:t>
            </a:r>
            <a:r>
              <a:rPr lang="ru-RU" dirty="0" smtClean="0">
                <a:latin typeface="+mj-lt"/>
              </a:rPr>
              <a:t>материал</a:t>
            </a:r>
          </a:p>
          <a:p>
            <a:pPr marL="0" indent="0">
              <a:buNone/>
            </a:pPr>
            <a:r>
              <a:rPr lang="ru-RU" dirty="0">
                <a:latin typeface="+mj-lt"/>
                <a:ea typeface="Calibri"/>
              </a:rPr>
              <a:t>4. Экономический: умение оценивать эффективность продукта или эксперимента</a:t>
            </a:r>
            <a:endParaRPr lang="ru-RU" dirty="0">
              <a:latin typeface="+mj-lt"/>
            </a:endParaRPr>
          </a:p>
        </p:txBody>
      </p:sp>
      <p:pic>
        <p:nvPicPr>
          <p:cNvPr id="4" name="Picture 132" descr="AN06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6632"/>
            <a:ext cx="14747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63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вывод,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Инженерное </a:t>
            </a:r>
            <a:r>
              <a:rPr lang="ru-RU" b="1" dirty="0">
                <a:solidFill>
                  <a:srgbClr val="C00000"/>
                </a:solidFill>
              </a:rPr>
              <a:t>мышление </a:t>
            </a:r>
            <a:r>
              <a:rPr lang="ru-RU" dirty="0"/>
              <a:t>– сложная познавательная деятельность,  умения, необходимые для осуществления которой нужно и важно развивать у обучающихся, чтобы в будущем у них была возможность выбрать инженерную специальность, работать над разрешением конкретных выдвигаемых обществом проблем. </a:t>
            </a:r>
          </a:p>
        </p:txBody>
      </p:sp>
      <p:pic>
        <p:nvPicPr>
          <p:cNvPr id="4" name="Picture 132" descr="AN06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9421"/>
            <a:ext cx="1922146" cy="144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49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проект «Уральская инженерная школа»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Реализация комплекса мероприятий проекта «Уральская инженерная школа» (2015–2034 годы), </a:t>
            </a:r>
            <a:r>
              <a:rPr lang="ru-RU" dirty="0" smtClean="0"/>
              <a:t>направлена </a:t>
            </a:r>
            <a:r>
              <a:rPr lang="ru-RU" dirty="0"/>
              <a:t>на повышение мотивации обучающихся к изучению предметов естественно-научного цикла и последующему выбору рабочих профессий технического профиля и инженерных специальностей</a:t>
            </a:r>
          </a:p>
        </p:txBody>
      </p:sp>
      <p:pic>
        <p:nvPicPr>
          <p:cNvPr id="4" name="Picture 5" descr="00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517232"/>
            <a:ext cx="809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58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961</TotalTime>
  <Words>1326</Words>
  <Application>Microsoft Office PowerPoint</Application>
  <PresentationFormat>Экран (4:3)</PresentationFormat>
  <Paragraphs>96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РЕАЛИЗАЦИЯ ИНЖЕНЕРНОЙ НАПРАВЛЕННОСТИ обучения НА УРОках физики в средней школе</vt:lpstr>
      <vt:lpstr>Актуальность темы</vt:lpstr>
      <vt:lpstr>Актуальность развития инженерного мышления </vt:lpstr>
      <vt:lpstr>Актуальность темы</vt:lpstr>
      <vt:lpstr>Изменения в образовании с целью качественной подготовки специалистов-инженеров на государственном уровне</vt:lpstr>
      <vt:lpstr>.</vt:lpstr>
      <vt:lpstr>компоненты инженерного  мышления</vt:lpstr>
      <vt:lpstr>вывод,</vt:lpstr>
      <vt:lpstr>проект «Уральская инженерная школа»</vt:lpstr>
      <vt:lpstr>Презентация PowerPoint</vt:lpstr>
      <vt:lpstr>Организация проектной деятельности </vt:lpstr>
      <vt:lpstr>Характеристики проектов:</vt:lpstr>
      <vt:lpstr>примеры проектов</vt:lpstr>
      <vt:lpstr>Принцип работы тормозной системы </vt:lpstr>
      <vt:lpstr>Проектная деятельность обучающихся </vt:lpstr>
      <vt:lpstr>Экспериментальные физические задачи как средство развития инженерного мышления </vt:lpstr>
      <vt:lpstr>группы экспериментальных задач</vt:lpstr>
      <vt:lpstr>Примеры экспериментальных задач:</vt:lpstr>
      <vt:lpstr>Факторы, которые необходимо учитывать при использовании экспериментальных задач и метода проектов на уроках:</vt:lpstr>
      <vt:lpstr>Презентация PowerPoint</vt:lpstr>
      <vt:lpstr>особенности Инженерной деятельности и её отличие от других видов деятельности</vt:lpstr>
      <vt:lpstr>При формировании у школьников инженерного мышления необходимо</vt:lpstr>
      <vt:lpstr>основы инженерно-технических умений </vt:lpstr>
      <vt:lpstr>Презентация PowerPoint</vt:lpstr>
      <vt:lpstr>Презентация PowerPoint</vt:lpstr>
      <vt:lpstr>Презентация PowerPoint</vt:lpstr>
      <vt:lpstr>Основные показатели результативности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ИНЖЕНЕРНОЙ НАПРАВЛЕННОСТИ НА УРОВНЕ СРЕДНЕГО ОБЩЕГО ОБРАЗОВАНИЯ</dc:title>
  <dc:creator>учитель</dc:creator>
  <cp:lastModifiedBy>учитель</cp:lastModifiedBy>
  <cp:revision>39</cp:revision>
  <dcterms:created xsi:type="dcterms:W3CDTF">2024-02-23T07:41:49Z</dcterms:created>
  <dcterms:modified xsi:type="dcterms:W3CDTF">2024-02-26T13:32:00Z</dcterms:modified>
</cp:coreProperties>
</file>