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61" r:id="rId3"/>
    <p:sldId id="263" r:id="rId4"/>
    <p:sldId id="264" r:id="rId5"/>
    <p:sldId id="266" r:id="rId6"/>
    <p:sldId id="267" r:id="rId7"/>
    <p:sldId id="269" r:id="rId8"/>
    <p:sldId id="265" r:id="rId9"/>
    <p:sldId id="271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6" autoAdjust="0"/>
    <p:restoredTop sz="92059" autoAdjust="0"/>
  </p:normalViewPr>
  <p:slideViewPr>
    <p:cSldViewPr>
      <p:cViewPr>
        <p:scale>
          <a:sx n="80" d="100"/>
          <a:sy n="80" d="100"/>
        </p:scale>
        <p:origin x="1626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943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77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2763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70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0030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111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5386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90629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0927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7843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9921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9035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8559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4410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4625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5070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10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553855_52-p-osen-kartinki-na-belom-fone-7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8" y="4589517"/>
            <a:ext cx="91440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562" y="1782698"/>
            <a:ext cx="7056784" cy="164630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«Осенние   листья»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sz="3200" dirty="0">
                <a:solidFill>
                  <a:schemeClr val="bg1"/>
                </a:solidFill>
              </a:rPr>
              <a:t>Исследовательская  </a:t>
            </a:r>
            <a:r>
              <a:rPr lang="ru-RU" sz="3200" dirty="0" smtClean="0">
                <a:solidFill>
                  <a:schemeClr val="bg1"/>
                </a:solidFill>
              </a:rPr>
              <a:t>деятельность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4233404"/>
            <a:ext cx="7016280" cy="160095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Авторы: Мозговая Е.С.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Казакевич И.Ю., воспитатели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МАДОУ «Детский сад №86 «Кораблик»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311267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7560840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Цель</a:t>
            </a:r>
            <a:r>
              <a:rPr lang="ru-RU" sz="2400" dirty="0" smtClean="0">
                <a:solidFill>
                  <a:schemeClr val="bg1"/>
                </a:solidFill>
              </a:rPr>
              <a:t>: Практическое  внедрение  исследовательской  </a:t>
            </a:r>
            <a:r>
              <a:rPr lang="ru-RU" sz="2400" dirty="0" smtClean="0">
                <a:solidFill>
                  <a:schemeClr val="bg1"/>
                </a:solidFill>
              </a:rPr>
              <a:t>деятельности, </a:t>
            </a:r>
            <a:r>
              <a:rPr lang="ru-RU" sz="2400" dirty="0" smtClean="0">
                <a:solidFill>
                  <a:schemeClr val="bg1"/>
                </a:solidFill>
              </a:rPr>
              <a:t>как средства развития  познавательной активности.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Задачи</a:t>
            </a:r>
            <a:r>
              <a:rPr lang="ru-RU" sz="2400" dirty="0" smtClean="0">
                <a:solidFill>
                  <a:schemeClr val="bg1"/>
                </a:solidFill>
              </a:rPr>
              <a:t>: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Расширять представления детей, об окружающем мире через знакомство с  основными  физическими  свойствами и явлениями.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Развивать </a:t>
            </a:r>
            <a:r>
              <a:rPr lang="ru-RU" sz="2400" dirty="0" smtClean="0">
                <a:solidFill>
                  <a:schemeClr val="bg1"/>
                </a:solidFill>
              </a:rPr>
              <a:t>связную речь детей: </a:t>
            </a:r>
            <a:r>
              <a:rPr lang="ru-RU" sz="2400" dirty="0" smtClean="0">
                <a:solidFill>
                  <a:schemeClr val="bg1"/>
                </a:solidFill>
              </a:rPr>
              <a:t>побуждать, </a:t>
            </a:r>
            <a:r>
              <a:rPr lang="ru-RU" sz="2400" dirty="0" smtClean="0">
                <a:solidFill>
                  <a:schemeClr val="bg1"/>
                </a:solidFill>
              </a:rPr>
              <a:t>рассуждать, аргументировать, делать выводы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400" dirty="0">
                <a:solidFill>
                  <a:schemeClr val="bg1"/>
                </a:solidFill>
              </a:rPr>
              <a:t>Обеспечивать переход от предметно практического действия к образно - символическому (схематизация, символизация связей и отношений между предметами и явлениями окружающего </a:t>
            </a:r>
            <a:r>
              <a:rPr lang="ru-RU" sz="2400" dirty="0" smtClean="0">
                <a:solidFill>
                  <a:schemeClr val="bg1"/>
                </a:solidFill>
              </a:rPr>
              <a:t>мира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7203105" cy="593752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2400" dirty="0" smtClean="0">
                <a:solidFill>
                  <a:schemeClr val="bg1"/>
                </a:solidFill>
              </a:rPr>
              <a:t>В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sz="2400" dirty="0" smtClean="0">
                <a:solidFill>
                  <a:schemeClr val="bg1"/>
                </a:solidFill>
              </a:rPr>
              <a:t>нашей группе проходила тема «Такая разная осень».  </a:t>
            </a:r>
            <a:r>
              <a:rPr lang="ru-RU" sz="2400" dirty="0" smtClean="0">
                <a:solidFill>
                  <a:schemeClr val="bg1"/>
                </a:solidFill>
              </a:rPr>
              <a:t>В ходе  </a:t>
            </a:r>
            <a:r>
              <a:rPr lang="ru-RU" sz="2400" dirty="0" smtClean="0">
                <a:solidFill>
                  <a:schemeClr val="bg1"/>
                </a:solidFill>
              </a:rPr>
              <a:t>этой </a:t>
            </a:r>
            <a:r>
              <a:rPr lang="ru-RU" sz="2400" dirty="0" smtClean="0">
                <a:solidFill>
                  <a:schemeClr val="bg1"/>
                </a:solidFill>
              </a:rPr>
              <a:t>темы, </a:t>
            </a:r>
            <a:r>
              <a:rPr lang="ru-RU" sz="2400" dirty="0" smtClean="0">
                <a:solidFill>
                  <a:schemeClr val="bg1"/>
                </a:solidFill>
              </a:rPr>
              <a:t>вместе с детьми рассматривали  иллюстрации, картины, </a:t>
            </a:r>
            <a:r>
              <a:rPr lang="ru-RU" sz="2400" dirty="0" smtClean="0">
                <a:solidFill>
                  <a:schemeClr val="bg1"/>
                </a:solidFill>
              </a:rPr>
              <a:t>плакаты, </a:t>
            </a:r>
            <a:r>
              <a:rPr lang="ru-RU" sz="2400" dirty="0" smtClean="0">
                <a:solidFill>
                  <a:schemeClr val="bg1"/>
                </a:solidFill>
              </a:rPr>
              <a:t>книги, фотографии. </a:t>
            </a:r>
            <a:endParaRPr lang="ru-RU" sz="2400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	</a:t>
            </a:r>
            <a:r>
              <a:rPr lang="ru-RU" sz="2400" dirty="0" smtClean="0">
                <a:solidFill>
                  <a:schemeClr val="bg1"/>
                </a:solidFill>
              </a:rPr>
              <a:t>Беседы </a:t>
            </a:r>
            <a:r>
              <a:rPr lang="ru-RU" sz="2400" dirty="0" smtClean="0">
                <a:solidFill>
                  <a:schemeClr val="bg1"/>
                </a:solidFill>
              </a:rPr>
              <a:t>об осени, читали художественную литературу, вели наблюдения за природными изменениями в природе, наблюдали на прогулке за тем, как опадают </a:t>
            </a:r>
            <a:r>
              <a:rPr lang="ru-RU" sz="2400" dirty="0" smtClean="0">
                <a:solidFill>
                  <a:schemeClr val="bg1"/>
                </a:solidFill>
              </a:rPr>
              <a:t>листья.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	</a:t>
            </a:r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400" dirty="0" smtClean="0">
                <a:solidFill>
                  <a:schemeClr val="bg1"/>
                </a:solidFill>
              </a:rPr>
              <a:t>один из таких </a:t>
            </a:r>
            <a:r>
              <a:rPr lang="ru-RU" sz="2400" dirty="0" smtClean="0">
                <a:solidFill>
                  <a:schemeClr val="bg1"/>
                </a:solidFill>
              </a:rPr>
              <a:t>дней, </a:t>
            </a:r>
            <a:r>
              <a:rPr lang="ru-RU" sz="2400" dirty="0" smtClean="0">
                <a:solidFill>
                  <a:schemeClr val="bg1"/>
                </a:solidFill>
              </a:rPr>
              <a:t>мы с детьми играли в игру «Беги к дереву которое я назову», девочки принесли много опавших листиков с разных деревьев, затем стали играть в игру «С чей ветки детки</a:t>
            </a:r>
            <a:r>
              <a:rPr lang="ru-RU" sz="2400" dirty="0" smtClean="0">
                <a:solidFill>
                  <a:schemeClr val="bg1"/>
                </a:solidFill>
              </a:rPr>
              <a:t>».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	</a:t>
            </a:r>
            <a:r>
              <a:rPr lang="ru-RU" sz="2400" dirty="0" smtClean="0">
                <a:solidFill>
                  <a:schemeClr val="bg1"/>
                </a:solidFill>
              </a:rPr>
              <a:t>Дети </a:t>
            </a:r>
            <a:r>
              <a:rPr lang="ru-RU" sz="2400" dirty="0" smtClean="0">
                <a:solidFill>
                  <a:schemeClr val="bg1"/>
                </a:solidFill>
              </a:rPr>
              <a:t>предложили взять с собой в группу и внимательно их </a:t>
            </a:r>
            <a:r>
              <a:rPr lang="ru-RU" sz="2400" dirty="0" smtClean="0">
                <a:solidFill>
                  <a:schemeClr val="bg1"/>
                </a:solidFill>
              </a:rPr>
              <a:t>рассмотреть. Девочки принесенные  листочки, </a:t>
            </a:r>
            <a:r>
              <a:rPr lang="ru-RU" sz="2400" dirty="0" smtClean="0">
                <a:solidFill>
                  <a:schemeClr val="bg1"/>
                </a:solidFill>
              </a:rPr>
              <a:t>стали рассматривать их  через лупы, к ним подключились другие </a:t>
            </a:r>
            <a:r>
              <a:rPr lang="ru-RU" sz="2400" dirty="0" smtClean="0">
                <a:solidFill>
                  <a:schemeClr val="bg1"/>
                </a:solidFill>
              </a:rPr>
              <a:t>дети,  </a:t>
            </a:r>
            <a:r>
              <a:rPr lang="ru-RU" sz="2400" dirty="0" smtClean="0">
                <a:solidFill>
                  <a:schemeClr val="bg1"/>
                </a:solidFill>
              </a:rPr>
              <a:t>дети заметили что листья все разные и по </a:t>
            </a:r>
            <a:r>
              <a:rPr lang="ru-RU" sz="2400" dirty="0" smtClean="0">
                <a:solidFill>
                  <a:schemeClr val="bg1"/>
                </a:solidFill>
              </a:rPr>
              <a:t>цвету, форме, длине.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60238"/>
            <a:ext cx="6984776" cy="593752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	Дети решили </a:t>
            </a:r>
            <a:r>
              <a:rPr lang="ru-RU" sz="2400" dirty="0" smtClean="0">
                <a:solidFill>
                  <a:schemeClr val="bg1"/>
                </a:solidFill>
              </a:rPr>
              <a:t>их исследовать. </a:t>
            </a:r>
            <a:r>
              <a:rPr lang="ru-RU" sz="2400" dirty="0" smtClean="0">
                <a:solidFill>
                  <a:schemeClr val="bg1"/>
                </a:solidFill>
              </a:rPr>
              <a:t>Сначала  </a:t>
            </a:r>
            <a:r>
              <a:rPr lang="ru-RU" sz="2400" dirty="0" smtClean="0">
                <a:solidFill>
                  <a:schemeClr val="bg1"/>
                </a:solidFill>
              </a:rPr>
              <a:t>они выбрали 3-4 листочка, затем придумали оформить карточки, где они придумали графы, а потом их заполняли.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Девочки поднимали по одному листочку и рассматривали его.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Называли название его, зарисовывая его в графу.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«</a:t>
            </a:r>
            <a:r>
              <a:rPr lang="ru-RU" sz="2400" dirty="0" smtClean="0">
                <a:solidFill>
                  <a:schemeClr val="bg1"/>
                </a:solidFill>
              </a:rPr>
              <a:t>Какой </a:t>
            </a:r>
            <a:r>
              <a:rPr lang="ru-RU" sz="2400" dirty="0" smtClean="0">
                <a:solidFill>
                  <a:schemeClr val="bg1"/>
                </a:solidFill>
              </a:rPr>
              <a:t>кончик интересный у листа</a:t>
            </a:r>
            <a:r>
              <a:rPr lang="ru-RU" sz="2400" dirty="0" smtClean="0">
                <a:solidFill>
                  <a:schemeClr val="bg1"/>
                </a:solidFill>
              </a:rPr>
              <a:t>? </a:t>
            </a:r>
            <a:r>
              <a:rPr lang="ru-RU" sz="2400" dirty="0" smtClean="0">
                <a:solidFill>
                  <a:schemeClr val="bg1"/>
                </a:solidFill>
              </a:rPr>
              <a:t>Он </a:t>
            </a:r>
            <a:r>
              <a:rPr lang="ru-RU" sz="2400" dirty="0" smtClean="0">
                <a:solidFill>
                  <a:schemeClr val="bg1"/>
                </a:solidFill>
              </a:rPr>
              <a:t>острый, а </a:t>
            </a:r>
            <a:r>
              <a:rPr lang="ru-RU" sz="2400" dirty="0" smtClean="0">
                <a:solidFill>
                  <a:schemeClr val="bg1"/>
                </a:solidFill>
              </a:rPr>
              <a:t>у этого листа тупой</a:t>
            </a:r>
            <a:r>
              <a:rPr lang="ru-RU" sz="2400" dirty="0" smtClean="0">
                <a:solidFill>
                  <a:schemeClr val="bg1"/>
                </a:solidFill>
              </a:rPr>
              <a:t>.»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«А </a:t>
            </a:r>
            <a:r>
              <a:rPr lang="ru-RU" sz="2400" dirty="0" smtClean="0">
                <a:solidFill>
                  <a:schemeClr val="bg1"/>
                </a:solidFill>
              </a:rPr>
              <a:t>у берёзового с зубчиками</a:t>
            </a:r>
            <a:r>
              <a:rPr lang="ru-RU" sz="2400" dirty="0" smtClean="0">
                <a:solidFill>
                  <a:schemeClr val="bg1"/>
                </a:solidFill>
              </a:rPr>
              <a:t>.»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«И </a:t>
            </a:r>
            <a:r>
              <a:rPr lang="ru-RU" sz="2400" dirty="0" smtClean="0">
                <a:solidFill>
                  <a:schemeClr val="bg1"/>
                </a:solidFill>
              </a:rPr>
              <a:t>у клёна тоже, но они у него большие</a:t>
            </a:r>
            <a:r>
              <a:rPr lang="ru-RU" sz="2400" dirty="0" smtClean="0">
                <a:solidFill>
                  <a:schemeClr val="bg1"/>
                </a:solidFill>
              </a:rPr>
              <a:t>.»</a:t>
            </a:r>
          </a:p>
          <a:p>
            <a:pPr marL="0" indent="0" algn="just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	Мы предложили </a:t>
            </a:r>
            <a:r>
              <a:rPr lang="ru-RU" sz="2400" dirty="0" smtClean="0">
                <a:solidFill>
                  <a:schemeClr val="bg1"/>
                </a:solidFill>
              </a:rPr>
              <a:t>детям, как можно  узнать , на какую геометрическую фигуру они похожи?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	Дети предложили </a:t>
            </a:r>
            <a:r>
              <a:rPr lang="ru-RU" sz="2400" dirty="0" smtClean="0">
                <a:solidFill>
                  <a:schemeClr val="bg1"/>
                </a:solidFill>
              </a:rPr>
              <a:t>положить листик на лист бумаги и </a:t>
            </a:r>
            <a:r>
              <a:rPr lang="ru-RU" sz="2400" dirty="0" smtClean="0">
                <a:solidFill>
                  <a:schemeClr val="bg1"/>
                </a:solidFill>
              </a:rPr>
              <a:t>обвести </a:t>
            </a:r>
            <a:r>
              <a:rPr lang="ru-RU" sz="2400" dirty="0" smtClean="0">
                <a:solidFill>
                  <a:schemeClr val="bg1"/>
                </a:solidFill>
              </a:rPr>
              <a:t>карандашом его </a:t>
            </a:r>
            <a:r>
              <a:rPr lang="ru-RU" sz="2400" dirty="0" smtClean="0">
                <a:solidFill>
                  <a:schemeClr val="bg1"/>
                </a:solidFill>
              </a:rPr>
              <a:t>контур</a:t>
            </a:r>
            <a:r>
              <a:rPr lang="ru-RU" sz="2400" dirty="0" smtClean="0">
                <a:solidFill>
                  <a:schemeClr val="bg1"/>
                </a:solidFill>
              </a:rPr>
              <a:t>, а потом рассмотреть на какую фигуру он похож.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_20180927_095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770" y="-9464"/>
            <a:ext cx="9229540" cy="687692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_20180927_102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-75899"/>
            <a:ext cx="9144000" cy="696286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IMG_20180927_102107.jpg"/>
          <p:cNvPicPr>
            <a:picLocks noChangeAspect="1" noChangeArrowheads="1"/>
          </p:cNvPicPr>
          <p:nvPr/>
        </p:nvPicPr>
        <p:blipFill rotWithShape="1">
          <a:blip r:embed="rId2" cstate="print"/>
          <a:srcRect l="4878" r="4878"/>
          <a:stretch/>
        </p:blipFill>
        <p:spPr bwMode="auto">
          <a:xfrm rot="10800000">
            <a:off x="-36512" y="1996"/>
            <a:ext cx="921702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6480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IMG_20180927_095303.jpg"/>
          <p:cNvPicPr>
            <a:picLocks noChangeAspect="1" noChangeArrowheads="1"/>
          </p:cNvPicPr>
          <p:nvPr/>
        </p:nvPicPr>
        <p:blipFill rotWithShape="1">
          <a:blip r:embed="rId2" cstate="print"/>
          <a:srcRect l="8925"/>
          <a:stretch/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7272808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 детей:  </a:t>
            </a:r>
          </a:p>
          <a:p>
            <a:pPr>
              <a:buFont typeface="Wingdings 3" panose="05040102010807070707" pitchFamily="18" charset="2"/>
              <a:buChar char=""/>
            </a:pPr>
            <a:r>
              <a:rPr lang="ru-RU" sz="2200" dirty="0" smtClean="0">
                <a:solidFill>
                  <a:schemeClr val="bg1"/>
                </a:solidFill>
              </a:rPr>
              <a:t>«Они </a:t>
            </a:r>
            <a:r>
              <a:rPr lang="ru-RU" sz="2200" dirty="0">
                <a:solidFill>
                  <a:schemeClr val="bg1"/>
                </a:solidFill>
              </a:rPr>
              <a:t>все листья, но ведь они с </a:t>
            </a:r>
            <a:r>
              <a:rPr lang="ru-RU" sz="2200" dirty="0" smtClean="0">
                <a:solidFill>
                  <a:schemeClr val="bg1"/>
                </a:solidFill>
              </a:rPr>
              <a:t>разных деревьев</a:t>
            </a:r>
            <a:r>
              <a:rPr lang="ru-RU" sz="2200" dirty="0">
                <a:solidFill>
                  <a:schemeClr val="bg1"/>
                </a:solidFill>
              </a:rPr>
              <a:t>».</a:t>
            </a:r>
          </a:p>
          <a:p>
            <a:pPr>
              <a:buFont typeface="Wingdings 3" panose="05040102010807070707" pitchFamily="18" charset="2"/>
              <a:buChar char=""/>
            </a:pPr>
            <a:r>
              <a:rPr lang="ru-RU" sz="2200" dirty="0" smtClean="0">
                <a:solidFill>
                  <a:schemeClr val="bg1"/>
                </a:solidFill>
              </a:rPr>
              <a:t>«Я </a:t>
            </a:r>
            <a:r>
              <a:rPr lang="ru-RU" sz="2200" dirty="0">
                <a:solidFill>
                  <a:schemeClr val="bg1"/>
                </a:solidFill>
              </a:rPr>
              <a:t>думала, что листья с одного дерева одинаковые, а </a:t>
            </a:r>
            <a:r>
              <a:rPr lang="ru-RU" sz="2200" dirty="0" smtClean="0">
                <a:solidFill>
                  <a:schemeClr val="bg1"/>
                </a:solidFill>
              </a:rPr>
              <a:t>они оказались </a:t>
            </a:r>
            <a:r>
              <a:rPr lang="ru-RU" sz="2200" dirty="0">
                <a:solidFill>
                  <a:schemeClr val="bg1"/>
                </a:solidFill>
              </a:rPr>
              <a:t>разные по длине  и даже кончики разные есть» .   </a:t>
            </a:r>
            <a:endParaRPr lang="ru-RU" sz="2200" dirty="0" smtClean="0">
              <a:solidFill>
                <a:schemeClr val="bg1"/>
              </a:solidFill>
            </a:endParaRPr>
          </a:p>
          <a:p>
            <a:pPr>
              <a:buFont typeface="Wingdings 3" panose="05040102010807070707" pitchFamily="18" charset="2"/>
              <a:buChar char=""/>
            </a:pPr>
            <a:r>
              <a:rPr lang="ru-RU" sz="2200" dirty="0" smtClean="0">
                <a:solidFill>
                  <a:schemeClr val="bg1"/>
                </a:solidFill>
              </a:rPr>
              <a:t>«Берёзовые </a:t>
            </a:r>
            <a:r>
              <a:rPr lang="ru-RU" sz="2200" dirty="0">
                <a:solidFill>
                  <a:schemeClr val="bg1"/>
                </a:solidFill>
              </a:rPr>
              <a:t>листочки всегда почему-то желтые, а кленовые листья самые красивые , цветные , много в них красок</a:t>
            </a:r>
            <a:r>
              <a:rPr lang="ru-RU" sz="2200" dirty="0" smtClean="0">
                <a:solidFill>
                  <a:schemeClr val="bg1"/>
                </a:solidFill>
              </a:rPr>
              <a:t>».</a:t>
            </a:r>
          </a:p>
          <a:p>
            <a:pPr>
              <a:buFont typeface="Wingdings 3" panose="05040102010807070707" pitchFamily="18" charset="2"/>
              <a:buChar char=""/>
            </a:pPr>
            <a:r>
              <a:rPr lang="ru-RU" sz="2200" dirty="0" smtClean="0">
                <a:solidFill>
                  <a:schemeClr val="bg1"/>
                </a:solidFill>
              </a:rPr>
              <a:t>« </a:t>
            </a:r>
            <a:r>
              <a:rPr lang="ru-RU" sz="2200" dirty="0">
                <a:solidFill>
                  <a:schemeClr val="bg1"/>
                </a:solidFill>
              </a:rPr>
              <a:t>Мне понравился лист от тополя, он похож на берёзовый чуть-чуть, такой же жёлтый, ещё формой похож, большой  он, а берёзовый меньше и тоньше».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197</TotalTime>
  <Words>444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Аспект</vt:lpstr>
      <vt:lpstr>«Осенние   листья» Исследовательская 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 деятельность</dc:title>
  <dc:creator>Чжан Лиза</dc:creator>
  <cp:lastModifiedBy>I</cp:lastModifiedBy>
  <cp:revision>24</cp:revision>
  <dcterms:created xsi:type="dcterms:W3CDTF">2018-11-25T10:15:22Z</dcterms:created>
  <dcterms:modified xsi:type="dcterms:W3CDTF">2022-10-16T10:55:32Z</dcterms:modified>
</cp:coreProperties>
</file>