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9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image" Target="../media/image25.jpeg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26.gif"/><Relationship Id="rId7" Type="http://schemas.openxmlformats.org/officeDocument/2006/relationships/image" Target="../media/image30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slide" Target="slide2.xml"/><Relationship Id="rId2" Type="http://schemas.openxmlformats.org/officeDocument/2006/relationships/image" Target="../media/image35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5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7" Type="http://schemas.openxmlformats.org/officeDocument/2006/relationships/image" Target="../media/image15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785786" y="500042"/>
            <a:ext cx="7286676" cy="5016758"/>
          </a:xfrm>
          <a:prstGeom prst="rect">
            <a:avLst/>
          </a:prstGeom>
          <a:noFill/>
          <a:scene3d>
            <a:camera prst="perspectiveContrastingRightFacing"/>
            <a:lightRig rig="threePt" dir="t"/>
          </a:scene3d>
        </p:spPr>
        <p:txBody>
          <a:bodyPr>
            <a:prstTxWarp prst="textDeflateInflate">
              <a:avLst/>
            </a:prstTxWarp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0" b="1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Чтение </a:t>
            </a:r>
            <a:r>
              <a:rPr lang="ru-RU" sz="8000" b="1" i="1" dirty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английских гласных букв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Рисунок 18" descr="5B43085C"/>
          <p:cNvPicPr>
            <a:picLocks noChangeAspect="1" noChangeArrowheads="1"/>
          </p:cNvPicPr>
          <p:nvPr/>
        </p:nvPicPr>
        <p:blipFill>
          <a:blip r:embed="rId2" cstate="print"/>
          <a:srcRect r="20000" b="12500"/>
          <a:stretch>
            <a:fillRect/>
          </a:stretch>
        </p:blipFill>
        <p:spPr bwMode="auto">
          <a:xfrm>
            <a:off x="2000250" y="1000125"/>
            <a:ext cx="1643063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Прямоугольник 19"/>
          <p:cNvSpPr/>
          <p:nvPr/>
        </p:nvSpPr>
        <p:spPr>
          <a:xfrm>
            <a:off x="4286250" y="1571625"/>
            <a:ext cx="1928813" cy="714375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4714875" y="1428750"/>
            <a:ext cx="938213" cy="7699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400" b="1" dirty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sz="4400" b="1" u="sng" dirty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4400" b="1" dirty="0">
                <a:latin typeface="Times New Roman" pitchFamily="18" charset="0"/>
                <a:cs typeface="Times New Roman" pitchFamily="18" charset="0"/>
              </a:rPr>
              <a:t>g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42938" y="2214563"/>
            <a:ext cx="7786714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                   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36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s               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z="36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g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                 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36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s</a:t>
            </a: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36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                     </a:t>
            </a:r>
            <a:r>
              <a:rPr lang="en-US" sz="36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t                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en-US" sz="36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n</a:t>
            </a:r>
            <a:endParaRPr lang="en-US" sz="3600" b="1" dirty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sk</a:t>
            </a:r>
            <a:r>
              <a:rPr lang="en-US" sz="36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p           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sl</a:t>
            </a:r>
            <a:r>
              <a:rPr lang="en-US" sz="36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               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36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ng</a:t>
            </a: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sw</a:t>
            </a:r>
            <a:r>
              <a:rPr lang="en-US" sz="36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                 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z="36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m           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J</a:t>
            </a:r>
            <a:r>
              <a:rPr lang="en-US" sz="36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m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10" name="Прямоугольник 6"/>
          <p:cNvSpPr>
            <a:spLocks noChangeArrowheads="1"/>
          </p:cNvSpPr>
          <p:nvPr/>
        </p:nvSpPr>
        <p:spPr bwMode="auto">
          <a:xfrm>
            <a:off x="642938" y="571500"/>
            <a:ext cx="76438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latin typeface="Times New Roman" pitchFamily="18" charset="0"/>
                <a:cs typeface="Times New Roman" pitchFamily="18" charset="0"/>
              </a:rPr>
              <a:t>Прочитайте слова, опираясь на ключевое слово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Табличка 18"/>
          <p:cNvSpPr/>
          <p:nvPr/>
        </p:nvSpPr>
        <p:spPr>
          <a:xfrm>
            <a:off x="785813" y="1000125"/>
            <a:ext cx="1857375" cy="1571625"/>
          </a:xfrm>
          <a:prstGeom prst="plaqu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0" name="Табличка 19"/>
          <p:cNvSpPr/>
          <p:nvPr/>
        </p:nvSpPr>
        <p:spPr>
          <a:xfrm>
            <a:off x="3571875" y="4714875"/>
            <a:ext cx="1928813" cy="1571625"/>
          </a:xfrm>
          <a:prstGeom prst="plaqu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Табличка 21"/>
          <p:cNvSpPr/>
          <p:nvPr/>
        </p:nvSpPr>
        <p:spPr>
          <a:xfrm rot="16200000">
            <a:off x="6607969" y="3893344"/>
            <a:ext cx="2643187" cy="1571625"/>
          </a:xfrm>
          <a:prstGeom prst="plaqu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Табличка 22"/>
          <p:cNvSpPr/>
          <p:nvPr/>
        </p:nvSpPr>
        <p:spPr>
          <a:xfrm>
            <a:off x="6643688" y="1000125"/>
            <a:ext cx="1785937" cy="1571625"/>
          </a:xfrm>
          <a:prstGeom prst="plaqu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Табличка 23"/>
          <p:cNvSpPr/>
          <p:nvPr/>
        </p:nvSpPr>
        <p:spPr>
          <a:xfrm>
            <a:off x="3643313" y="1000125"/>
            <a:ext cx="1857375" cy="1571625"/>
          </a:xfrm>
          <a:prstGeom prst="plaqu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5" name="Picture 2" descr="793BDE5F"/>
          <p:cNvPicPr>
            <a:picLocks noChangeAspect="1" noChangeArrowheads="1"/>
          </p:cNvPicPr>
          <p:nvPr/>
        </p:nvPicPr>
        <p:blipFill>
          <a:blip r:embed="rId2" cstate="print"/>
          <a:srcRect l="28564" t="20105" r="56661" b="67975"/>
          <a:stretch>
            <a:fillRect/>
          </a:stretch>
        </p:blipFill>
        <p:spPr bwMode="auto">
          <a:xfrm flipH="1">
            <a:off x="1071538" y="1071546"/>
            <a:ext cx="1285884" cy="1428760"/>
          </a:xfrm>
          <a:prstGeom prst="parallelogram">
            <a:avLst>
              <a:gd name="adj" fmla="val 3916"/>
            </a:avLst>
          </a:prstGeom>
          <a:noFill/>
        </p:spPr>
      </p:pic>
      <p:pic>
        <p:nvPicPr>
          <p:cNvPr id="22536" name="Picture 2" descr="C:\Documents and Settings\ADMIN\Мои документы\Доп.мат-л\Картинки\Animated\животные\f31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9063" y="1285875"/>
            <a:ext cx="1381125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7" name="Picture 2" descr="6FE586A7"/>
          <p:cNvPicPr>
            <a:picLocks noChangeAspect="1" noChangeArrowheads="1"/>
          </p:cNvPicPr>
          <p:nvPr/>
        </p:nvPicPr>
        <p:blipFill>
          <a:blip r:embed="rId4" cstate="print"/>
          <a:srcRect l="50481" t="54449"/>
          <a:stretch>
            <a:fillRect/>
          </a:stretch>
        </p:blipFill>
        <p:spPr bwMode="auto">
          <a:xfrm>
            <a:off x="6929438" y="1071563"/>
            <a:ext cx="1214437" cy="145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8" name="Picture 2" descr="C:\Documents and Settings\ADMIN\Мои документы\Мои рисунки\Организатор клипов (Microsoft)\891B6651.jpg"/>
          <p:cNvPicPr>
            <a:picLocks noChangeAspect="1" noChangeArrowheads="1"/>
          </p:cNvPicPr>
          <p:nvPr/>
        </p:nvPicPr>
        <p:blipFill>
          <a:blip r:embed="rId5" cstate="print"/>
          <a:srcRect l="70229" t="5000" r="4346" b="1666"/>
          <a:stretch>
            <a:fillRect/>
          </a:stretch>
        </p:blipFill>
        <p:spPr bwMode="auto">
          <a:xfrm>
            <a:off x="7500938" y="3500438"/>
            <a:ext cx="928687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" name="Табличка 32"/>
          <p:cNvSpPr/>
          <p:nvPr/>
        </p:nvSpPr>
        <p:spPr>
          <a:xfrm rot="16200000">
            <a:off x="-35718" y="3607594"/>
            <a:ext cx="2643187" cy="1571625"/>
          </a:xfrm>
          <a:prstGeom prst="plaqu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785786" y="3643314"/>
            <a:ext cx="928694" cy="1569660"/>
          </a:xfrm>
          <a:prstGeom prst="rect">
            <a:avLst/>
          </a:prstGeom>
        </p:spPr>
        <p:txBody>
          <a:bodyPr wrap="none">
            <a:prstTxWarp prst="textPlain">
              <a:avLst/>
            </a:prstTxWarp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6</a:t>
            </a:r>
          </a:p>
        </p:txBody>
      </p:sp>
      <p:pic>
        <p:nvPicPr>
          <p:cNvPr id="22541" name="Picture 2" descr="E7EE3ABF"/>
          <p:cNvPicPr>
            <a:picLocks noChangeAspect="1" noChangeArrowheads="1"/>
          </p:cNvPicPr>
          <p:nvPr/>
        </p:nvPicPr>
        <p:blipFill>
          <a:blip r:embed="rId6" cstate="print"/>
          <a:srcRect l="4643" t="903" r="50642" b="57112"/>
          <a:stretch>
            <a:fillRect/>
          </a:stretch>
        </p:blipFill>
        <p:spPr bwMode="auto">
          <a:xfrm>
            <a:off x="3929063" y="4786313"/>
            <a:ext cx="11430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42" name="TextBox 35"/>
          <p:cNvSpPr txBox="1">
            <a:spLocks noChangeArrowheads="1"/>
          </p:cNvSpPr>
          <p:nvPr/>
        </p:nvSpPr>
        <p:spPr bwMode="auto">
          <a:xfrm>
            <a:off x="785813" y="1214438"/>
            <a:ext cx="21431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22543" name="TextBox 36"/>
          <p:cNvSpPr txBox="1">
            <a:spLocks noChangeArrowheads="1"/>
          </p:cNvSpPr>
          <p:nvPr/>
        </p:nvSpPr>
        <p:spPr bwMode="auto">
          <a:xfrm>
            <a:off x="3643313" y="1214438"/>
            <a:ext cx="30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22544" name="TextBox 37"/>
          <p:cNvSpPr txBox="1">
            <a:spLocks noChangeArrowheads="1"/>
          </p:cNvSpPr>
          <p:nvPr/>
        </p:nvSpPr>
        <p:spPr bwMode="auto">
          <a:xfrm>
            <a:off x="6643688" y="1214438"/>
            <a:ext cx="2857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22545" name="TextBox 38"/>
          <p:cNvSpPr txBox="1">
            <a:spLocks noChangeArrowheads="1"/>
          </p:cNvSpPr>
          <p:nvPr/>
        </p:nvSpPr>
        <p:spPr bwMode="auto">
          <a:xfrm>
            <a:off x="500063" y="3286125"/>
            <a:ext cx="285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22546" name="TextBox 39"/>
          <p:cNvSpPr txBox="1">
            <a:spLocks noChangeArrowheads="1"/>
          </p:cNvSpPr>
          <p:nvPr/>
        </p:nvSpPr>
        <p:spPr bwMode="auto">
          <a:xfrm>
            <a:off x="3571875" y="4929188"/>
            <a:ext cx="30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22547" name="TextBox 40"/>
          <p:cNvSpPr txBox="1">
            <a:spLocks noChangeArrowheads="1"/>
          </p:cNvSpPr>
          <p:nvPr/>
        </p:nvSpPr>
        <p:spPr bwMode="auto">
          <a:xfrm>
            <a:off x="7143750" y="3571875"/>
            <a:ext cx="30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6</a:t>
            </a: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4071938" y="3929063"/>
            <a:ext cx="1143000" cy="5715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4071938" y="2857500"/>
            <a:ext cx="1143000" cy="5715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2286000" y="2857500"/>
            <a:ext cx="1214438" cy="5715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2286000" y="3929063"/>
            <a:ext cx="1143000" cy="5715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5715000" y="3929063"/>
            <a:ext cx="1143000" cy="5715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5643563" y="2857500"/>
            <a:ext cx="1143000" cy="5715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554" name="TextBox 49"/>
          <p:cNvSpPr txBox="1">
            <a:spLocks noChangeArrowheads="1"/>
          </p:cNvSpPr>
          <p:nvPr/>
        </p:nvSpPr>
        <p:spPr bwMode="auto">
          <a:xfrm>
            <a:off x="2286000" y="2928938"/>
            <a:ext cx="12144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latin typeface="Times New Roman" pitchFamily="18" charset="0"/>
                <a:cs typeface="Times New Roman" pitchFamily="18" charset="0"/>
              </a:rPr>
              <a:t>a) swim</a:t>
            </a:r>
            <a:endParaRPr lang="ru-RU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55" name="TextBox 52"/>
          <p:cNvSpPr txBox="1">
            <a:spLocks noChangeArrowheads="1"/>
          </p:cNvSpPr>
          <p:nvPr/>
        </p:nvSpPr>
        <p:spPr bwMode="auto">
          <a:xfrm>
            <a:off x="4143375" y="2928938"/>
            <a:ext cx="9286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latin typeface="Times New Roman" pitchFamily="18" charset="0"/>
                <a:cs typeface="Times New Roman" pitchFamily="18" charset="0"/>
              </a:rPr>
              <a:t>b) six</a:t>
            </a:r>
            <a:endParaRPr lang="ru-RU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56" name="TextBox 54"/>
          <p:cNvSpPr txBox="1">
            <a:spLocks noChangeArrowheads="1"/>
          </p:cNvSpPr>
          <p:nvPr/>
        </p:nvSpPr>
        <p:spPr bwMode="auto">
          <a:xfrm>
            <a:off x="5715000" y="2928938"/>
            <a:ext cx="10715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latin typeface="Times New Roman" pitchFamily="18" charset="0"/>
                <a:cs typeface="Times New Roman" pitchFamily="18" charset="0"/>
              </a:rPr>
              <a:t>c) slim</a:t>
            </a:r>
            <a:endParaRPr lang="ru-RU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57" name="TextBox 55"/>
          <p:cNvSpPr txBox="1">
            <a:spLocks noChangeArrowheads="1"/>
          </p:cNvSpPr>
          <p:nvPr/>
        </p:nvSpPr>
        <p:spPr bwMode="auto">
          <a:xfrm>
            <a:off x="2286000" y="3929063"/>
            <a:ext cx="1143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latin typeface="Times New Roman" pitchFamily="18" charset="0"/>
                <a:cs typeface="Times New Roman" pitchFamily="18" charset="0"/>
              </a:rPr>
              <a:t>d) sing</a:t>
            </a:r>
            <a:endParaRPr lang="ru-RU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58" name="TextBox 57"/>
          <p:cNvSpPr txBox="1">
            <a:spLocks noChangeArrowheads="1"/>
          </p:cNvSpPr>
          <p:nvPr/>
        </p:nvSpPr>
        <p:spPr bwMode="auto">
          <a:xfrm>
            <a:off x="4143375" y="4000500"/>
            <a:ext cx="1143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latin typeface="Times New Roman" pitchFamily="18" charset="0"/>
                <a:cs typeface="Times New Roman" pitchFamily="18" charset="0"/>
              </a:rPr>
              <a:t>e) Jim</a:t>
            </a:r>
            <a:endParaRPr lang="ru-RU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59" name="TextBox 58"/>
          <p:cNvSpPr txBox="1">
            <a:spLocks noChangeArrowheads="1"/>
          </p:cNvSpPr>
          <p:nvPr/>
        </p:nvSpPr>
        <p:spPr bwMode="auto">
          <a:xfrm>
            <a:off x="5715000" y="4000500"/>
            <a:ext cx="1143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latin typeface="Times New Roman" pitchFamily="18" charset="0"/>
                <a:cs typeface="Times New Roman" pitchFamily="18" charset="0"/>
              </a:rPr>
              <a:t>f) skip</a:t>
            </a:r>
            <a:endParaRPr lang="ru-RU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60" name="TextBox 59"/>
          <p:cNvSpPr txBox="1">
            <a:spLocks noChangeArrowheads="1"/>
          </p:cNvSpPr>
          <p:nvPr/>
        </p:nvSpPr>
        <p:spPr bwMode="auto">
          <a:xfrm>
            <a:off x="1000125" y="428625"/>
            <a:ext cx="72151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latin typeface="Times New Roman" pitchFamily="18" charset="0"/>
                <a:cs typeface="Times New Roman" pitchFamily="18" charset="0"/>
              </a:rPr>
              <a:t>Подбери слова к картинкам и прочитай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Documents and Settings\ADMIN\Мои документы\Доп.мат-л\Картинки\Animated\буквы и цифры\j0283277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3" y="500063"/>
            <a:ext cx="1928812" cy="1928812"/>
          </a:xfrm>
          <a:prstGeom prst="rect">
            <a:avLst/>
          </a:prstGeom>
          <a:noFill/>
          <a:ln w="57150">
            <a:solidFill>
              <a:srgbClr val="92D050"/>
            </a:solidFill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571736" y="1000108"/>
            <a:ext cx="6286544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Гласная буква </a:t>
            </a:r>
            <a:r>
              <a:rPr lang="en-US" sz="24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ru-RU" sz="24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читается по-разному:</a:t>
            </a:r>
          </a:p>
        </p:txBody>
      </p:sp>
      <p:sp>
        <p:nvSpPr>
          <p:cNvPr id="4" name="Выноска со стрелкой вниз 3">
            <a:hlinkClick r:id="rId3" action="ppaction://hlinksldjump"/>
          </p:cNvPr>
          <p:cNvSpPr/>
          <p:nvPr/>
        </p:nvSpPr>
        <p:spPr>
          <a:xfrm>
            <a:off x="2071688" y="2714625"/>
            <a:ext cx="2286000" cy="714375"/>
          </a:xfrm>
          <a:prstGeom prst="downArrowCallou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Выноска со стрелкой вниз 4">
            <a:hlinkClick r:id="rId3" action="ppaction://hlinksldjump"/>
          </p:cNvPr>
          <p:cNvSpPr/>
          <p:nvPr/>
        </p:nvSpPr>
        <p:spPr>
          <a:xfrm>
            <a:off x="5500688" y="2714625"/>
            <a:ext cx="2286000" cy="714375"/>
          </a:xfrm>
          <a:prstGeom prst="downArrowCallou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6" name="Прямая со стрелкой 5"/>
          <p:cNvCxnSpPr/>
          <p:nvPr/>
        </p:nvCxnSpPr>
        <p:spPr>
          <a:xfrm rot="5400000">
            <a:off x="4107657" y="1750218"/>
            <a:ext cx="571500" cy="500063"/>
          </a:xfrm>
          <a:prstGeom prst="straightConnector1">
            <a:avLst/>
          </a:prstGeom>
          <a:ln w="57150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rot="16200000" flipH="1">
            <a:off x="5214938" y="1714500"/>
            <a:ext cx="571500" cy="571500"/>
          </a:xfrm>
          <a:prstGeom prst="straightConnector1">
            <a:avLst/>
          </a:prstGeom>
          <a:ln w="57150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96" name="Прямоугольник 8"/>
          <p:cNvSpPr>
            <a:spLocks noChangeArrowheads="1"/>
          </p:cNvSpPr>
          <p:nvPr/>
        </p:nvSpPr>
        <p:spPr bwMode="auto">
          <a:xfrm>
            <a:off x="2286000" y="2786063"/>
            <a:ext cx="16986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закрытый тип</a:t>
            </a:r>
          </a:p>
        </p:txBody>
      </p:sp>
      <p:sp>
        <p:nvSpPr>
          <p:cNvPr id="12297" name="Прямоугольник 9"/>
          <p:cNvSpPr>
            <a:spLocks noChangeArrowheads="1"/>
          </p:cNvSpPr>
          <p:nvPr/>
        </p:nvSpPr>
        <p:spPr bwMode="auto">
          <a:xfrm>
            <a:off x="5786438" y="2786063"/>
            <a:ext cx="17160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открытый тип</a:t>
            </a:r>
          </a:p>
        </p:txBody>
      </p:sp>
      <p:pic>
        <p:nvPicPr>
          <p:cNvPr id="12298" name="Рисунок 15" descr="7FE21A67"/>
          <p:cNvPicPr>
            <a:picLocks noChangeAspect="1" noChangeArrowheads="1"/>
          </p:cNvPicPr>
          <p:nvPr/>
        </p:nvPicPr>
        <p:blipFill>
          <a:blip r:embed="rId4" cstate="print">
            <a:grayscl/>
            <a:biLevel thresh="50000"/>
          </a:blip>
          <a:srcRect l="40559" t="5136" r="7111" b="14285"/>
          <a:stretch>
            <a:fillRect/>
          </a:stretch>
        </p:blipFill>
        <p:spPr bwMode="auto">
          <a:xfrm>
            <a:off x="2857500" y="3714750"/>
            <a:ext cx="51435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9" name="Picture 2" descr="D01AC66"/>
          <p:cNvPicPr>
            <a:picLocks noChangeAspect="1" noChangeArrowheads="1"/>
          </p:cNvPicPr>
          <p:nvPr/>
        </p:nvPicPr>
        <p:blipFill>
          <a:blip r:embed="rId5" cstate="print">
            <a:grayscl/>
            <a:biLevel thresh="50000"/>
          </a:blip>
          <a:srcRect l="40210" t="4538" r="5711" b="13762"/>
          <a:stretch>
            <a:fillRect/>
          </a:stretch>
        </p:blipFill>
        <p:spPr bwMode="auto">
          <a:xfrm>
            <a:off x="6429375" y="3643313"/>
            <a:ext cx="538163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Прямоугольник 19"/>
          <p:cNvSpPr/>
          <p:nvPr/>
        </p:nvSpPr>
        <p:spPr>
          <a:xfrm>
            <a:off x="2214563" y="4643438"/>
            <a:ext cx="1928812" cy="7143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301" name="TextBox 20"/>
          <p:cNvSpPr txBox="1">
            <a:spLocks noChangeArrowheads="1"/>
          </p:cNvSpPr>
          <p:nvPr/>
        </p:nvSpPr>
        <p:spPr bwMode="auto">
          <a:xfrm>
            <a:off x="2643188" y="4500563"/>
            <a:ext cx="106362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400" b="1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sz="4400" b="1" u="sng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sz="4400" b="1">
                <a:latin typeface="Times New Roman" pitchFamily="18" charset="0"/>
                <a:cs typeface="Times New Roman" pitchFamily="18" charset="0"/>
              </a:rPr>
              <a:t>n</a:t>
            </a:r>
            <a:endParaRPr lang="ru-RU" sz="4400"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302" name="Picture 2" descr="4DC835EE"/>
          <p:cNvPicPr>
            <a:picLocks noChangeAspect="1" noChangeArrowheads="1"/>
          </p:cNvPicPr>
          <p:nvPr/>
        </p:nvPicPr>
        <p:blipFill>
          <a:blip r:embed="rId6" cstate="print"/>
          <a:srcRect l="74591" t="11717" r="12589" b="71596"/>
          <a:stretch>
            <a:fillRect/>
          </a:stretch>
        </p:blipFill>
        <p:spPr bwMode="auto">
          <a:xfrm>
            <a:off x="7500938" y="3571875"/>
            <a:ext cx="1138237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Прямоугольник 24"/>
          <p:cNvSpPr/>
          <p:nvPr/>
        </p:nvSpPr>
        <p:spPr>
          <a:xfrm>
            <a:off x="5786438" y="4643438"/>
            <a:ext cx="1928812" cy="7143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2304" name="Прямоугольник 25"/>
          <p:cNvSpPr>
            <a:spLocks noChangeArrowheads="1"/>
          </p:cNvSpPr>
          <p:nvPr/>
        </p:nvSpPr>
        <p:spPr bwMode="auto">
          <a:xfrm>
            <a:off x="6286500" y="4572000"/>
            <a:ext cx="998538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400" b="1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z="4400" b="1" u="sng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sz="4400" b="1">
                <a:latin typeface="Times New Roman" pitchFamily="18" charset="0"/>
                <a:cs typeface="Times New Roman" pitchFamily="18" charset="0"/>
              </a:rPr>
              <a:t>e</a:t>
            </a:r>
            <a:endParaRPr lang="ru-RU" sz="4400"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305" name="Picture 2" descr="14488D87"/>
          <p:cNvPicPr>
            <a:picLocks noChangeAspect="1" noChangeArrowheads="1"/>
          </p:cNvPicPr>
          <p:nvPr/>
        </p:nvPicPr>
        <p:blipFill>
          <a:blip r:embed="rId7" cstate="print"/>
          <a:srcRect t="12682" r="48064"/>
          <a:stretch>
            <a:fillRect/>
          </a:stretch>
        </p:blipFill>
        <p:spPr bwMode="auto">
          <a:xfrm>
            <a:off x="642938" y="4357688"/>
            <a:ext cx="14287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Прямоугольник 18"/>
          <p:cNvSpPr/>
          <p:nvPr/>
        </p:nvSpPr>
        <p:spPr>
          <a:xfrm>
            <a:off x="4643438" y="785794"/>
            <a:ext cx="811440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Ee</a:t>
            </a:r>
            <a:endParaRPr lang="ru-RU" sz="4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6236C783"/>
          <p:cNvPicPr>
            <a:picLocks noChangeAspect="1" noChangeArrowheads="1"/>
          </p:cNvPicPr>
          <p:nvPr/>
        </p:nvPicPr>
        <p:blipFill>
          <a:blip r:embed="rId2" cstate="print"/>
          <a:srcRect l="59187" t="65121" r="21735" b="12939"/>
          <a:stretch>
            <a:fillRect/>
          </a:stretch>
        </p:blipFill>
        <p:spPr bwMode="auto">
          <a:xfrm>
            <a:off x="5286375" y="1285875"/>
            <a:ext cx="857250" cy="135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2428875" y="1571625"/>
            <a:ext cx="1928813" cy="714375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460" name="Прямоугольник 13"/>
          <p:cNvSpPr>
            <a:spLocks noChangeArrowheads="1"/>
          </p:cNvSpPr>
          <p:nvPr/>
        </p:nvSpPr>
        <p:spPr bwMode="auto">
          <a:xfrm>
            <a:off x="2857488" y="1571612"/>
            <a:ext cx="1250663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z="44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ss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461" name="TextBox 14"/>
          <p:cNvSpPr txBox="1">
            <a:spLocks noChangeArrowheads="1"/>
          </p:cNvSpPr>
          <p:nvPr/>
        </p:nvSpPr>
        <p:spPr bwMode="auto">
          <a:xfrm>
            <a:off x="571500" y="2143125"/>
            <a:ext cx="7500938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400" b="1" dirty="0"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z="44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n                     p</a:t>
            </a:r>
            <a:r>
              <a:rPr lang="en-US" sz="44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ncil</a:t>
            </a:r>
          </a:p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      r</a:t>
            </a:r>
            <a:r>
              <a:rPr lang="en-US" sz="44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d                     p</a:t>
            </a:r>
            <a:r>
              <a:rPr lang="en-US" sz="44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n</a:t>
            </a:r>
          </a:p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      h</a:t>
            </a:r>
            <a:r>
              <a:rPr lang="en-US" sz="44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n                     p</a:t>
            </a:r>
            <a:r>
              <a:rPr lang="en-US" sz="44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t</a:t>
            </a:r>
          </a:p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      d</a:t>
            </a:r>
            <a:r>
              <a:rPr lang="en-US" sz="44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sk                   B</a:t>
            </a:r>
            <a:r>
              <a:rPr lang="en-US" sz="44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n</a:t>
            </a:r>
            <a:endParaRPr lang="en-US" sz="4400" b="1" u="sng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4400" b="1" dirty="0">
                <a:latin typeface="Times New Roman" pitchFamily="18" charset="0"/>
                <a:cs typeface="Times New Roman" pitchFamily="18" charset="0"/>
              </a:rPr>
              <a:t>            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462" name="Прямоугольник 6"/>
          <p:cNvSpPr>
            <a:spLocks noChangeArrowheads="1"/>
          </p:cNvSpPr>
          <p:nvPr/>
        </p:nvSpPr>
        <p:spPr bwMode="auto">
          <a:xfrm>
            <a:off x="714375" y="500063"/>
            <a:ext cx="74295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latin typeface="Times New Roman" pitchFamily="18" charset="0"/>
                <a:cs typeface="Times New Roman" pitchFamily="18" charset="0"/>
              </a:rPr>
              <a:t>Прочитайте слова, опираясь на ключевое слово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1"/>
          <p:cNvSpPr txBox="1">
            <a:spLocks noChangeArrowheads="1"/>
          </p:cNvSpPr>
          <p:nvPr/>
        </p:nvSpPr>
        <p:spPr bwMode="auto">
          <a:xfrm>
            <a:off x="500063" y="571500"/>
            <a:ext cx="828675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latin typeface="Times New Roman" pitchFamily="18" charset="0"/>
                <a:cs typeface="Times New Roman" pitchFamily="18" charset="0"/>
              </a:rPr>
              <a:t>Подбери к ключевым словам слова того же типа </a:t>
            </a:r>
          </a:p>
          <a:p>
            <a:r>
              <a:rPr lang="ru-RU" sz="2400" b="1">
                <a:latin typeface="Times New Roman" pitchFamily="18" charset="0"/>
                <a:cs typeface="Times New Roman" pitchFamily="18" charset="0"/>
              </a:rPr>
              <a:t>и прочитай их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71500" y="2000250"/>
            <a:ext cx="1928813" cy="714375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928662" y="1928802"/>
            <a:ext cx="104547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4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4400" b="1" u="sng" dirty="0">
                <a:ln w="1905"/>
                <a:solidFill>
                  <a:schemeClr val="accent5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44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t</a:t>
            </a:r>
            <a:r>
              <a:rPr lang="ru-RU" sz="44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4400" dirty="0">
              <a:latin typeface="+mn-lt"/>
              <a:cs typeface="+mn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71500" y="3357563"/>
            <a:ext cx="1928813" cy="714375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486" name="Прямоугольник 5"/>
          <p:cNvSpPr>
            <a:spLocks noChangeArrowheads="1"/>
          </p:cNvSpPr>
          <p:nvPr/>
        </p:nvSpPr>
        <p:spPr bwMode="auto">
          <a:xfrm>
            <a:off x="857224" y="3286124"/>
            <a:ext cx="1250663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z="44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ss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Блок-схема: документ 8"/>
          <p:cNvSpPr/>
          <p:nvPr/>
        </p:nvSpPr>
        <p:spPr>
          <a:xfrm>
            <a:off x="3571875" y="1285875"/>
            <a:ext cx="5000625" cy="4786313"/>
          </a:xfrm>
          <a:prstGeom prst="flowChartDocument">
            <a:avLst/>
          </a:prstGeom>
          <a:ln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0488" name="Прямоугольник 11"/>
          <p:cNvSpPr>
            <a:spLocks noChangeArrowheads="1"/>
          </p:cNvSpPr>
          <p:nvPr/>
        </p:nvSpPr>
        <p:spPr bwMode="auto">
          <a:xfrm>
            <a:off x="3857625" y="2071688"/>
            <a:ext cx="4500563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an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pen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sit, ten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bad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swim, rabbit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cab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skip, pencil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Bess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dad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Ben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sad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hen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fat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pet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bag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 hat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is, 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has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desk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and, big, Bill.</a:t>
            </a:r>
            <a:endParaRPr lang="ru-RU" sz="3600" dirty="0">
              <a:latin typeface="Verdana" pitchFamily="34" charset="0"/>
            </a:endParaRPr>
          </a:p>
        </p:txBody>
      </p:sp>
      <p:pic>
        <p:nvPicPr>
          <p:cNvPr id="20489" name="Picture 3" descr="C:\Documents and Settings\ADMIN\Мои документы\Доп.мат-л\Картинки\Animated\images\QUESTIONWHT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6063" y="2857500"/>
            <a:ext cx="4762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571472" y="4643446"/>
            <a:ext cx="1928813" cy="714375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Прямоугольник 5"/>
          <p:cNvSpPr>
            <a:spLocks noChangeArrowheads="1"/>
          </p:cNvSpPr>
          <p:nvPr/>
        </p:nvSpPr>
        <p:spPr bwMode="auto">
          <a:xfrm>
            <a:off x="857224" y="4643446"/>
            <a:ext cx="938077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sz="4400" b="1" u="sng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g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357438" y="1428750"/>
            <a:ext cx="1928812" cy="714375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556" name="Прямоугольник 3"/>
          <p:cNvSpPr>
            <a:spLocks noChangeArrowheads="1"/>
          </p:cNvSpPr>
          <p:nvPr/>
        </p:nvSpPr>
        <p:spPr bwMode="auto">
          <a:xfrm>
            <a:off x="2571736" y="1357298"/>
            <a:ext cx="938077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sz="44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g</a:t>
            </a:r>
            <a:endParaRPr lang="ru-RU" sz="4400" dirty="0">
              <a:latin typeface="Verdana" pitchFamily="34" charset="0"/>
            </a:endParaRPr>
          </a:p>
        </p:txBody>
      </p:sp>
      <p:sp>
        <p:nvSpPr>
          <p:cNvPr id="23557" name="TextBox 6"/>
          <p:cNvSpPr txBox="1">
            <a:spLocks noChangeArrowheads="1"/>
          </p:cNvSpPr>
          <p:nvPr/>
        </p:nvSpPr>
        <p:spPr bwMode="auto">
          <a:xfrm>
            <a:off x="1000124" y="2071688"/>
            <a:ext cx="7643842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4400" b="1" dirty="0">
                <a:latin typeface="Times New Roman" pitchFamily="18" charset="0"/>
                <a:cs typeface="Times New Roman" pitchFamily="18" charset="0"/>
              </a:rPr>
              <a:t>      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200" b="1" dirty="0" err="1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4200" b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_</a:t>
            </a:r>
            <a:r>
              <a:rPr lang="en-US" sz="4200" b="1" dirty="0" err="1" smtClean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z="4200" b="1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sz="4200" b="1" dirty="0" err="1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sz="4200" b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_</a:t>
            </a:r>
            <a:r>
              <a:rPr lang="en-US" sz="4200" b="1" dirty="0" err="1" smtClean="0">
                <a:latin typeface="Times New Roman" pitchFamily="18" charset="0"/>
                <a:cs typeface="Times New Roman" pitchFamily="18" charset="0"/>
              </a:rPr>
              <a:t>nc</a:t>
            </a:r>
            <a:r>
              <a:rPr lang="en-US" sz="4200" b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_</a:t>
            </a:r>
            <a:r>
              <a:rPr lang="en-US" sz="4200" b="1" dirty="0" err="1" smtClean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en-US" sz="4200" b="1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sz="4200" b="1" dirty="0" err="1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z="4200" b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_</a:t>
            </a:r>
            <a:r>
              <a:rPr lang="en-US" sz="4200" b="1" dirty="0" err="1" smtClean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z="4200" b="1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en-US" sz="4200" b="1" dirty="0" err="1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sz="4200" b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_</a:t>
            </a:r>
            <a:r>
              <a:rPr lang="en-US" sz="4200" b="1" dirty="0" err="1" smtClean="0">
                <a:latin typeface="Times New Roman" pitchFamily="18" charset="0"/>
                <a:cs typeface="Times New Roman" pitchFamily="18" charset="0"/>
              </a:rPr>
              <a:t>g</a:t>
            </a:r>
            <a:endParaRPr lang="en-US" sz="42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4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200" b="1" dirty="0" err="1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z="4200" b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_</a:t>
            </a:r>
            <a:r>
              <a:rPr lang="en-US" sz="4200" b="1" dirty="0" err="1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4200" b="1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en-US" sz="4200" b="1" dirty="0" err="1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sz="4200" b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_</a:t>
            </a:r>
            <a:r>
              <a:rPr lang="en-US" sz="4200" b="1" dirty="0" err="1" smtClean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z="4200" b="1" dirty="0" smtClean="0"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lang="en-US" sz="4200" b="1" dirty="0" err="1" smtClean="0">
                <a:latin typeface="Times New Roman" pitchFamily="18" charset="0"/>
                <a:cs typeface="Times New Roman" pitchFamily="18" charset="0"/>
              </a:rPr>
              <a:t>sk</a:t>
            </a:r>
            <a:r>
              <a:rPr lang="en-US" sz="4200" b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_</a:t>
            </a:r>
            <a:r>
              <a:rPr lang="en-US" sz="4200" b="1" dirty="0" err="1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sz="4200" b="1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en-US" sz="4200" b="1" dirty="0" err="1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4200" b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_</a:t>
            </a:r>
            <a:r>
              <a:rPr lang="en-US" sz="4200" b="1" dirty="0" err="1" smtClean="0">
                <a:latin typeface="Times New Roman" pitchFamily="18" charset="0"/>
                <a:cs typeface="Times New Roman" pitchFamily="18" charset="0"/>
              </a:rPr>
              <a:t>t</a:t>
            </a:r>
            <a:endParaRPr lang="en-US" sz="42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4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200" b="1" dirty="0" err="1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sz="4200" b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_</a:t>
            </a:r>
            <a:r>
              <a:rPr lang="en-US" sz="4200" b="1" dirty="0" err="1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4200" b="1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en-US" sz="4200" b="1" dirty="0" err="1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sz="4200" b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_</a:t>
            </a:r>
            <a:r>
              <a:rPr lang="en-US" sz="4200" b="1" dirty="0" err="1" smtClean="0">
                <a:latin typeface="Times New Roman" pitchFamily="18" charset="0"/>
                <a:cs typeface="Times New Roman" pitchFamily="18" charset="0"/>
              </a:rPr>
              <a:t>bb</a:t>
            </a:r>
            <a:r>
              <a:rPr lang="en-US" sz="4200" b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_</a:t>
            </a:r>
            <a:r>
              <a:rPr lang="en-US" sz="4200" b="1" dirty="0" err="1" smtClean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z="4200" b="1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en-US" sz="4200" b="1" dirty="0" err="1" smtClean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sz="4200" b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_</a:t>
            </a:r>
            <a:r>
              <a:rPr lang="en-US" sz="4200" b="1" dirty="0" err="1" smtClean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z="4200" b="1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en-US" sz="4200" b="1" dirty="0" err="1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4200" b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_</a:t>
            </a:r>
            <a:r>
              <a:rPr lang="en-US" sz="4200" b="1" dirty="0" err="1" smtClean="0">
                <a:latin typeface="Times New Roman" pitchFamily="18" charset="0"/>
                <a:cs typeface="Times New Roman" pitchFamily="18" charset="0"/>
              </a:rPr>
              <a:t>n</a:t>
            </a:r>
            <a:endParaRPr lang="en-US" sz="42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4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200" b="1" dirty="0" err="1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sz="4200" b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_</a:t>
            </a:r>
            <a:r>
              <a:rPr lang="en-US" sz="4200" b="1" dirty="0" err="1" smtClean="0">
                <a:latin typeface="Times New Roman" pitchFamily="18" charset="0"/>
                <a:cs typeface="Times New Roman" pitchFamily="18" charset="0"/>
              </a:rPr>
              <a:t>sk</a:t>
            </a:r>
            <a:r>
              <a:rPr lang="en-US" sz="4200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4200" b="1" dirty="0" err="1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z="4200" b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_</a:t>
            </a:r>
            <a:r>
              <a:rPr lang="en-US" sz="4200" b="1" dirty="0" err="1" smtClean="0">
                <a:latin typeface="Times New Roman" pitchFamily="18" charset="0"/>
                <a:cs typeface="Times New Roman" pitchFamily="18" charset="0"/>
              </a:rPr>
              <a:t>g</a:t>
            </a:r>
            <a:r>
              <a:rPr lang="en-US" sz="4200" b="1" dirty="0" smtClean="0"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en-US" sz="4200" b="1" dirty="0" err="1" smtClean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z="4200" b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_</a:t>
            </a:r>
            <a:r>
              <a:rPr lang="en-US" sz="4200" b="1" dirty="0" err="1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4200" b="1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sz="4200" b="1" dirty="0" err="1" smtClean="0">
                <a:latin typeface="Times New Roman" pitchFamily="18" charset="0"/>
                <a:cs typeface="Times New Roman" pitchFamily="18" charset="0"/>
              </a:rPr>
              <a:t>sw</a:t>
            </a:r>
            <a:r>
              <a:rPr lang="en-US" sz="4200" b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_</a:t>
            </a:r>
            <a:r>
              <a:rPr lang="en-US" sz="4200" b="1" dirty="0" err="1" smtClean="0">
                <a:latin typeface="Times New Roman" pitchFamily="18" charset="0"/>
                <a:cs typeface="Times New Roman" pitchFamily="18" charset="0"/>
              </a:rPr>
              <a:t>m</a:t>
            </a:r>
            <a:endParaRPr lang="ru-RU" sz="4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58" name="Прямоугольник 8"/>
          <p:cNvSpPr>
            <a:spLocks noChangeArrowheads="1"/>
          </p:cNvSpPr>
          <p:nvPr/>
        </p:nvSpPr>
        <p:spPr bwMode="auto">
          <a:xfrm>
            <a:off x="428625" y="500063"/>
            <a:ext cx="807243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Прочитайте слова,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вставьте пропущенные буквы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20" descr="5B43085C"/>
          <p:cNvPicPr>
            <a:picLocks noChangeAspect="1" noChangeArrowheads="1"/>
          </p:cNvPicPr>
          <p:nvPr/>
        </p:nvPicPr>
        <p:blipFill>
          <a:blip r:embed="rId2" cstate="print"/>
          <a:srcRect r="20000" b="12500"/>
          <a:stretch>
            <a:fillRect/>
          </a:stretch>
        </p:blipFill>
        <p:spPr bwMode="auto">
          <a:xfrm>
            <a:off x="5929322" y="1214422"/>
            <a:ext cx="1643062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71500" y="500063"/>
            <a:ext cx="7572375" cy="461962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Составь слова и прочитай их.</a:t>
            </a:r>
          </a:p>
        </p:txBody>
      </p:sp>
      <p:sp>
        <p:nvSpPr>
          <p:cNvPr id="8" name="Блок-схема: решение 7"/>
          <p:cNvSpPr/>
          <p:nvPr/>
        </p:nvSpPr>
        <p:spPr>
          <a:xfrm>
            <a:off x="6429375" y="1357313"/>
            <a:ext cx="2428875" cy="857250"/>
          </a:xfrm>
          <a:prstGeom prst="flowChartDecision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580" name="Прямоугольник 17"/>
          <p:cNvSpPr>
            <a:spLocks noChangeArrowheads="1"/>
          </p:cNvSpPr>
          <p:nvPr/>
        </p:nvSpPr>
        <p:spPr bwMode="auto">
          <a:xfrm>
            <a:off x="1428750" y="1785938"/>
            <a:ext cx="95410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/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n, a, c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Блок-схема: решение 19"/>
          <p:cNvSpPr/>
          <p:nvPr/>
        </p:nvSpPr>
        <p:spPr>
          <a:xfrm>
            <a:off x="3429000" y="1428750"/>
            <a:ext cx="2428875" cy="857250"/>
          </a:xfrm>
          <a:prstGeom prst="flowChartDecision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Блок-схема: решение 20"/>
          <p:cNvSpPr/>
          <p:nvPr/>
        </p:nvSpPr>
        <p:spPr>
          <a:xfrm>
            <a:off x="3643313" y="4214813"/>
            <a:ext cx="2428875" cy="857250"/>
          </a:xfrm>
          <a:prstGeom prst="flowChartDecision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Блок-схема: решение 21"/>
          <p:cNvSpPr/>
          <p:nvPr/>
        </p:nvSpPr>
        <p:spPr>
          <a:xfrm>
            <a:off x="5214938" y="2857500"/>
            <a:ext cx="2928937" cy="857250"/>
          </a:xfrm>
          <a:prstGeom prst="flowChartDecision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Блок-схема: решение 23"/>
          <p:cNvSpPr/>
          <p:nvPr/>
        </p:nvSpPr>
        <p:spPr>
          <a:xfrm>
            <a:off x="714375" y="1571625"/>
            <a:ext cx="2428875" cy="857250"/>
          </a:xfrm>
          <a:prstGeom prst="flowChartDecision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5" name="Блок-схема: решение 24"/>
          <p:cNvSpPr/>
          <p:nvPr/>
        </p:nvSpPr>
        <p:spPr>
          <a:xfrm>
            <a:off x="714375" y="4214813"/>
            <a:ext cx="2428875" cy="857250"/>
          </a:xfrm>
          <a:prstGeom prst="flowChartDecision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6" name="Блок-схема: решение 25"/>
          <p:cNvSpPr/>
          <p:nvPr/>
        </p:nvSpPr>
        <p:spPr>
          <a:xfrm>
            <a:off x="6286500" y="4286250"/>
            <a:ext cx="2428875" cy="857250"/>
          </a:xfrm>
          <a:prstGeom prst="flowChartDecision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8" name="Блок-схема: решение 27"/>
          <p:cNvSpPr/>
          <p:nvPr/>
        </p:nvSpPr>
        <p:spPr>
          <a:xfrm>
            <a:off x="1714500" y="5429250"/>
            <a:ext cx="2428875" cy="857250"/>
          </a:xfrm>
          <a:prstGeom prst="flowChartDecision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" name="Блок-схема: решение 29"/>
          <p:cNvSpPr/>
          <p:nvPr/>
        </p:nvSpPr>
        <p:spPr>
          <a:xfrm>
            <a:off x="5357813" y="5500688"/>
            <a:ext cx="2428875" cy="857250"/>
          </a:xfrm>
          <a:prstGeom prst="flowChartDecision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589" name="Прямоугольник 30"/>
          <p:cNvSpPr>
            <a:spLocks noChangeArrowheads="1"/>
          </p:cNvSpPr>
          <p:nvPr/>
        </p:nvSpPr>
        <p:spPr bwMode="auto">
          <a:xfrm>
            <a:off x="6286500" y="5715000"/>
            <a:ext cx="88517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/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a,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t, c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90" name="Прямоугольник 31"/>
          <p:cNvSpPr>
            <a:spLocks noChangeArrowheads="1"/>
          </p:cNvSpPr>
          <p:nvPr/>
        </p:nvSpPr>
        <p:spPr bwMode="auto">
          <a:xfrm>
            <a:off x="7072313" y="1500188"/>
            <a:ext cx="10567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/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n, e,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t, 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91" name="Прямоугольник 34"/>
          <p:cNvSpPr>
            <a:spLocks noChangeArrowheads="1"/>
          </p:cNvSpPr>
          <p:nvPr/>
        </p:nvSpPr>
        <p:spPr bwMode="auto">
          <a:xfrm>
            <a:off x="4000500" y="1643063"/>
            <a:ext cx="13144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/>
            <a:r>
              <a:rPr lang="en-US" sz="2400" b="1">
                <a:latin typeface="Times New Roman" pitchFamily="18" charset="0"/>
                <a:cs typeface="Times New Roman" pitchFamily="18" charset="0"/>
              </a:rPr>
              <a:t>m, w, i, s</a:t>
            </a:r>
          </a:p>
        </p:txBody>
      </p:sp>
      <p:sp>
        <p:nvSpPr>
          <p:cNvPr id="24592" name="Прямоугольник 35"/>
          <p:cNvSpPr>
            <a:spLocks noChangeArrowheads="1"/>
          </p:cNvSpPr>
          <p:nvPr/>
        </p:nvSpPr>
        <p:spPr bwMode="auto">
          <a:xfrm>
            <a:off x="5643563" y="3071813"/>
            <a:ext cx="157286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/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I, n, p, 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c, e, l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,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93" name="Прямоугольник 36"/>
          <p:cNvSpPr>
            <a:spLocks noChangeArrowheads="1"/>
          </p:cNvSpPr>
          <p:nvPr/>
        </p:nvSpPr>
        <p:spPr bwMode="auto">
          <a:xfrm>
            <a:off x="1428750" y="4429125"/>
            <a:ext cx="11763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/>
            <a:r>
              <a:rPr lang="en-US" sz="2400" b="1">
                <a:latin typeface="Times New Roman" pitchFamily="18" charset="0"/>
                <a:cs typeface="Times New Roman" pitchFamily="18" charset="0"/>
              </a:rPr>
              <a:t>n,</a:t>
            </a:r>
            <a:r>
              <a:rPr lang="ru-RU" sz="24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>
                <a:latin typeface="Times New Roman" pitchFamily="18" charset="0"/>
                <a:cs typeface="Times New Roman" pitchFamily="18" charset="0"/>
              </a:rPr>
              <a:t>i, g,</a:t>
            </a:r>
            <a:r>
              <a:rPr lang="ru-RU" sz="24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>
                <a:latin typeface="Times New Roman" pitchFamily="18" charset="0"/>
                <a:cs typeface="Times New Roman" pitchFamily="18" charset="0"/>
              </a:rPr>
              <a:t>s</a:t>
            </a:r>
          </a:p>
        </p:txBody>
      </p:sp>
      <p:sp>
        <p:nvSpPr>
          <p:cNvPr id="24594" name="Прямоугольник 38"/>
          <p:cNvSpPr>
            <a:spLocks noChangeArrowheads="1"/>
          </p:cNvSpPr>
          <p:nvPr/>
        </p:nvSpPr>
        <p:spPr bwMode="auto">
          <a:xfrm>
            <a:off x="4286250" y="4357688"/>
            <a:ext cx="124585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/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k, s, d,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e</a:t>
            </a:r>
          </a:p>
        </p:txBody>
      </p:sp>
      <p:sp>
        <p:nvSpPr>
          <p:cNvPr id="24595" name="Прямоугольник 41"/>
          <p:cNvSpPr>
            <a:spLocks noChangeArrowheads="1"/>
          </p:cNvSpPr>
          <p:nvPr/>
        </p:nvSpPr>
        <p:spPr bwMode="auto">
          <a:xfrm>
            <a:off x="6858000" y="4500563"/>
            <a:ext cx="11938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/>
            <a:r>
              <a:rPr lang="en-US" sz="2400" b="1">
                <a:latin typeface="Times New Roman" pitchFamily="18" charset="0"/>
                <a:cs typeface="Times New Roman" pitchFamily="18" charset="0"/>
              </a:rPr>
              <a:t>k,</a:t>
            </a:r>
            <a:r>
              <a:rPr lang="ru-RU" sz="24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>
                <a:latin typeface="Times New Roman" pitchFamily="18" charset="0"/>
                <a:cs typeface="Times New Roman" pitchFamily="18" charset="0"/>
              </a:rPr>
              <a:t>p,</a:t>
            </a:r>
            <a:r>
              <a:rPr lang="ru-RU" sz="24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>
                <a:latin typeface="Times New Roman" pitchFamily="18" charset="0"/>
                <a:cs typeface="Times New Roman" pitchFamily="18" charset="0"/>
              </a:rPr>
              <a:t>i,</a:t>
            </a:r>
            <a:r>
              <a:rPr lang="ru-RU" sz="24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>
                <a:latin typeface="Times New Roman" pitchFamily="18" charset="0"/>
                <a:cs typeface="Times New Roman" pitchFamily="18" charset="0"/>
              </a:rPr>
              <a:t>s</a:t>
            </a:r>
          </a:p>
        </p:txBody>
      </p:sp>
      <p:sp>
        <p:nvSpPr>
          <p:cNvPr id="24596" name="Прямоугольник 42"/>
          <p:cNvSpPr>
            <a:spLocks noChangeArrowheads="1"/>
          </p:cNvSpPr>
          <p:nvPr/>
        </p:nvSpPr>
        <p:spPr bwMode="auto">
          <a:xfrm>
            <a:off x="2357438" y="5643563"/>
            <a:ext cx="97174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/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h,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n, e</a:t>
            </a:r>
          </a:p>
        </p:txBody>
      </p:sp>
      <p:sp>
        <p:nvSpPr>
          <p:cNvPr id="45" name="Блок-схема: решение 44"/>
          <p:cNvSpPr/>
          <p:nvPr/>
        </p:nvSpPr>
        <p:spPr>
          <a:xfrm>
            <a:off x="1500188" y="2643188"/>
            <a:ext cx="2928937" cy="857250"/>
          </a:xfrm>
          <a:prstGeom prst="flowChartDecision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598" name="Прямоугольник 45"/>
          <p:cNvSpPr>
            <a:spLocks noChangeArrowheads="1"/>
          </p:cNvSpPr>
          <p:nvPr/>
        </p:nvSpPr>
        <p:spPr bwMode="auto">
          <a:xfrm>
            <a:off x="2428875" y="2786063"/>
            <a:ext cx="11922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latin typeface="Times New Roman" pitchFamily="18" charset="0"/>
                <a:cs typeface="Times New Roman" pitchFamily="18" charset="0"/>
              </a:rPr>
              <a:t>m, l,</a:t>
            </a:r>
            <a:r>
              <a:rPr lang="ru-RU" sz="24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>
                <a:latin typeface="Times New Roman" pitchFamily="18" charset="0"/>
                <a:cs typeface="Times New Roman" pitchFamily="18" charset="0"/>
              </a:rPr>
              <a:t>i,</a:t>
            </a:r>
            <a:r>
              <a:rPr lang="ru-RU" sz="24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>
                <a:latin typeface="Times New Roman" pitchFamily="18" charset="0"/>
                <a:cs typeface="Times New Roman" pitchFamily="18" charset="0"/>
              </a:rPr>
              <a:t>s</a:t>
            </a:r>
            <a:endParaRPr lang="ru-RU" sz="2400">
              <a:latin typeface="Verdana" pitchFamily="34" charset="0"/>
            </a:endParaRPr>
          </a:p>
        </p:txBody>
      </p:sp>
      <p:sp>
        <p:nvSpPr>
          <p:cNvPr id="49" name="Овал 48"/>
          <p:cNvSpPr/>
          <p:nvPr/>
        </p:nvSpPr>
        <p:spPr>
          <a:xfrm>
            <a:off x="785813" y="1500188"/>
            <a:ext cx="214312" cy="214312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600" name="TextBox 49"/>
          <p:cNvSpPr txBox="1">
            <a:spLocks noChangeArrowheads="1"/>
          </p:cNvSpPr>
          <p:nvPr/>
        </p:nvSpPr>
        <p:spPr bwMode="auto">
          <a:xfrm>
            <a:off x="642938" y="1500188"/>
            <a:ext cx="3571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</a:t>
            </a:r>
            <a:endParaRPr lang="ru-RU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601" name="TextBox 52"/>
          <p:cNvSpPr txBox="1">
            <a:spLocks noChangeArrowheads="1"/>
          </p:cNvSpPr>
          <p:nvPr/>
        </p:nvSpPr>
        <p:spPr bwMode="auto">
          <a:xfrm>
            <a:off x="3214688" y="1500188"/>
            <a:ext cx="3571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</a:t>
            </a:r>
            <a:endParaRPr lang="ru-RU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602" name="TextBox 54"/>
          <p:cNvSpPr txBox="1">
            <a:spLocks noChangeArrowheads="1"/>
          </p:cNvSpPr>
          <p:nvPr/>
        </p:nvSpPr>
        <p:spPr bwMode="auto">
          <a:xfrm>
            <a:off x="6143625" y="1500188"/>
            <a:ext cx="3571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3.</a:t>
            </a:r>
            <a:endParaRPr lang="ru-RU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603" name="TextBox 55"/>
          <p:cNvSpPr txBox="1">
            <a:spLocks noChangeArrowheads="1"/>
          </p:cNvSpPr>
          <p:nvPr/>
        </p:nvSpPr>
        <p:spPr bwMode="auto">
          <a:xfrm>
            <a:off x="1143000" y="2643188"/>
            <a:ext cx="3571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4.</a:t>
            </a:r>
            <a:endParaRPr lang="ru-RU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604" name="TextBox 56"/>
          <p:cNvSpPr txBox="1">
            <a:spLocks noChangeArrowheads="1"/>
          </p:cNvSpPr>
          <p:nvPr/>
        </p:nvSpPr>
        <p:spPr bwMode="auto">
          <a:xfrm>
            <a:off x="5072063" y="2786063"/>
            <a:ext cx="3571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5.</a:t>
            </a:r>
            <a:endParaRPr lang="ru-RU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605" name="TextBox 58"/>
          <p:cNvSpPr txBox="1">
            <a:spLocks noChangeArrowheads="1"/>
          </p:cNvSpPr>
          <p:nvPr/>
        </p:nvSpPr>
        <p:spPr bwMode="auto">
          <a:xfrm>
            <a:off x="785813" y="4143375"/>
            <a:ext cx="4286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6.</a:t>
            </a:r>
            <a:endParaRPr lang="ru-RU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606" name="TextBox 59"/>
          <p:cNvSpPr txBox="1">
            <a:spLocks noChangeArrowheads="1"/>
          </p:cNvSpPr>
          <p:nvPr/>
        </p:nvSpPr>
        <p:spPr bwMode="auto">
          <a:xfrm>
            <a:off x="3500438" y="4214813"/>
            <a:ext cx="3571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7.</a:t>
            </a:r>
            <a:endParaRPr lang="ru-RU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607" name="TextBox 60"/>
          <p:cNvSpPr txBox="1">
            <a:spLocks noChangeArrowheads="1"/>
          </p:cNvSpPr>
          <p:nvPr/>
        </p:nvSpPr>
        <p:spPr bwMode="auto">
          <a:xfrm>
            <a:off x="6143625" y="4286250"/>
            <a:ext cx="3571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8.</a:t>
            </a:r>
            <a:endParaRPr lang="ru-RU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608" name="TextBox 62"/>
          <p:cNvSpPr txBox="1">
            <a:spLocks noChangeArrowheads="1"/>
          </p:cNvSpPr>
          <p:nvPr/>
        </p:nvSpPr>
        <p:spPr bwMode="auto">
          <a:xfrm>
            <a:off x="1428750" y="5429250"/>
            <a:ext cx="3571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9.</a:t>
            </a:r>
            <a:endParaRPr lang="ru-RU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609" name="TextBox 63"/>
          <p:cNvSpPr txBox="1">
            <a:spLocks noChangeArrowheads="1"/>
          </p:cNvSpPr>
          <p:nvPr/>
        </p:nvSpPr>
        <p:spPr bwMode="auto">
          <a:xfrm>
            <a:off x="5072063" y="5500688"/>
            <a:ext cx="4730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10.</a:t>
            </a:r>
            <a:endParaRPr lang="ru-RU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Прямая со стрелкой 1"/>
          <p:cNvCxnSpPr/>
          <p:nvPr/>
        </p:nvCxnSpPr>
        <p:spPr>
          <a:xfrm>
            <a:off x="5500688" y="2143125"/>
            <a:ext cx="571500" cy="500063"/>
          </a:xfrm>
          <a:prstGeom prst="straightConnector1">
            <a:avLst/>
          </a:prstGeom>
          <a:ln w="57150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Прямая со стрелкой 2"/>
          <p:cNvCxnSpPr/>
          <p:nvPr/>
        </p:nvCxnSpPr>
        <p:spPr>
          <a:xfrm rot="10800000" flipV="1">
            <a:off x="4071938" y="2143125"/>
            <a:ext cx="571500" cy="500063"/>
          </a:xfrm>
          <a:prstGeom prst="straightConnector1">
            <a:avLst/>
          </a:prstGeom>
          <a:ln w="57150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Выноска со стрелкой вниз 3">
            <a:hlinkClick r:id="rId2" action="ppaction://hlinksldjump"/>
          </p:cNvPr>
          <p:cNvSpPr/>
          <p:nvPr/>
        </p:nvSpPr>
        <p:spPr>
          <a:xfrm>
            <a:off x="1928813" y="3286125"/>
            <a:ext cx="2286000" cy="714375"/>
          </a:xfrm>
          <a:prstGeom prst="downArrowCallou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Выноска со стрелкой вниз 4">
            <a:hlinkClick r:id="rId2" action="ppaction://hlinksldjump"/>
          </p:cNvPr>
          <p:cNvSpPr/>
          <p:nvPr/>
        </p:nvSpPr>
        <p:spPr>
          <a:xfrm>
            <a:off x="5357813" y="3286125"/>
            <a:ext cx="2286000" cy="714375"/>
          </a:xfrm>
          <a:prstGeom prst="downArrowCallou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342" name="Прямоугольник 5"/>
          <p:cNvSpPr>
            <a:spLocks noChangeArrowheads="1"/>
          </p:cNvSpPr>
          <p:nvPr/>
        </p:nvSpPr>
        <p:spPr bwMode="auto">
          <a:xfrm>
            <a:off x="2286000" y="3357563"/>
            <a:ext cx="16986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закрытый тип</a:t>
            </a:r>
          </a:p>
        </p:txBody>
      </p:sp>
      <p:sp>
        <p:nvSpPr>
          <p:cNvPr id="14343" name="Прямоугольник 6"/>
          <p:cNvSpPr>
            <a:spLocks noChangeArrowheads="1"/>
          </p:cNvSpPr>
          <p:nvPr/>
        </p:nvSpPr>
        <p:spPr bwMode="auto">
          <a:xfrm>
            <a:off x="5643563" y="3357563"/>
            <a:ext cx="17160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открытый тип</a:t>
            </a:r>
          </a:p>
        </p:txBody>
      </p:sp>
      <p:pic>
        <p:nvPicPr>
          <p:cNvPr id="14344" name="Picture 2" descr="C:\Documents and Settings\ADMIN\Мои документы\Доп.мат-л\Картинки\Animated\буквы и цифры\j028328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3" y="571500"/>
            <a:ext cx="1857375" cy="1857375"/>
          </a:xfrm>
          <a:prstGeom prst="rect">
            <a:avLst/>
          </a:prstGeom>
          <a:noFill/>
          <a:ln w="57150">
            <a:solidFill>
              <a:srgbClr val="92D050"/>
            </a:solidFill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2500298" y="1285860"/>
            <a:ext cx="607223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Гласная буква </a:t>
            </a:r>
            <a:r>
              <a:rPr lang="en-US" sz="24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ru-RU" sz="24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читается по-разному:</a:t>
            </a:r>
          </a:p>
        </p:txBody>
      </p:sp>
      <p:pic>
        <p:nvPicPr>
          <p:cNvPr id="14346" name="Рисунок 10" descr="736929F8"/>
          <p:cNvPicPr>
            <a:picLocks noChangeAspect="1" noChangeArrowheads="1"/>
          </p:cNvPicPr>
          <p:nvPr/>
        </p:nvPicPr>
        <p:blipFill>
          <a:blip r:embed="rId4" cstate="print">
            <a:grayscl/>
            <a:biLevel thresh="50000"/>
          </a:blip>
          <a:srcRect l="40910" t="13322" r="6993" b="5136"/>
          <a:stretch>
            <a:fillRect/>
          </a:stretch>
        </p:blipFill>
        <p:spPr bwMode="auto">
          <a:xfrm>
            <a:off x="2786063" y="4143375"/>
            <a:ext cx="500062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7" name="Рисунок 11" descr="F1D7B00A"/>
          <p:cNvPicPr>
            <a:picLocks noChangeAspect="1" noChangeArrowheads="1"/>
          </p:cNvPicPr>
          <p:nvPr/>
        </p:nvPicPr>
        <p:blipFill>
          <a:blip r:embed="rId5" cstate="print">
            <a:grayscl/>
            <a:biLevel thresh="50000"/>
          </a:blip>
          <a:srcRect l="4881" t="36230" r="14249" b="1270"/>
          <a:stretch>
            <a:fillRect/>
          </a:stretch>
        </p:blipFill>
        <p:spPr bwMode="auto">
          <a:xfrm rot="16194031" flipH="1">
            <a:off x="6221413" y="4065588"/>
            <a:ext cx="534987" cy="547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Прямоугольник 14"/>
          <p:cNvSpPr/>
          <p:nvPr/>
        </p:nvSpPr>
        <p:spPr>
          <a:xfrm>
            <a:off x="2143125" y="4857750"/>
            <a:ext cx="1928813" cy="7143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5572125" y="4857750"/>
            <a:ext cx="1928813" cy="7143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350" name="TextBox 17"/>
          <p:cNvSpPr txBox="1">
            <a:spLocks noChangeArrowheads="1"/>
          </p:cNvSpPr>
          <p:nvPr/>
        </p:nvSpPr>
        <p:spPr bwMode="auto">
          <a:xfrm>
            <a:off x="5929313" y="4786313"/>
            <a:ext cx="1176337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400" b="1">
                <a:latin typeface="Times New Roman" pitchFamily="18" charset="0"/>
                <a:cs typeface="Times New Roman" pitchFamily="18" charset="0"/>
              </a:rPr>
              <a:t>rose</a:t>
            </a:r>
            <a:endParaRPr lang="ru-RU" sz="4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51" name="TextBox 18"/>
          <p:cNvSpPr txBox="1">
            <a:spLocks noChangeArrowheads="1"/>
          </p:cNvSpPr>
          <p:nvPr/>
        </p:nvSpPr>
        <p:spPr bwMode="auto">
          <a:xfrm>
            <a:off x="2643188" y="4786313"/>
            <a:ext cx="106362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400" b="1">
                <a:latin typeface="Times New Roman" pitchFamily="18" charset="0"/>
                <a:cs typeface="Times New Roman" pitchFamily="18" charset="0"/>
              </a:rPr>
              <a:t>dog</a:t>
            </a:r>
            <a:endParaRPr lang="ru-RU" sz="4400"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52" name="Рисунок 19" descr="3DF74F3E"/>
          <p:cNvPicPr>
            <a:picLocks noChangeAspect="1" noChangeArrowheads="1"/>
          </p:cNvPicPr>
          <p:nvPr/>
        </p:nvPicPr>
        <p:blipFill>
          <a:blip r:embed="rId6" cstate="print"/>
          <a:srcRect l="28453" t="31671" r="39326" b="40532"/>
          <a:stretch>
            <a:fillRect/>
          </a:stretch>
        </p:blipFill>
        <p:spPr bwMode="auto">
          <a:xfrm>
            <a:off x="7572375" y="3857625"/>
            <a:ext cx="1143000" cy="150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53" name="Рисунок 20" descr="8C42B600"/>
          <p:cNvPicPr>
            <a:picLocks noChangeAspect="1" noChangeArrowheads="1"/>
          </p:cNvPicPr>
          <p:nvPr/>
        </p:nvPicPr>
        <p:blipFill>
          <a:blip r:embed="rId7" cstate="print"/>
          <a:srcRect r="48796" b="50874"/>
          <a:stretch>
            <a:fillRect/>
          </a:stretch>
        </p:blipFill>
        <p:spPr bwMode="auto">
          <a:xfrm>
            <a:off x="500063" y="4286250"/>
            <a:ext cx="1500187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Прямоугольник 22"/>
          <p:cNvSpPr/>
          <p:nvPr/>
        </p:nvSpPr>
        <p:spPr>
          <a:xfrm>
            <a:off x="4572000" y="1071546"/>
            <a:ext cx="90601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400" b="1" dirty="0" err="1">
                <a:ln w="1905"/>
                <a:solidFill>
                  <a:srgbClr val="92D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Oo</a:t>
            </a:r>
            <a:endParaRPr lang="ru-RU" sz="4400" dirty="0">
              <a:latin typeface="+mn-lt"/>
              <a:cs typeface="+mn-cs"/>
            </a:endParaRPr>
          </a:p>
        </p:txBody>
      </p:sp>
      <p:sp>
        <p:nvSpPr>
          <p:cNvPr id="22" name="32-конечная звезда 21">
            <a:hlinkClick r:id="rId8" action="ppaction://hlinksldjump"/>
          </p:cNvPr>
          <p:cNvSpPr/>
          <p:nvPr/>
        </p:nvSpPr>
        <p:spPr>
          <a:xfrm>
            <a:off x="714375" y="6215063"/>
            <a:ext cx="71438" cy="71437"/>
          </a:xfrm>
          <a:prstGeom prst="star32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Прямая со стрелкой 1"/>
          <p:cNvCxnSpPr/>
          <p:nvPr/>
        </p:nvCxnSpPr>
        <p:spPr>
          <a:xfrm>
            <a:off x="5143500" y="1857375"/>
            <a:ext cx="571500" cy="500063"/>
          </a:xfrm>
          <a:prstGeom prst="straightConnector1">
            <a:avLst/>
          </a:prstGeom>
          <a:ln w="57150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Прямая со стрелкой 2"/>
          <p:cNvCxnSpPr/>
          <p:nvPr/>
        </p:nvCxnSpPr>
        <p:spPr>
          <a:xfrm rot="10800000" flipV="1">
            <a:off x="4000500" y="1928813"/>
            <a:ext cx="571500" cy="428625"/>
          </a:xfrm>
          <a:prstGeom prst="straightConnector1">
            <a:avLst/>
          </a:prstGeom>
          <a:ln w="57150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Выноска со стрелкой вниз 3">
            <a:hlinkClick r:id="rId2" action="ppaction://hlinksldjump"/>
          </p:cNvPr>
          <p:cNvSpPr/>
          <p:nvPr/>
        </p:nvSpPr>
        <p:spPr>
          <a:xfrm>
            <a:off x="2286000" y="2714625"/>
            <a:ext cx="2286000" cy="714375"/>
          </a:xfrm>
          <a:prstGeom prst="downArrowCallou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Выноска со стрелкой вниз 4">
            <a:hlinkClick r:id="rId2" action="ppaction://hlinksldjump"/>
          </p:cNvPr>
          <p:cNvSpPr/>
          <p:nvPr/>
        </p:nvSpPr>
        <p:spPr>
          <a:xfrm>
            <a:off x="5429250" y="2643188"/>
            <a:ext cx="2286000" cy="714375"/>
          </a:xfrm>
          <a:prstGeom prst="downArrowCallou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366" name="Прямоугольник 5"/>
          <p:cNvSpPr>
            <a:spLocks noChangeArrowheads="1"/>
          </p:cNvSpPr>
          <p:nvPr/>
        </p:nvSpPr>
        <p:spPr bwMode="auto">
          <a:xfrm>
            <a:off x="2571750" y="2786063"/>
            <a:ext cx="16986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закрытый тип</a:t>
            </a:r>
          </a:p>
        </p:txBody>
      </p:sp>
      <p:sp>
        <p:nvSpPr>
          <p:cNvPr id="15367" name="Прямоугольник 6"/>
          <p:cNvSpPr>
            <a:spLocks noChangeArrowheads="1"/>
          </p:cNvSpPr>
          <p:nvPr/>
        </p:nvSpPr>
        <p:spPr bwMode="auto">
          <a:xfrm>
            <a:off x="5786438" y="2714625"/>
            <a:ext cx="17160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открытый тип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571736" y="928670"/>
            <a:ext cx="60269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Гласная буква </a:t>
            </a:r>
            <a:r>
              <a:rPr lang="en-US" sz="24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24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читается по-разному:</a:t>
            </a:r>
          </a:p>
        </p:txBody>
      </p:sp>
      <p:pic>
        <p:nvPicPr>
          <p:cNvPr id="15369" name="Picture 2" descr="C:\Documents and Settings\ADMIN\Мои документы\Доп.мат-л\Картинки\Animated\буквы и цифры\j0283293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5" y="500063"/>
            <a:ext cx="1785938" cy="1785937"/>
          </a:xfrm>
          <a:prstGeom prst="rect">
            <a:avLst/>
          </a:prstGeom>
          <a:noFill/>
          <a:ln w="57150">
            <a:solidFill>
              <a:srgbClr val="92D050"/>
            </a:solidFill>
            <a:miter lim="800000"/>
            <a:headEnd/>
            <a:tailEnd/>
          </a:ln>
        </p:spPr>
      </p:pic>
      <p:pic>
        <p:nvPicPr>
          <p:cNvPr id="15370" name="Рисунок 10" descr="3ECCACC6"/>
          <p:cNvPicPr>
            <a:picLocks noChangeAspect="1" noChangeArrowheads="1"/>
          </p:cNvPicPr>
          <p:nvPr/>
        </p:nvPicPr>
        <p:blipFill>
          <a:blip r:embed="rId4" cstate="print">
            <a:grayscl/>
            <a:biLevel thresh="50000"/>
          </a:blip>
          <a:srcRect l="35548" t="1125" b="12038"/>
          <a:stretch>
            <a:fillRect/>
          </a:stretch>
        </p:blipFill>
        <p:spPr bwMode="auto">
          <a:xfrm>
            <a:off x="6286500" y="3643313"/>
            <a:ext cx="59055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1" name="Рисунок 11" descr="FC7CFBA4"/>
          <p:cNvPicPr>
            <a:picLocks noChangeAspect="1" noChangeArrowheads="1"/>
          </p:cNvPicPr>
          <p:nvPr/>
        </p:nvPicPr>
        <p:blipFill>
          <a:blip r:embed="rId5" cstate="print">
            <a:grayscl/>
            <a:biLevel thresh="50000"/>
          </a:blip>
          <a:srcRect l="42308" t="3531" r="4079" b="12039"/>
          <a:stretch>
            <a:fillRect/>
          </a:stretch>
        </p:blipFill>
        <p:spPr bwMode="auto">
          <a:xfrm>
            <a:off x="3143250" y="3643313"/>
            <a:ext cx="523875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2" name="Picture 2" descr="C:\Documents and Settings\ADMIN\Мои документы\Мои рисунки\Организатор клипов (Microsoft)\57B6F812.jpg"/>
          <p:cNvPicPr>
            <a:picLocks noChangeAspect="1" noChangeArrowheads="1"/>
          </p:cNvPicPr>
          <p:nvPr/>
        </p:nvPicPr>
        <p:blipFill>
          <a:blip r:embed="rId6" cstate="print"/>
          <a:srcRect l="26228" t="20309" r="4918" b="9740"/>
          <a:stretch>
            <a:fillRect/>
          </a:stretch>
        </p:blipFill>
        <p:spPr bwMode="auto">
          <a:xfrm>
            <a:off x="500063" y="4643438"/>
            <a:ext cx="1741487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Прямоугольник 16"/>
          <p:cNvSpPr/>
          <p:nvPr/>
        </p:nvSpPr>
        <p:spPr>
          <a:xfrm>
            <a:off x="2428875" y="4572000"/>
            <a:ext cx="1928813" cy="7143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5572125" y="4572000"/>
            <a:ext cx="1928813" cy="7143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375" name="TextBox 18"/>
          <p:cNvSpPr txBox="1">
            <a:spLocks noChangeArrowheads="1"/>
          </p:cNvSpPr>
          <p:nvPr/>
        </p:nvSpPr>
        <p:spPr bwMode="auto">
          <a:xfrm>
            <a:off x="2786063" y="4500563"/>
            <a:ext cx="137795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400" b="1">
                <a:latin typeface="Times New Roman" pitchFamily="18" charset="0"/>
                <a:cs typeface="Times New Roman" pitchFamily="18" charset="0"/>
              </a:rPr>
              <a:t>duck</a:t>
            </a:r>
            <a:endParaRPr lang="ru-RU" sz="4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76" name="TextBox 19"/>
          <p:cNvSpPr txBox="1">
            <a:spLocks noChangeArrowheads="1"/>
          </p:cNvSpPr>
          <p:nvPr/>
        </p:nvSpPr>
        <p:spPr bwMode="auto">
          <a:xfrm>
            <a:off x="6072188" y="4500563"/>
            <a:ext cx="1220787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400" b="1">
                <a:latin typeface="Times New Roman" pitchFamily="18" charset="0"/>
                <a:cs typeface="Times New Roman" pitchFamily="18" charset="0"/>
              </a:rPr>
              <a:t>blue</a:t>
            </a:r>
            <a:endParaRPr lang="ru-RU" sz="4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ятно 1 20"/>
          <p:cNvSpPr/>
          <p:nvPr/>
        </p:nvSpPr>
        <p:spPr>
          <a:xfrm>
            <a:off x="7643813" y="4071938"/>
            <a:ext cx="1057275" cy="1057275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4572000" y="714356"/>
            <a:ext cx="90601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400" b="1" dirty="0" err="1">
                <a:ln w="1905"/>
                <a:solidFill>
                  <a:srgbClr val="92D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Uu</a:t>
            </a:r>
            <a:endParaRPr lang="ru-RU" sz="4400" dirty="0"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Прямая со стрелкой 1"/>
          <p:cNvCxnSpPr/>
          <p:nvPr/>
        </p:nvCxnSpPr>
        <p:spPr>
          <a:xfrm>
            <a:off x="5500688" y="2857500"/>
            <a:ext cx="571500" cy="500063"/>
          </a:xfrm>
          <a:prstGeom prst="straightConnector1">
            <a:avLst/>
          </a:prstGeom>
          <a:ln w="57150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Прямая со стрелкой 2"/>
          <p:cNvCxnSpPr/>
          <p:nvPr/>
        </p:nvCxnSpPr>
        <p:spPr>
          <a:xfrm rot="10800000" flipV="1">
            <a:off x="3643313" y="2928938"/>
            <a:ext cx="571500" cy="428625"/>
          </a:xfrm>
          <a:prstGeom prst="straightConnector1">
            <a:avLst/>
          </a:prstGeom>
          <a:ln w="57150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388" name="Picture 2" descr="C:\Documents and Settings\ADMIN\Мои документы\Доп.мат-л\Картинки\Animated\буквы и цифры\j0283297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" y="571500"/>
            <a:ext cx="1785938" cy="1785938"/>
          </a:xfrm>
          <a:prstGeom prst="rect">
            <a:avLst/>
          </a:prstGeom>
          <a:noFill/>
          <a:ln w="57150">
            <a:solidFill>
              <a:srgbClr val="92D050"/>
            </a:solidFill>
            <a:miter lim="800000"/>
            <a:headEnd/>
            <a:tailEnd/>
          </a:ln>
        </p:spPr>
      </p:pic>
      <p:pic>
        <p:nvPicPr>
          <p:cNvPr id="16389" name="Рисунок 10" descr="BF2F5A18"/>
          <p:cNvPicPr>
            <a:picLocks noChangeAspect="1" noChangeArrowheads="1"/>
          </p:cNvPicPr>
          <p:nvPr/>
        </p:nvPicPr>
        <p:blipFill>
          <a:blip r:embed="rId3" cstate="print">
            <a:grayscl/>
            <a:biLevel thresh="50000"/>
          </a:blip>
          <a:srcRect l="41026" t="4013" r="6876" b="15250"/>
          <a:stretch>
            <a:fillRect/>
          </a:stretch>
        </p:blipFill>
        <p:spPr bwMode="auto">
          <a:xfrm>
            <a:off x="3143250" y="3571875"/>
            <a:ext cx="500063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Рисунок 11" descr="AB430332"/>
          <p:cNvPicPr>
            <a:picLocks noChangeAspect="1" noChangeArrowheads="1"/>
          </p:cNvPicPr>
          <p:nvPr/>
        </p:nvPicPr>
        <p:blipFill>
          <a:blip r:embed="rId4" cstate="print">
            <a:grayscl/>
            <a:biLevel thresh="50000"/>
          </a:blip>
          <a:srcRect l="37413" t="3693" r="2332" b="14285"/>
          <a:stretch>
            <a:fillRect/>
          </a:stretch>
        </p:blipFill>
        <p:spPr bwMode="auto">
          <a:xfrm>
            <a:off x="5857875" y="3643313"/>
            <a:ext cx="500063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1" name="Рисунок 12" descr="93AFDEA0"/>
          <p:cNvPicPr>
            <a:picLocks noChangeAspect="1" noChangeArrowheads="1"/>
          </p:cNvPicPr>
          <p:nvPr/>
        </p:nvPicPr>
        <p:blipFill>
          <a:blip r:embed="rId5" cstate="print"/>
          <a:srcRect l="27127" t="30885" r="40289" b="36743"/>
          <a:stretch>
            <a:fillRect/>
          </a:stretch>
        </p:blipFill>
        <p:spPr bwMode="auto">
          <a:xfrm>
            <a:off x="642938" y="4071938"/>
            <a:ext cx="1409700" cy="192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2" name="Рисунок 13" descr="A9D00991"/>
          <p:cNvPicPr>
            <a:picLocks noChangeAspect="1" noChangeArrowheads="1"/>
          </p:cNvPicPr>
          <p:nvPr/>
        </p:nvPicPr>
        <p:blipFill>
          <a:blip r:embed="rId6" cstate="print"/>
          <a:srcRect l="85896" t="70145" r="816" b="13002"/>
          <a:stretch>
            <a:fillRect/>
          </a:stretch>
        </p:blipFill>
        <p:spPr bwMode="auto">
          <a:xfrm>
            <a:off x="7500938" y="3857625"/>
            <a:ext cx="108585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Прямоугольник 16"/>
          <p:cNvSpPr/>
          <p:nvPr/>
        </p:nvSpPr>
        <p:spPr>
          <a:xfrm>
            <a:off x="2571750" y="4643438"/>
            <a:ext cx="1928813" cy="7143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5429250" y="4714875"/>
            <a:ext cx="1928813" cy="7143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395" name="TextBox 18"/>
          <p:cNvSpPr txBox="1">
            <a:spLocks noChangeArrowheads="1"/>
          </p:cNvSpPr>
          <p:nvPr/>
        </p:nvSpPr>
        <p:spPr bwMode="auto">
          <a:xfrm>
            <a:off x="2714625" y="4572000"/>
            <a:ext cx="172085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400" b="1">
                <a:latin typeface="Times New Roman" pitchFamily="18" charset="0"/>
                <a:cs typeface="Times New Roman" pitchFamily="18" charset="0"/>
              </a:rPr>
              <a:t>family</a:t>
            </a:r>
            <a:endParaRPr lang="ru-RU" sz="4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96" name="TextBox 19"/>
          <p:cNvSpPr txBox="1">
            <a:spLocks noChangeArrowheads="1"/>
          </p:cNvSpPr>
          <p:nvPr/>
        </p:nvSpPr>
        <p:spPr bwMode="auto">
          <a:xfrm>
            <a:off x="5929313" y="4643438"/>
            <a:ext cx="100012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400" b="1">
                <a:latin typeface="Times New Roman" pitchFamily="18" charset="0"/>
                <a:cs typeface="Times New Roman" pitchFamily="18" charset="0"/>
              </a:rPr>
              <a:t>sky</a:t>
            </a:r>
            <a:endParaRPr lang="ru-RU" sz="4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500298" y="428604"/>
            <a:ext cx="6072230" cy="113877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Буква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 основном читается по 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тем же правилам, что и буква</a:t>
            </a:r>
            <a:r>
              <a:rPr lang="en-US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Ii</a:t>
            </a:r>
            <a:endParaRPr lang="ru-RU" sz="4400" b="1" dirty="0">
              <a:solidFill>
                <a:srgbClr val="92D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500298" y="1928802"/>
            <a:ext cx="5174815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  <a:cs typeface="+mn-cs"/>
              </a:rPr>
              <a:t>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В конце слова</a:t>
            </a:r>
            <a:r>
              <a:rPr lang="en-US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Yy</a:t>
            </a:r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может читаться как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3357554" y="214290"/>
            <a:ext cx="87395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Yy</a:t>
            </a:r>
            <a:endParaRPr lang="ru-RU" sz="4400" dirty="0">
              <a:latin typeface="+mn-lt"/>
              <a:cs typeface="+mn-cs"/>
            </a:endParaRPr>
          </a:p>
        </p:txBody>
      </p:sp>
      <p:sp>
        <p:nvSpPr>
          <p:cNvPr id="23" name="32-конечная звезда 22">
            <a:hlinkClick r:id="rId7" action="ppaction://hlinksldjump"/>
          </p:cNvPr>
          <p:cNvSpPr/>
          <p:nvPr/>
        </p:nvSpPr>
        <p:spPr>
          <a:xfrm>
            <a:off x="785813" y="6143625"/>
            <a:ext cx="71437" cy="71438"/>
          </a:xfrm>
          <a:prstGeom prst="star32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Солнце 11">
            <a:hlinkClick r:id="rId2" action="ppaction://hlinksldjump"/>
          </p:cNvPr>
          <p:cNvSpPr/>
          <p:nvPr/>
        </p:nvSpPr>
        <p:spPr>
          <a:xfrm>
            <a:off x="3429000" y="428625"/>
            <a:ext cx="2071688" cy="1928813"/>
          </a:xfrm>
          <a:prstGeom prst="sun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Солнце 16">
            <a:hlinkClick r:id="" action="ppaction://noaction"/>
          </p:cNvPr>
          <p:cNvSpPr/>
          <p:nvPr/>
        </p:nvSpPr>
        <p:spPr>
          <a:xfrm>
            <a:off x="3357563" y="4500563"/>
            <a:ext cx="2071687" cy="1928812"/>
          </a:xfrm>
          <a:prstGeom prst="sun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Солнце 17">
            <a:hlinkClick r:id="rId3" action="ppaction://hlinksldjump"/>
          </p:cNvPr>
          <p:cNvSpPr/>
          <p:nvPr/>
        </p:nvSpPr>
        <p:spPr>
          <a:xfrm>
            <a:off x="5857875" y="3714750"/>
            <a:ext cx="2071688" cy="1928813"/>
          </a:xfrm>
          <a:prstGeom prst="sun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Солнце 18">
            <a:hlinkClick r:id="rId4" action="ppaction://hlinksldjump"/>
          </p:cNvPr>
          <p:cNvSpPr/>
          <p:nvPr/>
        </p:nvSpPr>
        <p:spPr>
          <a:xfrm>
            <a:off x="5929313" y="1428750"/>
            <a:ext cx="2071687" cy="1928813"/>
          </a:xfrm>
          <a:prstGeom prst="sun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Солнце 19">
            <a:hlinkClick r:id="rId4" action="ppaction://hlinksldjump"/>
          </p:cNvPr>
          <p:cNvSpPr/>
          <p:nvPr/>
        </p:nvSpPr>
        <p:spPr>
          <a:xfrm>
            <a:off x="857250" y="3643313"/>
            <a:ext cx="2071688" cy="1928812"/>
          </a:xfrm>
          <a:prstGeom prst="sun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Солнце 20">
            <a:hlinkClick r:id="rId3" action="ppaction://hlinksldjump"/>
          </p:cNvPr>
          <p:cNvSpPr/>
          <p:nvPr/>
        </p:nvSpPr>
        <p:spPr>
          <a:xfrm>
            <a:off x="1000125" y="1214438"/>
            <a:ext cx="2071688" cy="1928812"/>
          </a:xfrm>
          <a:prstGeom prst="sun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6643702" y="4357694"/>
            <a:ext cx="492443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Ii</a:t>
            </a:r>
            <a:endParaRPr lang="ru-RU" sz="3600" dirty="0">
              <a:solidFill>
                <a:srgbClr val="FF0000"/>
              </a:solidFill>
              <a:latin typeface="+mn-lt"/>
              <a:cs typeface="+mn-cs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071934" y="5143512"/>
            <a:ext cx="7745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 err="1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Oo</a:t>
            </a:r>
            <a:endParaRPr lang="ru-RU" sz="3600" dirty="0">
              <a:solidFill>
                <a:srgbClr val="FF0000"/>
              </a:solidFill>
              <a:latin typeface="+mn-lt"/>
              <a:cs typeface="+mn-cs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4143372" y="1071546"/>
            <a:ext cx="74892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 err="1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Aa</a:t>
            </a:r>
            <a:endParaRPr lang="ru-RU" sz="36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6643702" y="2000240"/>
            <a:ext cx="69762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 err="1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Ee</a:t>
            </a:r>
            <a:endParaRPr lang="ru-RU" sz="36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  <a:cs typeface="+mn-cs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1571604" y="4286256"/>
            <a:ext cx="7088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 err="1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Uu</a:t>
            </a:r>
            <a:endParaRPr lang="ru-RU" sz="3200" dirty="0">
              <a:solidFill>
                <a:srgbClr val="FF0000"/>
              </a:solidFill>
              <a:latin typeface="+mn-lt"/>
              <a:cs typeface="+mn-cs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1643042" y="1857364"/>
            <a:ext cx="74892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 err="1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Yy</a:t>
            </a:r>
            <a:endParaRPr lang="ru-RU" sz="3600" dirty="0">
              <a:solidFill>
                <a:srgbClr val="FF0000"/>
              </a:solidFill>
              <a:latin typeface="+mn-lt"/>
              <a:cs typeface="+mn-cs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2214546" y="3286124"/>
            <a:ext cx="4500594" cy="369332"/>
          </a:xfrm>
          <a:prstGeom prst="rect">
            <a:avLst/>
          </a:prstGeom>
        </p:spPr>
        <p:txBody>
          <a:bodyPr wrap="none">
            <a:prstTxWarp prst="textWave1">
              <a:avLst>
                <a:gd name="adj1" fmla="val 20000"/>
                <a:gd name="adj2" fmla="val 0"/>
              </a:avLst>
            </a:prstTxWarp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английские гласные буквы</a:t>
            </a:r>
            <a:endParaRPr lang="ru-RU" sz="2800" dirty="0">
              <a:solidFill>
                <a:srgbClr val="FF0000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6572250" y="4214813"/>
            <a:ext cx="714375" cy="642937"/>
          </a:xfrm>
          <a:prstGeom prst="ellipse">
            <a:avLst/>
          </a:prstGeom>
          <a:noFill/>
          <a:ln w="38100">
            <a:solidFill>
              <a:srgbClr val="FFC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Дуга 5"/>
          <p:cNvSpPr/>
          <p:nvPr/>
        </p:nvSpPr>
        <p:spPr>
          <a:xfrm>
            <a:off x="7000875" y="3500438"/>
            <a:ext cx="1214438" cy="1071562"/>
          </a:xfrm>
          <a:prstGeom prst="arc">
            <a:avLst>
              <a:gd name="adj1" fmla="val 9665109"/>
              <a:gd name="adj2" fmla="val 7300019"/>
            </a:avLst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Дуга 6"/>
          <p:cNvSpPr/>
          <p:nvPr/>
        </p:nvSpPr>
        <p:spPr>
          <a:xfrm>
            <a:off x="5857875" y="3500438"/>
            <a:ext cx="1143000" cy="1000125"/>
          </a:xfrm>
          <a:prstGeom prst="arc">
            <a:avLst>
              <a:gd name="adj1" fmla="val 4635699"/>
              <a:gd name="adj2" fmla="val 1384247"/>
            </a:avLst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Дуга 8"/>
          <p:cNvSpPr/>
          <p:nvPr/>
        </p:nvSpPr>
        <p:spPr>
          <a:xfrm rot="18978196">
            <a:off x="5683250" y="4551363"/>
            <a:ext cx="1190625" cy="1054100"/>
          </a:xfrm>
          <a:prstGeom prst="arc">
            <a:avLst>
              <a:gd name="adj1" fmla="val 1677837"/>
              <a:gd name="adj2" fmla="val 20458239"/>
            </a:avLst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Дуга 9"/>
          <p:cNvSpPr/>
          <p:nvPr/>
        </p:nvSpPr>
        <p:spPr>
          <a:xfrm rot="19454149">
            <a:off x="6854825" y="4533900"/>
            <a:ext cx="936625" cy="1027113"/>
          </a:xfrm>
          <a:prstGeom prst="arc">
            <a:avLst>
              <a:gd name="adj1" fmla="val 18071781"/>
              <a:gd name="adj2" fmla="val 14127489"/>
            </a:avLst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642938" y="1714500"/>
            <a:ext cx="7715250" cy="59404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i="1" dirty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Типы слога:</a:t>
            </a:r>
            <a:endParaRPr lang="en-US" sz="5400" b="1" i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i="1" dirty="0">
                <a:latin typeface="Times New Roman" pitchFamily="18" charset="0"/>
                <a:cs typeface="Times New Roman" pitchFamily="18" charset="0"/>
              </a:rPr>
              <a:t>         закрытый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4400" b="1" i="1" dirty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i="1" dirty="0">
                <a:latin typeface="Times New Roman" pitchFamily="18" charset="0"/>
                <a:cs typeface="Times New Roman" pitchFamily="18" charset="0"/>
              </a:rPr>
              <a:t>         открытый</a:t>
            </a:r>
            <a:endParaRPr lang="en-US" sz="4400" b="1" i="1" dirty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400" b="1" i="1" dirty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i="1" dirty="0">
                <a:latin typeface="Times New Roman" pitchFamily="18" charset="0"/>
                <a:cs typeface="Times New Roman" pitchFamily="18" charset="0"/>
              </a:rPr>
              <a:t>   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400" b="1" i="1" dirty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400" b="1" i="1" dirty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i="1" dirty="0">
              <a:latin typeface="+mn-lt"/>
              <a:cs typeface="+mn-cs"/>
            </a:endParaRPr>
          </a:p>
        </p:txBody>
      </p:sp>
      <p:sp>
        <p:nvSpPr>
          <p:cNvPr id="18" name="Улыбающееся лицо 17">
            <a:hlinkClick r:id="rId2" action="ppaction://hlinksldjump"/>
          </p:cNvPr>
          <p:cNvSpPr/>
          <p:nvPr/>
        </p:nvSpPr>
        <p:spPr>
          <a:xfrm>
            <a:off x="1071563" y="4071938"/>
            <a:ext cx="428625" cy="428625"/>
          </a:xfrm>
          <a:prstGeom prst="smileyFac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Улыбающееся лицо 18">
            <a:hlinkClick r:id="rId3" action="ppaction://hlinksldjump"/>
          </p:cNvPr>
          <p:cNvSpPr/>
          <p:nvPr/>
        </p:nvSpPr>
        <p:spPr>
          <a:xfrm>
            <a:off x="1143000" y="2786063"/>
            <a:ext cx="428625" cy="428625"/>
          </a:xfrm>
          <a:prstGeom prst="smileyFac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202" name="TextBox 19"/>
          <p:cNvSpPr txBox="1">
            <a:spLocks noChangeArrowheads="1"/>
          </p:cNvSpPr>
          <p:nvPr/>
        </p:nvSpPr>
        <p:spPr bwMode="auto">
          <a:xfrm>
            <a:off x="6643688" y="4286250"/>
            <a:ext cx="7858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Aa</a:t>
            </a:r>
            <a:endParaRPr lang="ru-RU" sz="2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Дуга 20"/>
          <p:cNvSpPr/>
          <p:nvPr/>
        </p:nvSpPr>
        <p:spPr>
          <a:xfrm>
            <a:off x="6929438" y="4643438"/>
            <a:ext cx="1214437" cy="2643187"/>
          </a:xfrm>
          <a:prstGeom prst="arc">
            <a:avLst>
              <a:gd name="adj1" fmla="val 15990131"/>
              <a:gd name="adj2" fmla="val 2504275"/>
            </a:avLst>
          </a:prstGeom>
          <a:ln w="7620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Дуга 21"/>
          <p:cNvSpPr/>
          <p:nvPr/>
        </p:nvSpPr>
        <p:spPr>
          <a:xfrm rot="3444265">
            <a:off x="7469981" y="4641057"/>
            <a:ext cx="949325" cy="1125538"/>
          </a:xfrm>
          <a:prstGeom prst="arc">
            <a:avLst/>
          </a:prstGeom>
          <a:ln w="7620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Дуга 22"/>
          <p:cNvSpPr/>
          <p:nvPr/>
        </p:nvSpPr>
        <p:spPr>
          <a:xfrm rot="15078884">
            <a:off x="8107363" y="4908550"/>
            <a:ext cx="914400" cy="914400"/>
          </a:xfrm>
          <a:prstGeom prst="arc">
            <a:avLst/>
          </a:prstGeom>
          <a:ln w="7620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206" name="TextBox 25"/>
          <p:cNvSpPr txBox="1">
            <a:spLocks noChangeArrowheads="1"/>
          </p:cNvSpPr>
          <p:nvPr/>
        </p:nvSpPr>
        <p:spPr bwMode="auto">
          <a:xfrm>
            <a:off x="6143625" y="3786188"/>
            <a:ext cx="7112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sz="2000" b="1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2000" b="1">
                <a:latin typeface="Times New Roman" pitchFamily="18" charset="0"/>
                <a:cs typeface="Times New Roman" pitchFamily="18" charset="0"/>
              </a:rPr>
              <a:t>te</a:t>
            </a:r>
            <a:endParaRPr lang="ru-RU" sz="20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286625" y="3857625"/>
            <a:ext cx="511175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2000" b="1" u="sng" dirty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t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208" name="TextBox 27"/>
          <p:cNvSpPr txBox="1">
            <a:spLocks noChangeArrowheads="1"/>
          </p:cNvSpPr>
          <p:nvPr/>
        </p:nvSpPr>
        <p:spPr bwMode="auto">
          <a:xfrm>
            <a:off x="6072188" y="4786313"/>
            <a:ext cx="5397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2000" b="1" u="sng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2000" b="1">
                <a:latin typeface="Times New Roman" pitchFamily="18" charset="0"/>
                <a:cs typeface="Times New Roman" pitchFamily="18" charset="0"/>
              </a:rPr>
              <a:t>r</a:t>
            </a:r>
            <a:endParaRPr lang="ru-RU" sz="20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209" name="TextBox 28"/>
          <p:cNvSpPr txBox="1">
            <a:spLocks noChangeArrowheads="1"/>
          </p:cNvSpPr>
          <p:nvPr/>
        </p:nvSpPr>
        <p:spPr bwMode="auto">
          <a:xfrm>
            <a:off x="7000875" y="4929188"/>
            <a:ext cx="6778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2000" b="1" u="sng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2000" b="1">
                <a:latin typeface="Times New Roman" pitchFamily="18" charset="0"/>
                <a:cs typeface="Times New Roman" pitchFamily="18" charset="0"/>
              </a:rPr>
              <a:t>re</a:t>
            </a:r>
            <a:endParaRPr lang="ru-RU" sz="20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210" name="TextBox 23"/>
          <p:cNvSpPr txBox="1">
            <a:spLocks noChangeArrowheads="1"/>
          </p:cNvSpPr>
          <p:nvPr/>
        </p:nvSpPr>
        <p:spPr bwMode="auto">
          <a:xfrm>
            <a:off x="642938" y="571500"/>
            <a:ext cx="80010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В английском языке </a:t>
            </a:r>
            <a:r>
              <a:rPr lang="ru-RU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гласные буквы</a:t>
            </a:r>
            <a:r>
              <a:rPr lang="ru-RU" b="1">
                <a:latin typeface="Times New Roman" pitchFamily="18" charset="0"/>
                <a:cs typeface="Times New Roman" pitchFamily="18" charset="0"/>
              </a:rPr>
              <a:t> читаются в словах </a:t>
            </a:r>
            <a:r>
              <a:rPr lang="ru-RU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 разному </a:t>
            </a:r>
            <a:r>
              <a:rPr lang="ru-RU" b="1">
                <a:latin typeface="Times New Roman" pitchFamily="18" charset="0"/>
                <a:cs typeface="Times New Roman" pitchFamily="18" charset="0"/>
              </a:rPr>
              <a:t>в зависимости от положения в слове, а также от того, какие буквы им предшествуют или следуют за ними.</a:t>
            </a:r>
          </a:p>
        </p:txBody>
      </p:sp>
      <p:pic>
        <p:nvPicPr>
          <p:cNvPr id="8211" name="Picture 3" descr="C:\Documents and Settings\ADMIN\Мои документы\Доп.мат-л\Картинки\Animated\images\QUESTIONWHT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3" y="3357563"/>
            <a:ext cx="4762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500063" y="500063"/>
            <a:ext cx="8072437" cy="25542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  <a:cs typeface="+mn-cs"/>
              </a:rPr>
              <a:t>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000" b="1" u="sng" dirty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закрытом типе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слога гласная буква читается кратко.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                  Слог считается </a:t>
            </a:r>
            <a:r>
              <a:rPr lang="ru-RU" sz="2000" b="1" u="sng" dirty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закрытым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, если: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  после гласной буквы идет </a:t>
            </a:r>
            <a:r>
              <a:rPr lang="ru-RU" sz="2000" b="1" dirty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одна или две конечные согласные;</a:t>
            </a:r>
            <a:endParaRPr lang="en-US" sz="2000" b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  после гласной буквы идут </a:t>
            </a:r>
            <a:r>
              <a:rPr lang="ru-RU" sz="2000" b="1" dirty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две или три согласные буквы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с  последующей гласной</a:t>
            </a:r>
          </a:p>
        </p:txBody>
      </p:sp>
      <p:sp>
        <p:nvSpPr>
          <p:cNvPr id="9220" name="TextBox 13"/>
          <p:cNvSpPr txBox="1">
            <a:spLocks noChangeArrowheads="1"/>
          </p:cNvSpPr>
          <p:nvPr/>
        </p:nvSpPr>
        <p:spPr bwMode="auto">
          <a:xfrm>
            <a:off x="500063" y="3286125"/>
            <a:ext cx="742950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latin typeface="Times New Roman" pitchFamily="18" charset="0"/>
                <a:cs typeface="Times New Roman" pitchFamily="18" charset="0"/>
              </a:rPr>
              <a:t>                          </a:t>
            </a:r>
            <a:endParaRPr lang="en-US" sz="3200" b="1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200" b="1">
                <a:latin typeface="Times New Roman" pitchFamily="18" charset="0"/>
                <a:cs typeface="Times New Roman" pitchFamily="18" charset="0"/>
              </a:rPr>
              <a:t>                            </a:t>
            </a:r>
          </a:p>
          <a:p>
            <a:r>
              <a:rPr lang="en-US" sz="3200" b="1">
                <a:latin typeface="Times New Roman" pitchFamily="18" charset="0"/>
                <a:cs typeface="Times New Roman" pitchFamily="18" charset="0"/>
              </a:rPr>
              <a:t>                            </a:t>
            </a:r>
            <a:endParaRPr lang="ru-RU" sz="3200"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21" name="Picture 3" descr="D51355B0"/>
          <p:cNvPicPr>
            <a:picLocks noChangeAspect="1" noChangeArrowheads="1"/>
          </p:cNvPicPr>
          <p:nvPr/>
        </p:nvPicPr>
        <p:blipFill>
          <a:blip r:embed="rId2" cstate="print"/>
          <a:srcRect t="64014" r="58000"/>
          <a:stretch>
            <a:fillRect/>
          </a:stretch>
        </p:blipFill>
        <p:spPr bwMode="auto">
          <a:xfrm>
            <a:off x="642938" y="3214688"/>
            <a:ext cx="1330325" cy="152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1143000" y="4857750"/>
            <a:ext cx="1063625" cy="7699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400" b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z="4400" b="1" u="sng" dirty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4400" b="1" dirty="0">
                <a:latin typeface="Times New Roman" pitchFamily="18" charset="0"/>
                <a:cs typeface="Times New Roman" pitchFamily="18" charset="0"/>
              </a:rPr>
              <a:t>g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643313" y="5286375"/>
            <a:ext cx="1500187" cy="769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400" b="1" dirty="0">
                <a:latin typeface="Times New Roman" pitchFamily="18" charset="0"/>
                <a:cs typeface="Times New Roman" pitchFamily="18" charset="0"/>
              </a:rPr>
              <a:t>cl</a:t>
            </a:r>
            <a:r>
              <a:rPr lang="en-US" sz="4400" b="1" u="sng" dirty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sz="4400" b="1" dirty="0">
                <a:latin typeface="Times New Roman" pitchFamily="18" charset="0"/>
                <a:cs typeface="Times New Roman" pitchFamily="18" charset="0"/>
              </a:rPr>
              <a:t>ck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24" name="Picture 2" descr="878432C3"/>
          <p:cNvPicPr>
            <a:picLocks noChangeAspect="1" noChangeArrowheads="1"/>
          </p:cNvPicPr>
          <p:nvPr/>
        </p:nvPicPr>
        <p:blipFill>
          <a:blip r:embed="rId3" cstate="print"/>
          <a:srcRect l="2492" t="8195" r="63879" b="55737"/>
          <a:stretch>
            <a:fillRect/>
          </a:stretch>
        </p:blipFill>
        <p:spPr bwMode="auto">
          <a:xfrm>
            <a:off x="6786563" y="3357563"/>
            <a:ext cx="1444625" cy="117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TextBox 23"/>
          <p:cNvSpPr txBox="1"/>
          <p:nvPr/>
        </p:nvSpPr>
        <p:spPr>
          <a:xfrm>
            <a:off x="6286500" y="4714875"/>
            <a:ext cx="1627188" cy="7699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400" b="1" dirty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sz="4400" b="1" u="sng" dirty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sz="4400" b="1" dirty="0">
                <a:latin typeface="Times New Roman" pitchFamily="18" charset="0"/>
                <a:cs typeface="Times New Roman" pitchFamily="18" charset="0"/>
              </a:rPr>
              <a:t>nc</a:t>
            </a:r>
            <a:r>
              <a:rPr lang="en-US" sz="4400" b="1" u="sng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4400" b="1" dirty="0">
                <a:latin typeface="Times New Roman" pitchFamily="18" charset="0"/>
                <a:cs typeface="Times New Roman" pitchFamily="18" charset="0"/>
              </a:rPr>
              <a:t>l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26" name="Рисунок 24" descr="C:\Documents and Settings\ADMIN\Мои документы\Мои рисунки\Организатор клипов (Microsoft)\25601E96.jpg"/>
          <p:cNvPicPr>
            <a:picLocks noChangeAspect="1" noChangeArrowheads="1"/>
          </p:cNvPicPr>
          <p:nvPr/>
        </p:nvPicPr>
        <p:blipFill>
          <a:blip r:embed="rId4" cstate="print"/>
          <a:srcRect l="29172" t="5620" r="7806" b="12408"/>
          <a:stretch>
            <a:fillRect/>
          </a:stretch>
        </p:blipFill>
        <p:spPr bwMode="auto">
          <a:xfrm>
            <a:off x="3714750" y="3857625"/>
            <a:ext cx="1357313" cy="121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2"/>
          <p:cNvSpPr txBox="1">
            <a:spLocks noChangeArrowheads="1"/>
          </p:cNvSpPr>
          <p:nvPr/>
        </p:nvSpPr>
        <p:spPr bwMode="auto">
          <a:xfrm>
            <a:off x="642938" y="357188"/>
            <a:ext cx="7786687" cy="3446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000" b="1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открытом типе </a:t>
            </a:r>
            <a:r>
              <a:rPr lang="ru-RU" sz="2000" b="1">
                <a:latin typeface="Times New Roman" pitchFamily="18" charset="0"/>
                <a:cs typeface="Times New Roman" pitchFamily="18" charset="0"/>
              </a:rPr>
              <a:t>слога гласные буквы читаются так, как они называются в алфавите.</a:t>
            </a:r>
          </a:p>
          <a:p>
            <a:endParaRPr lang="ru-RU" sz="2000" b="1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>
                <a:latin typeface="Times New Roman" pitchFamily="18" charset="0"/>
                <a:cs typeface="Times New Roman" pitchFamily="18" charset="0"/>
              </a:rPr>
              <a:t>                     Слог считается </a:t>
            </a:r>
            <a:r>
              <a:rPr lang="ru-RU" sz="2000" b="1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открытым</a:t>
            </a:r>
            <a:r>
              <a:rPr lang="ru-RU" sz="2000" b="1">
                <a:latin typeface="Times New Roman" pitchFamily="18" charset="0"/>
                <a:cs typeface="Times New Roman" pitchFamily="18" charset="0"/>
              </a:rPr>
              <a:t>, если:</a:t>
            </a:r>
          </a:p>
          <a:p>
            <a:endParaRPr lang="ru-RU" sz="2000" b="1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q"/>
            </a:pPr>
            <a:r>
              <a:rPr lang="ru-RU" sz="2000" b="1">
                <a:latin typeface="Times New Roman" pitchFamily="18" charset="0"/>
                <a:cs typeface="Times New Roman" pitchFamily="18" charset="0"/>
              </a:rPr>
              <a:t>    гласная буква является </a:t>
            </a:r>
            <a:r>
              <a:rPr lang="ru-RU" sz="2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конечной</a:t>
            </a:r>
            <a:r>
              <a:rPr lang="ru-RU" sz="2000" b="1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buFont typeface="Wingdings" pitchFamily="2" charset="2"/>
              <a:buChar char="q"/>
            </a:pPr>
            <a:r>
              <a:rPr lang="ru-RU" sz="2000" b="1">
                <a:latin typeface="Times New Roman" pitchFamily="18" charset="0"/>
                <a:cs typeface="Times New Roman" pitchFamily="18" charset="0"/>
              </a:rPr>
              <a:t>    за гласной буквой идет </a:t>
            </a:r>
            <a:r>
              <a:rPr lang="ru-RU" sz="2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другая гласная</a:t>
            </a:r>
            <a:r>
              <a:rPr lang="ru-RU" sz="2000" b="1">
                <a:latin typeface="Times New Roman" pitchFamily="18" charset="0"/>
                <a:cs typeface="Times New Roman" pitchFamily="18" charset="0"/>
              </a:rPr>
              <a:t>(непроизносимая);</a:t>
            </a:r>
          </a:p>
          <a:p>
            <a:pPr>
              <a:buFont typeface="Wingdings" pitchFamily="2" charset="2"/>
              <a:buChar char="q"/>
            </a:pPr>
            <a:r>
              <a:rPr lang="ru-RU" sz="2000" b="1">
                <a:latin typeface="Times New Roman" pitchFamily="18" charset="0"/>
                <a:cs typeface="Times New Roman" pitchFamily="18" charset="0"/>
              </a:rPr>
              <a:t>    за гласной буквой идет </a:t>
            </a:r>
            <a:r>
              <a:rPr lang="ru-RU" sz="2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одна согласная с произносимой </a:t>
            </a:r>
          </a:p>
          <a:p>
            <a:r>
              <a:rPr lang="ru-RU" sz="2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или непроизносимой гласной.</a:t>
            </a:r>
          </a:p>
          <a:p>
            <a:endParaRPr lang="ru-RU" sz="20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latin typeface="Verdana" pitchFamily="34" charset="0"/>
            </a:endParaRPr>
          </a:p>
        </p:txBody>
      </p:sp>
      <p:pic>
        <p:nvPicPr>
          <p:cNvPr id="10244" name="Рисунок 4" descr="EF66EFFE"/>
          <p:cNvPicPr>
            <a:picLocks noChangeAspect="1" noChangeArrowheads="1"/>
          </p:cNvPicPr>
          <p:nvPr/>
        </p:nvPicPr>
        <p:blipFill>
          <a:blip r:embed="rId2" cstate="print"/>
          <a:srcRect l="34189" t="25175" r="29053" b="46996"/>
          <a:stretch>
            <a:fillRect/>
          </a:stretch>
        </p:blipFill>
        <p:spPr bwMode="auto">
          <a:xfrm>
            <a:off x="6715125" y="3357563"/>
            <a:ext cx="1428750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5" name="TextBox 6"/>
          <p:cNvSpPr txBox="1">
            <a:spLocks noChangeArrowheads="1"/>
          </p:cNvSpPr>
          <p:nvPr/>
        </p:nvSpPr>
        <p:spPr bwMode="auto">
          <a:xfrm>
            <a:off x="6572250" y="4857750"/>
            <a:ext cx="1281113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400" b="1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4400" b="1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4400" b="1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sz="4400" b="1" u="sng">
                <a:latin typeface="Times New Roman" pitchFamily="18" charset="0"/>
                <a:cs typeface="Times New Roman" pitchFamily="18" charset="0"/>
              </a:rPr>
              <a:t>e</a:t>
            </a:r>
            <a:endParaRPr lang="ru-RU" sz="4400" b="1" u="sng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46" name="TextBox 7"/>
          <p:cNvSpPr txBox="1">
            <a:spLocks noChangeArrowheads="1"/>
          </p:cNvSpPr>
          <p:nvPr/>
        </p:nvSpPr>
        <p:spPr bwMode="auto">
          <a:xfrm>
            <a:off x="2071688" y="5286375"/>
            <a:ext cx="7493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400" b="1">
                <a:latin typeface="Times New Roman" pitchFamily="18" charset="0"/>
                <a:cs typeface="Times New Roman" pitchFamily="18" charset="0"/>
              </a:rPr>
              <a:t>he</a:t>
            </a:r>
            <a:endParaRPr lang="ru-RU" sz="4400"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7" name="Рисунок 8" descr="B591490"/>
          <p:cNvPicPr>
            <a:picLocks noChangeAspect="1" noChangeArrowheads="1"/>
          </p:cNvPicPr>
          <p:nvPr/>
        </p:nvPicPr>
        <p:blipFill>
          <a:blip r:embed="rId3" cstate="print"/>
          <a:srcRect l="84109" t="8391" b="64293"/>
          <a:stretch>
            <a:fillRect/>
          </a:stretch>
        </p:blipFill>
        <p:spPr bwMode="auto">
          <a:xfrm>
            <a:off x="500063" y="4000500"/>
            <a:ext cx="857250" cy="178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2" name="Прямая со стрелкой 11"/>
          <p:cNvCxnSpPr/>
          <p:nvPr/>
        </p:nvCxnSpPr>
        <p:spPr>
          <a:xfrm rot="10800000">
            <a:off x="1428750" y="5357813"/>
            <a:ext cx="500063" cy="357187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ятно 2 17"/>
          <p:cNvSpPr/>
          <p:nvPr/>
        </p:nvSpPr>
        <p:spPr>
          <a:xfrm>
            <a:off x="3929063" y="4500563"/>
            <a:ext cx="1500187" cy="1143000"/>
          </a:xfrm>
          <a:prstGeom prst="irregularSeal2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4286250" y="5715000"/>
            <a:ext cx="1400175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gr</a:t>
            </a:r>
            <a:r>
              <a:rPr lang="en-US" sz="4000" b="1" u="sng" dirty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sz="4000" b="1" u="sng" dirty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n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Documents and Settings\ADMIN\Мои документы\Доп.мат-л\Картинки\Animated\буквы и цифры\j028327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3" y="571500"/>
            <a:ext cx="1857375" cy="1857375"/>
          </a:xfrm>
          <a:prstGeom prst="rect">
            <a:avLst/>
          </a:prstGeom>
          <a:noFill/>
          <a:ln w="57150">
            <a:solidFill>
              <a:srgbClr val="92D050"/>
            </a:solidFill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500298" y="1214422"/>
            <a:ext cx="6286544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Гласная буква</a:t>
            </a:r>
            <a:r>
              <a:rPr lang="en-US" sz="24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ru-RU" sz="24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читается по-разному:</a:t>
            </a:r>
          </a:p>
        </p:txBody>
      </p:sp>
      <p:pic>
        <p:nvPicPr>
          <p:cNvPr id="11268" name="Picture 4" descr="A7527369"/>
          <p:cNvPicPr>
            <a:picLocks noChangeAspect="1" noChangeArrowheads="1"/>
          </p:cNvPicPr>
          <p:nvPr/>
        </p:nvPicPr>
        <p:blipFill>
          <a:blip r:embed="rId3" cstate="print">
            <a:grayscl/>
            <a:biLevel thresh="50000"/>
          </a:blip>
          <a:srcRect l="34935" b="11765"/>
          <a:stretch>
            <a:fillRect/>
          </a:stretch>
        </p:blipFill>
        <p:spPr bwMode="auto">
          <a:xfrm>
            <a:off x="6429375" y="3500438"/>
            <a:ext cx="725488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Picture 7" descr="DB0E7F56"/>
          <p:cNvPicPr>
            <a:picLocks noChangeAspect="1" noChangeArrowheads="1"/>
          </p:cNvPicPr>
          <p:nvPr/>
        </p:nvPicPr>
        <p:blipFill>
          <a:blip r:embed="rId4" cstate="print">
            <a:grayscl/>
            <a:biLevel thresh="50000"/>
          </a:blip>
          <a:srcRect t="8000" r="34808"/>
          <a:stretch>
            <a:fillRect/>
          </a:stretch>
        </p:blipFill>
        <p:spPr bwMode="auto">
          <a:xfrm>
            <a:off x="2786063" y="3643313"/>
            <a:ext cx="7651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1" name="Прямая со стрелкой 10"/>
          <p:cNvCxnSpPr/>
          <p:nvPr/>
        </p:nvCxnSpPr>
        <p:spPr>
          <a:xfrm rot="10800000" flipV="1">
            <a:off x="4000500" y="1928813"/>
            <a:ext cx="571500" cy="428625"/>
          </a:xfrm>
          <a:prstGeom prst="straightConnector1">
            <a:avLst/>
          </a:prstGeom>
          <a:ln w="57150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Выноска со стрелкой вниз 14"/>
          <p:cNvSpPr/>
          <p:nvPr/>
        </p:nvSpPr>
        <p:spPr>
          <a:xfrm>
            <a:off x="2071688" y="2714625"/>
            <a:ext cx="2286000" cy="714375"/>
          </a:xfrm>
          <a:prstGeom prst="downArrowCallou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272" name="TextBox 17"/>
          <p:cNvSpPr txBox="1">
            <a:spLocks noChangeArrowheads="1"/>
          </p:cNvSpPr>
          <p:nvPr/>
        </p:nvSpPr>
        <p:spPr bwMode="auto">
          <a:xfrm>
            <a:off x="2357438" y="2786063"/>
            <a:ext cx="16986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закрытый тип</a:t>
            </a:r>
          </a:p>
        </p:txBody>
      </p:sp>
      <p:sp>
        <p:nvSpPr>
          <p:cNvPr id="19" name="Выноска со стрелкой вниз 18"/>
          <p:cNvSpPr/>
          <p:nvPr/>
        </p:nvSpPr>
        <p:spPr>
          <a:xfrm>
            <a:off x="5643563" y="2714625"/>
            <a:ext cx="2286000" cy="714375"/>
          </a:xfrm>
          <a:prstGeom prst="downArrowCallou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274" name="Прямоугольник 19"/>
          <p:cNvSpPr>
            <a:spLocks noChangeArrowheads="1"/>
          </p:cNvSpPr>
          <p:nvPr/>
        </p:nvSpPr>
        <p:spPr bwMode="auto">
          <a:xfrm>
            <a:off x="5786438" y="2714625"/>
            <a:ext cx="17160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открытый тип</a:t>
            </a:r>
          </a:p>
        </p:txBody>
      </p:sp>
      <p:cxnSp>
        <p:nvCxnSpPr>
          <p:cNvPr id="21" name="Прямая со стрелкой 20"/>
          <p:cNvCxnSpPr/>
          <p:nvPr/>
        </p:nvCxnSpPr>
        <p:spPr>
          <a:xfrm>
            <a:off x="5143500" y="1857375"/>
            <a:ext cx="571500" cy="500063"/>
          </a:xfrm>
          <a:prstGeom prst="straightConnector1">
            <a:avLst/>
          </a:prstGeom>
          <a:ln w="57150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7" name="Рисунок 36" descr="EF66EFFE"/>
          <p:cNvPicPr/>
          <p:nvPr/>
        </p:nvPicPr>
        <p:blipFill>
          <a:blip r:embed="rId5" cstate="print"/>
          <a:srcRect l="39326" t="59907" r="32966" b="18856"/>
          <a:stretch>
            <a:fillRect/>
          </a:stretch>
        </p:blipFill>
        <p:spPr bwMode="auto">
          <a:xfrm>
            <a:off x="714348" y="4214818"/>
            <a:ext cx="1285884" cy="1357322"/>
          </a:xfrm>
          <a:prstGeom prst="flowChartDelay">
            <a:avLst/>
          </a:prstGeom>
          <a:noFill/>
          <a:ln w="38100">
            <a:noFill/>
            <a:miter lim="800000"/>
            <a:headEnd/>
            <a:tailEnd/>
          </a:ln>
        </p:spPr>
      </p:pic>
      <p:sp>
        <p:nvSpPr>
          <p:cNvPr id="38" name="Прямоугольник 37"/>
          <p:cNvSpPr/>
          <p:nvPr/>
        </p:nvSpPr>
        <p:spPr>
          <a:xfrm>
            <a:off x="2214563" y="4643438"/>
            <a:ext cx="1928812" cy="7143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2285984" y="4500570"/>
            <a:ext cx="1857388" cy="769441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44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4400" b="1" u="sng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44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t</a:t>
            </a:r>
            <a:r>
              <a:rPr lang="ru-RU" sz="44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4400" dirty="0">
              <a:latin typeface="+mn-lt"/>
              <a:cs typeface="+mn-cs"/>
            </a:endParaRPr>
          </a:p>
        </p:txBody>
      </p:sp>
      <p:pic>
        <p:nvPicPr>
          <p:cNvPr id="11279" name="Picture 2" descr="6236C783"/>
          <p:cNvPicPr>
            <a:picLocks noChangeAspect="1" noChangeArrowheads="1"/>
          </p:cNvPicPr>
          <p:nvPr/>
        </p:nvPicPr>
        <p:blipFill>
          <a:blip r:embed="rId6" cstate="print"/>
          <a:srcRect l="59187" t="65121" r="23325" b="12939"/>
          <a:stretch>
            <a:fillRect/>
          </a:stretch>
        </p:blipFill>
        <p:spPr bwMode="auto">
          <a:xfrm>
            <a:off x="7929563" y="4071938"/>
            <a:ext cx="785812" cy="135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Прямоугольник 21"/>
          <p:cNvSpPr/>
          <p:nvPr/>
        </p:nvSpPr>
        <p:spPr>
          <a:xfrm>
            <a:off x="5715000" y="4643438"/>
            <a:ext cx="1928813" cy="7143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281" name="Прямоугольник 22"/>
          <p:cNvSpPr>
            <a:spLocks noChangeArrowheads="1"/>
          </p:cNvSpPr>
          <p:nvPr/>
        </p:nvSpPr>
        <p:spPr bwMode="auto">
          <a:xfrm>
            <a:off x="6143625" y="4572000"/>
            <a:ext cx="134302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400" b="1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sz="4400" b="1" u="sng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4400" b="1">
                <a:latin typeface="Times New Roman" pitchFamily="18" charset="0"/>
                <a:cs typeface="Times New Roman" pitchFamily="18" charset="0"/>
              </a:rPr>
              <a:t>te</a:t>
            </a:r>
            <a:endParaRPr lang="ru-RU" sz="4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500562" y="1000108"/>
            <a:ext cx="983859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Aa</a:t>
            </a:r>
            <a:endParaRPr lang="ru-RU" sz="4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4375" y="428625"/>
            <a:ext cx="8001000" cy="48013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              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 </a:t>
            </a: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36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t                       f</a:t>
            </a:r>
            <a:r>
              <a:rPr lang="en-US" sz="36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                   </a:t>
            </a:r>
            <a:r>
              <a:rPr lang="en-US" sz="36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nn</a:t>
            </a: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 b</a:t>
            </a:r>
            <a:r>
              <a:rPr lang="en-US" sz="36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d                 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36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                  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36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n</a:t>
            </a:r>
            <a:endParaRPr lang="en-US" sz="3600" b="1" dirty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sz="36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bbit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               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36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m                   s</a:t>
            </a:r>
            <a:r>
              <a:rPr lang="en-US" sz="36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d</a:t>
            </a:r>
            <a:endParaRPr lang="en-US" sz="3600" b="1" dirty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36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b                     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z="36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g              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sz="36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d                       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EF66EFFE"/>
          <p:cNvPicPr/>
          <p:nvPr/>
        </p:nvPicPr>
        <p:blipFill>
          <a:blip r:embed="rId2" cstate="print"/>
          <a:srcRect l="39326" t="59907" r="32966" b="18856"/>
          <a:stretch>
            <a:fillRect/>
          </a:stretch>
        </p:blipFill>
        <p:spPr bwMode="auto">
          <a:xfrm>
            <a:off x="2214546" y="857232"/>
            <a:ext cx="1285884" cy="1357322"/>
          </a:xfrm>
          <a:prstGeom prst="flowChartDelay">
            <a:avLst/>
          </a:prstGeom>
          <a:noFill/>
          <a:ln w="38100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4000500" y="1214438"/>
            <a:ext cx="1928813" cy="714375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000496" y="1071546"/>
            <a:ext cx="1857388" cy="769441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44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4400" b="1" u="sng" dirty="0">
                <a:ln w="1905"/>
                <a:solidFill>
                  <a:schemeClr val="accent5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44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t</a:t>
            </a:r>
            <a:r>
              <a:rPr lang="ru-RU" sz="44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4400" dirty="0">
              <a:latin typeface="+mn-lt"/>
              <a:cs typeface="+mn-cs"/>
            </a:endParaRPr>
          </a:p>
        </p:txBody>
      </p:sp>
      <p:sp>
        <p:nvSpPr>
          <p:cNvPr id="17414" name="TextBox 10"/>
          <p:cNvSpPr txBox="1">
            <a:spLocks noChangeArrowheads="1"/>
          </p:cNvSpPr>
          <p:nvPr/>
        </p:nvSpPr>
        <p:spPr bwMode="auto">
          <a:xfrm>
            <a:off x="1071563" y="428625"/>
            <a:ext cx="70008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latin typeface="Times New Roman" pitchFamily="18" charset="0"/>
                <a:cs typeface="Times New Roman" pitchFamily="18" charset="0"/>
              </a:rPr>
              <a:t>Прочитайте слова, опираясь на ключевое слово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Box 1"/>
          <p:cNvSpPr txBox="1">
            <a:spLocks noChangeArrowheads="1"/>
          </p:cNvSpPr>
          <p:nvPr/>
        </p:nvSpPr>
        <p:spPr bwMode="auto">
          <a:xfrm>
            <a:off x="785813" y="428625"/>
            <a:ext cx="70008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latin typeface="Times New Roman" pitchFamily="18" charset="0"/>
                <a:cs typeface="Times New Roman" pitchFamily="18" charset="0"/>
              </a:rPr>
              <a:t>Проверь себя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214438" y="1857375"/>
            <a:ext cx="7358062" cy="369331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      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tr</a:t>
            </a:r>
            <a:r>
              <a:rPr lang="en-US" sz="36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m         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sz="36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               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sz="36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n</a:t>
            </a: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pl</a:t>
            </a:r>
            <a:r>
              <a:rPr lang="en-US" sz="36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               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sz="36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p         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3600" b="1" dirty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d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en-US" sz="36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mp        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h</a:t>
            </a:r>
            <a:r>
              <a:rPr lang="en-US" sz="36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nd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36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t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r</a:t>
            </a:r>
            <a:r>
              <a:rPr lang="en-US" sz="36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t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                 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fl</a:t>
            </a:r>
            <a:r>
              <a:rPr lang="en-US" sz="36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g          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3600" b="1" dirty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p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  <a:cs typeface="+mn-cs"/>
            </a:endParaRPr>
          </a:p>
        </p:txBody>
      </p:sp>
      <p:pic>
        <p:nvPicPr>
          <p:cNvPr id="5" name="Рисунок 4" descr="EF66EFFE"/>
          <p:cNvPicPr/>
          <p:nvPr/>
        </p:nvPicPr>
        <p:blipFill>
          <a:blip r:embed="rId2" cstate="print"/>
          <a:srcRect l="39326" t="59907" r="32966" b="18856"/>
          <a:stretch>
            <a:fillRect/>
          </a:stretch>
        </p:blipFill>
        <p:spPr bwMode="auto">
          <a:xfrm>
            <a:off x="1857356" y="1071546"/>
            <a:ext cx="1285884" cy="1357322"/>
          </a:xfrm>
          <a:prstGeom prst="flowChartDelay">
            <a:avLst/>
          </a:prstGeom>
          <a:noFill/>
          <a:ln w="38100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4071938" y="1428750"/>
            <a:ext cx="1928812" cy="714375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429124" y="1357298"/>
            <a:ext cx="104547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4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4400" b="1" u="sng" dirty="0">
                <a:ln w="1905"/>
                <a:solidFill>
                  <a:schemeClr val="accent5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44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t</a:t>
            </a:r>
            <a:r>
              <a:rPr lang="ru-RU" sz="44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4400" dirty="0"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Прямая со стрелкой 1"/>
          <p:cNvCxnSpPr/>
          <p:nvPr/>
        </p:nvCxnSpPr>
        <p:spPr>
          <a:xfrm>
            <a:off x="5143500" y="1857375"/>
            <a:ext cx="571500" cy="500063"/>
          </a:xfrm>
          <a:prstGeom prst="straightConnector1">
            <a:avLst/>
          </a:prstGeom>
          <a:ln w="57150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Прямая со стрелкой 2"/>
          <p:cNvCxnSpPr/>
          <p:nvPr/>
        </p:nvCxnSpPr>
        <p:spPr>
          <a:xfrm rot="10800000" flipV="1">
            <a:off x="4000500" y="1928813"/>
            <a:ext cx="571500" cy="428625"/>
          </a:xfrm>
          <a:prstGeom prst="straightConnector1">
            <a:avLst/>
          </a:prstGeom>
          <a:ln w="57150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Выноска со стрелкой вниз 3">
            <a:hlinkClick r:id="rId2" action="ppaction://hlinksldjump"/>
          </p:cNvPr>
          <p:cNvSpPr/>
          <p:nvPr/>
        </p:nvSpPr>
        <p:spPr>
          <a:xfrm>
            <a:off x="2286000" y="2857500"/>
            <a:ext cx="2286000" cy="714375"/>
          </a:xfrm>
          <a:prstGeom prst="downArrowCallou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Выноска со стрелкой вниз 4">
            <a:hlinkClick r:id="rId2" action="ppaction://hlinksldjump"/>
          </p:cNvPr>
          <p:cNvSpPr/>
          <p:nvPr/>
        </p:nvSpPr>
        <p:spPr>
          <a:xfrm>
            <a:off x="5286375" y="2857500"/>
            <a:ext cx="2286000" cy="714375"/>
          </a:xfrm>
          <a:prstGeom prst="downArrowCallou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318" name="Прямоугольник 5"/>
          <p:cNvSpPr>
            <a:spLocks noChangeArrowheads="1"/>
          </p:cNvSpPr>
          <p:nvPr/>
        </p:nvSpPr>
        <p:spPr bwMode="auto">
          <a:xfrm>
            <a:off x="2571750" y="2857500"/>
            <a:ext cx="16986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закрытый тип</a:t>
            </a:r>
          </a:p>
        </p:txBody>
      </p:sp>
      <p:sp>
        <p:nvSpPr>
          <p:cNvPr id="13319" name="Прямоугольник 6"/>
          <p:cNvSpPr>
            <a:spLocks noChangeArrowheads="1"/>
          </p:cNvSpPr>
          <p:nvPr/>
        </p:nvSpPr>
        <p:spPr bwMode="auto">
          <a:xfrm>
            <a:off x="5572125" y="2857500"/>
            <a:ext cx="17160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открытый тип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571736" y="1000108"/>
            <a:ext cx="6000792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Гласная буква </a:t>
            </a:r>
            <a:r>
              <a:rPr lang="en-US" sz="24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24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читается по-разному:</a:t>
            </a:r>
          </a:p>
        </p:txBody>
      </p:sp>
      <p:pic>
        <p:nvPicPr>
          <p:cNvPr id="13321" name="Picture 2" descr="C:\Documents and Settings\ADMIN\Мои документы\Доп.мат-л\Картинки\Animated\буквы и цифры\j028328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" y="500063"/>
            <a:ext cx="1857375" cy="1857375"/>
          </a:xfrm>
          <a:prstGeom prst="rect">
            <a:avLst/>
          </a:prstGeom>
          <a:noFill/>
          <a:ln w="57150">
            <a:solidFill>
              <a:srgbClr val="92D050"/>
            </a:solidFill>
            <a:miter lim="800000"/>
            <a:headEnd/>
            <a:tailEnd/>
          </a:ln>
        </p:spPr>
      </p:pic>
      <p:pic>
        <p:nvPicPr>
          <p:cNvPr id="13322" name="Рисунок 9" descr="AB430332"/>
          <p:cNvPicPr>
            <a:picLocks noChangeAspect="1" noChangeArrowheads="1"/>
          </p:cNvPicPr>
          <p:nvPr/>
        </p:nvPicPr>
        <p:blipFill>
          <a:blip r:embed="rId4" cstate="print">
            <a:grayscl/>
            <a:biLevel thresh="50000"/>
          </a:blip>
          <a:srcRect l="37413" t="3693" r="2332" b="14285"/>
          <a:stretch>
            <a:fillRect/>
          </a:stretch>
        </p:blipFill>
        <p:spPr bwMode="auto">
          <a:xfrm>
            <a:off x="6215063" y="3857625"/>
            <a:ext cx="523875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3" name="Рисунок 10" descr="BF2F5A18"/>
          <p:cNvPicPr>
            <a:picLocks noChangeAspect="1" noChangeArrowheads="1"/>
          </p:cNvPicPr>
          <p:nvPr/>
        </p:nvPicPr>
        <p:blipFill>
          <a:blip r:embed="rId5" cstate="print">
            <a:grayscl/>
            <a:biLevel thresh="50000"/>
          </a:blip>
          <a:srcRect l="41026" t="4013" r="6876" b="15250"/>
          <a:stretch>
            <a:fillRect/>
          </a:stretch>
        </p:blipFill>
        <p:spPr bwMode="auto">
          <a:xfrm>
            <a:off x="3143250" y="3857625"/>
            <a:ext cx="571500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Прямоугольник 13"/>
          <p:cNvSpPr/>
          <p:nvPr/>
        </p:nvSpPr>
        <p:spPr>
          <a:xfrm>
            <a:off x="2286000" y="4714875"/>
            <a:ext cx="1928813" cy="7143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5500688" y="4714875"/>
            <a:ext cx="1928812" cy="7143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326" name="TextBox 15"/>
          <p:cNvSpPr txBox="1">
            <a:spLocks noChangeArrowheads="1"/>
          </p:cNvSpPr>
          <p:nvPr/>
        </p:nvSpPr>
        <p:spPr bwMode="auto">
          <a:xfrm>
            <a:off x="2786063" y="4643438"/>
            <a:ext cx="938212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400" b="1">
                <a:latin typeface="Times New Roman" pitchFamily="18" charset="0"/>
                <a:cs typeface="Times New Roman" pitchFamily="18" charset="0"/>
              </a:rPr>
              <a:t>pig</a:t>
            </a:r>
            <a:endParaRPr lang="ru-RU" sz="4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27" name="Прямоугольник 17"/>
          <p:cNvSpPr>
            <a:spLocks noChangeArrowheads="1"/>
          </p:cNvSpPr>
          <p:nvPr/>
        </p:nvSpPr>
        <p:spPr bwMode="auto">
          <a:xfrm>
            <a:off x="5929313" y="4643438"/>
            <a:ext cx="131127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400" b="1">
                <a:latin typeface="Times New Roman" pitchFamily="18" charset="0"/>
                <a:cs typeface="Times New Roman" pitchFamily="18" charset="0"/>
              </a:rPr>
              <a:t>tiger</a:t>
            </a:r>
            <a:endParaRPr lang="ru-RU" sz="4400">
              <a:latin typeface="Verdana" pitchFamily="34" charset="0"/>
            </a:endParaRPr>
          </a:p>
        </p:txBody>
      </p:sp>
      <p:pic>
        <p:nvPicPr>
          <p:cNvPr id="13328" name="Рисунок 20" descr="5B43085C"/>
          <p:cNvPicPr>
            <a:picLocks noChangeAspect="1" noChangeArrowheads="1"/>
          </p:cNvPicPr>
          <p:nvPr/>
        </p:nvPicPr>
        <p:blipFill>
          <a:blip r:embed="rId6" cstate="print"/>
          <a:srcRect r="20000" b="12500"/>
          <a:stretch>
            <a:fillRect/>
          </a:stretch>
        </p:blipFill>
        <p:spPr bwMode="auto">
          <a:xfrm>
            <a:off x="500063" y="4214813"/>
            <a:ext cx="1643062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9" name="Рисунок 21" descr="B9D60ACD"/>
          <p:cNvPicPr>
            <a:picLocks noChangeAspect="1" noChangeArrowheads="1"/>
          </p:cNvPicPr>
          <p:nvPr/>
        </p:nvPicPr>
        <p:blipFill>
          <a:blip r:embed="rId7" cstate="print"/>
          <a:srcRect t="24028" r="20247" b="28407"/>
          <a:stretch>
            <a:fillRect/>
          </a:stretch>
        </p:blipFill>
        <p:spPr bwMode="auto">
          <a:xfrm>
            <a:off x="7500938" y="3857625"/>
            <a:ext cx="1285875" cy="78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Прямоугольник 25"/>
          <p:cNvSpPr/>
          <p:nvPr/>
        </p:nvSpPr>
        <p:spPr>
          <a:xfrm>
            <a:off x="4714876" y="785794"/>
            <a:ext cx="98456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400" b="1" dirty="0">
                <a:ln w="1905"/>
                <a:solidFill>
                  <a:srgbClr val="92D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Ii   </a:t>
            </a:r>
            <a:endParaRPr lang="ru-RU" sz="4400" b="1" dirty="0"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558</Words>
  <Application>Microsoft Office PowerPoint</Application>
  <PresentationFormat>Экран (4:3)</PresentationFormat>
  <Paragraphs>167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Ryurik</cp:lastModifiedBy>
  <cp:revision>2</cp:revision>
  <dcterms:modified xsi:type="dcterms:W3CDTF">2017-04-28T05:01:19Z</dcterms:modified>
</cp:coreProperties>
</file>