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59" r:id="rId5"/>
    <p:sldId id="260" r:id="rId6"/>
    <p:sldId id="262" r:id="rId7"/>
    <p:sldId id="263" r:id="rId8"/>
    <p:sldId id="264" r:id="rId9"/>
    <p:sldId id="265" r:id="rId10"/>
    <p:sldId id="266" r:id="rId11"/>
    <p:sldId id="270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>
      <p:cViewPr varScale="1">
        <p:scale>
          <a:sx n="88" d="100"/>
          <a:sy n="88" d="100"/>
        </p:scale>
        <p:origin x="1282" y="53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188967-1E6E-4C30-9519-42C1FF020400}" type="datetimeFigureOut">
              <a:rPr lang="en-GB" smtClean="0"/>
              <a:t>18/11/2022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5CB38-A3BF-41B1-94C4-CF3DBE8C430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330105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188967-1E6E-4C30-9519-42C1FF020400}" type="datetimeFigureOut">
              <a:rPr lang="en-GB" smtClean="0"/>
              <a:t>18/11/2022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5CB38-A3BF-41B1-94C4-CF3DBE8C430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49172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188967-1E6E-4C30-9519-42C1FF020400}" type="datetimeFigureOut">
              <a:rPr lang="en-GB" smtClean="0"/>
              <a:t>18/11/2022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5CB38-A3BF-41B1-94C4-CF3DBE8C430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250197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188967-1E6E-4C30-9519-42C1FF020400}" type="datetimeFigureOut">
              <a:rPr lang="en-GB" smtClean="0"/>
              <a:t>18/11/2022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5CB38-A3BF-41B1-94C4-CF3DBE8C430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559784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188967-1E6E-4C30-9519-42C1FF020400}" type="datetimeFigureOut">
              <a:rPr lang="en-GB" smtClean="0"/>
              <a:t>18/11/2022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5CB38-A3BF-41B1-94C4-CF3DBE8C430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85921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188967-1E6E-4C30-9519-42C1FF020400}" type="datetimeFigureOut">
              <a:rPr lang="en-GB" smtClean="0"/>
              <a:t>18/11/2022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5CB38-A3BF-41B1-94C4-CF3DBE8C430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843374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188967-1E6E-4C30-9519-42C1FF020400}" type="datetimeFigureOut">
              <a:rPr lang="en-GB" smtClean="0"/>
              <a:t>18/11/2022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5CB38-A3BF-41B1-94C4-CF3DBE8C430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061173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188967-1E6E-4C30-9519-42C1FF020400}" type="datetimeFigureOut">
              <a:rPr lang="en-GB" smtClean="0"/>
              <a:t>18/11/2022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5CB38-A3BF-41B1-94C4-CF3DBE8C430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772885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188967-1E6E-4C30-9519-42C1FF020400}" type="datetimeFigureOut">
              <a:rPr lang="en-GB" smtClean="0"/>
              <a:t>18/11/2022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5CB38-A3BF-41B1-94C4-CF3DBE8C430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975245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188967-1E6E-4C30-9519-42C1FF020400}" type="datetimeFigureOut">
              <a:rPr lang="en-GB" smtClean="0"/>
              <a:t>18/11/2022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5CB38-A3BF-41B1-94C4-CF3DBE8C430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48050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188967-1E6E-4C30-9519-42C1FF020400}" type="datetimeFigureOut">
              <a:rPr lang="en-GB" smtClean="0"/>
              <a:t>18/11/2022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5CB38-A3BF-41B1-94C4-CF3DBE8C430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719738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-1"/>
            <a:ext cx="9144000" cy="6858001"/>
          </a:xfrm>
          <a:prstGeom prst="rect">
            <a:avLst/>
          </a:prstGeom>
          <a:gradFill flip="none" rotWithShape="1">
            <a:gsLst>
              <a:gs pos="79000">
                <a:schemeClr val="bg1">
                  <a:alpha val="0"/>
                </a:schemeClr>
              </a:gs>
              <a:gs pos="100000">
                <a:schemeClr val="bg1">
                  <a:lumMod val="8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03316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188967-1E6E-4C30-9519-42C1FF020400}" type="datetimeFigureOut">
              <a:rPr lang="en-GB" smtClean="0"/>
              <a:t>18/11/2022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A5CB38-A3BF-41B1-94C4-CF3DBE8C430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0567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jp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tif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3998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2438400"/>
            <a:ext cx="9144000" cy="1470025"/>
          </a:xfrm>
        </p:spPr>
        <p:txBody>
          <a:bodyPr>
            <a:noAutofit/>
          </a:bodyPr>
          <a:lstStyle/>
          <a:p>
            <a:r>
              <a:rPr lang="ru-RU" sz="3600" b="1" dirty="0">
                <a:ln w="19050">
                  <a:noFill/>
                  <a:prstDash val="solid"/>
                </a:ln>
                <a:solidFill>
                  <a:schemeClr val="accent4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Инновационные технологии </a:t>
            </a:r>
            <a:br>
              <a:rPr lang="ru-RU" sz="3600" b="1" dirty="0">
                <a:ln w="19050">
                  <a:noFill/>
                  <a:prstDash val="solid"/>
                </a:ln>
                <a:solidFill>
                  <a:schemeClr val="accent4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>
                <a:ln w="19050">
                  <a:noFill/>
                  <a:prstDash val="solid"/>
                </a:ln>
                <a:solidFill>
                  <a:schemeClr val="accent4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 коррекции нарушений </a:t>
            </a:r>
            <a:br>
              <a:rPr lang="ru-RU" sz="3600" b="1" dirty="0">
                <a:ln w="19050">
                  <a:noFill/>
                  <a:prstDash val="solid"/>
                </a:ln>
                <a:solidFill>
                  <a:schemeClr val="accent4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>
                <a:ln w="19050">
                  <a:noFill/>
                  <a:prstDash val="solid"/>
                </a:ln>
                <a:solidFill>
                  <a:schemeClr val="accent4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артикуляционной моторики </a:t>
            </a:r>
            <a:br>
              <a:rPr lang="ru-RU" sz="3600" b="1" dirty="0">
                <a:ln w="19050">
                  <a:noFill/>
                  <a:prstDash val="solid"/>
                </a:ln>
                <a:solidFill>
                  <a:schemeClr val="accent4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>
                <a:ln w="19050">
                  <a:noFill/>
                  <a:prstDash val="solid"/>
                </a:ln>
                <a:solidFill>
                  <a:schemeClr val="accent4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 детей старшего дошкольного возраста </a:t>
            </a:r>
            <a:br>
              <a:rPr lang="ru-RU" sz="3600" b="1" dirty="0">
                <a:ln w="19050">
                  <a:noFill/>
                  <a:prstDash val="solid"/>
                </a:ln>
                <a:solidFill>
                  <a:schemeClr val="accent4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>
                <a:ln w="19050">
                  <a:noFill/>
                  <a:prstDash val="solid"/>
                </a:ln>
                <a:solidFill>
                  <a:schemeClr val="accent4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со стертой дизартрией</a:t>
            </a:r>
            <a:endParaRPr lang="en-GB" sz="3600" b="1" dirty="0">
              <a:ln w="19050">
                <a:noFill/>
                <a:prstDash val="solid"/>
              </a:ln>
              <a:solidFill>
                <a:schemeClr val="accent4">
                  <a:lumMod val="50000"/>
                </a:schemeClr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0565026"/>
              </p:ext>
            </p:extLst>
          </p:nvPr>
        </p:nvGraphicFramePr>
        <p:xfrm>
          <a:off x="3048000" y="4800600"/>
          <a:ext cx="6095999" cy="2047240"/>
        </p:xfrm>
        <a:graphic>
          <a:graphicData uri="http://schemas.openxmlformats.org/drawingml/2006/table">
            <a:tbl>
              <a:tblPr firstRow="1" firstCol="1" bandRow="1"/>
              <a:tblGrid>
                <a:gridCol w="6095999"/>
              </a:tblGrid>
              <a:tr h="335281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r"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Выполнил:</a:t>
                      </a:r>
                    </a:p>
                    <a:p>
                      <a:pPr algn="r"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Студент </a:t>
                      </a:r>
                      <a:r>
                        <a:rPr lang="ru-RU" sz="1400" b="1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3 </a:t>
                      </a:r>
                      <a:r>
                        <a:rPr lang="ru-RU" sz="1400" b="1" dirty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курса очной формы обучения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83644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r"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направления подготовки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06599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471170" algn="r">
                        <a:spcAft>
                          <a:spcPts val="1000"/>
                        </a:spcAft>
                        <a:tabLst>
                          <a:tab pos="3531870" algn="l"/>
                        </a:tabLst>
                      </a:pPr>
                      <a:r>
                        <a:rPr lang="ru-RU" sz="1400" b="1" dirty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44.03.03 Специальное (дефектологическое) образование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83644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r"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профиль «Дошкольная дефектология»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83644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r"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              Шмыгарева София Андреевна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83644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r"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Научный руководитель: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83644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r">
                        <a:spcAft>
                          <a:spcPts val="1000"/>
                        </a:spcAft>
                      </a:pPr>
                      <a:r>
                        <a:rPr lang="ru-RU" sz="1400" b="1" dirty="0" err="1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к.п.н</a:t>
                      </a:r>
                      <a:r>
                        <a:rPr lang="ru-RU" sz="1400" b="1" dirty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., доцент кафедры дефектологии </a:t>
                      </a:r>
                      <a:r>
                        <a:rPr lang="ru-RU" sz="1400" b="1" dirty="0" err="1" smtClean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Боровцова</a:t>
                      </a:r>
                      <a:r>
                        <a:rPr lang="ru-RU" sz="1400" b="1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 Лариса Анатольевна</a:t>
                      </a:r>
                      <a:endParaRPr lang="ru-RU" sz="1400" b="1" dirty="0">
                        <a:solidFill>
                          <a:schemeClr val="accent4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83644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>
                        <a:spcAft>
                          <a:spcPts val="1000"/>
                        </a:spcAft>
                      </a:pPr>
                      <a:endParaRPr lang="ru-RU" sz="1400" b="1" dirty="0">
                        <a:solidFill>
                          <a:schemeClr val="accent4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1533344" y="146664"/>
            <a:ext cx="607730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XVI Всероссийская научно-практическая конференция </a:t>
            </a:r>
          </a:p>
          <a:p>
            <a:pPr algn="ctr"/>
            <a:r>
              <a:rPr lang="ru-RU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«Социализация детей с ограниченными возможностями здоровья: </a:t>
            </a:r>
            <a:r>
              <a:rPr lang="ru-RU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опыт</a:t>
            </a:r>
            <a:r>
              <a:rPr lang="ru-RU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проблемы, инновации</a:t>
            </a:r>
            <a:endParaRPr lang="ru-RU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2632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990411"/>
            <a:ext cx="8229600" cy="1858963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Артикуляционная гимнастика, логопедический массаж, самомассаж органов артикуляционного аппарата и </a:t>
            </a:r>
            <a:r>
              <a:rPr lang="ru-RU" sz="2400" b="1" dirty="0" err="1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биоэнергопластика</a:t>
            </a: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классические технологии коррекции нарушений артикуляционной моторики у детей дошкольного возраста со стёртой дизартрией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4822" y="457200"/>
            <a:ext cx="6594356" cy="439717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6041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 исследования: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Изучение нарушений артикуляционной </a:t>
            </a:r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моторики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разработка наглядной модели </a:t>
            </a:r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для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коррекции нарушений </a:t>
            </a:r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артикуляционной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моторики у детей </a:t>
            </a:r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старшего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дошкольного возраста </a:t>
            </a:r>
          </a:p>
          <a:p>
            <a:pPr marL="0" indent="0" algn="ctr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 стертой дизартрией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593234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Наглядная </a:t>
            </a:r>
            <a:r>
              <a:rPr lang="ru-RU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модель </a:t>
            </a:r>
            <a:r>
              <a:rPr lang="ru-RU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«Лягушка-болтушка»</a:t>
            </a:r>
            <a:endParaRPr lang="ru-RU" dirty="0"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009" b="7317"/>
          <a:stretch/>
        </p:blipFill>
        <p:spPr>
          <a:xfrm>
            <a:off x="990600" y="1752600"/>
            <a:ext cx="7543800" cy="450788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496291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304800"/>
            <a:ext cx="9144000" cy="45259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000" b="1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Использование данной модели на индивидуальных </a:t>
            </a:r>
            <a:r>
              <a:rPr lang="ru-RU" sz="2000" b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занятиях </a:t>
            </a:r>
            <a:r>
              <a:rPr lang="ru-RU" sz="2000" b="1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будет способствовать повышению </a:t>
            </a:r>
            <a:r>
              <a:rPr lang="ru-RU" sz="2000" b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мотивации </a:t>
            </a:r>
            <a:r>
              <a:rPr lang="ru-RU" sz="2000" b="1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дошкольников к занятиям </a:t>
            </a:r>
            <a:r>
              <a:rPr lang="ru-RU" sz="2000" b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артикуляционной </a:t>
            </a:r>
            <a:r>
              <a:rPr lang="ru-RU" sz="2000" b="1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гимнастикой и </a:t>
            </a:r>
            <a:r>
              <a:rPr lang="ru-RU" sz="2000" b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другими </a:t>
            </a:r>
            <a:r>
              <a:rPr lang="ru-RU" sz="2000" b="1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логопедическими </a:t>
            </a:r>
            <a:r>
              <a:rPr lang="ru-RU" sz="2000" b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технологиями</a:t>
            </a:r>
            <a:endParaRPr lang="ru-RU" sz="2000" b="1" dirty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333"/>
          <a:stretch/>
        </p:blipFill>
        <p:spPr>
          <a:xfrm>
            <a:off x="2514600" y="1524000"/>
            <a:ext cx="4479429" cy="500673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0536140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b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Методические </a:t>
            </a:r>
            <a:r>
              <a:rPr lang="ru-RU" sz="2800" b="1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для проведения артикуляционной гимнастики с использованием наглядной модели «Лягушки-болтушки»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52400" y="1447800"/>
            <a:ext cx="8534400" cy="52578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2000" b="1" spc="2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Логопед </a:t>
            </a:r>
            <a:r>
              <a:rPr lang="ru-RU" sz="2000" b="1" spc="20" dirty="0">
                <a:latin typeface="Times New Roman" panose="02020603050405020304" pitchFamily="18" charset="0"/>
                <a:ea typeface="Calibri" panose="020F0502020204030204" pitchFamily="34" charset="0"/>
              </a:rPr>
              <a:t>знакомит ребёнка с картинкой-символом артикуляционного упражнения («Часики», «Чашечка», «Вкусное варенье»)</a:t>
            </a:r>
            <a:endParaRPr lang="ru-RU" sz="2000" b="1" dirty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342900" lvl="0" indent="-342900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2000" b="1" spc="20" dirty="0">
                <a:latin typeface="Times New Roman" panose="02020603050405020304" pitchFamily="18" charset="0"/>
                <a:ea typeface="Calibri" panose="020F0502020204030204" pitchFamily="34" charset="0"/>
              </a:rPr>
              <a:t>Логопед показывает правильное положение органов артикуляционного аппарата на </a:t>
            </a:r>
            <a:r>
              <a:rPr lang="ru-RU" sz="2000" b="1" spc="2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своем артикуляционном аппарате.</a:t>
            </a:r>
            <a:endParaRPr lang="ru-RU" sz="2000" b="1" dirty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342900" lvl="0" indent="-342900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2000" b="1" spc="20" dirty="0">
                <a:latin typeface="Times New Roman" panose="02020603050405020304" pitchFamily="18" charset="0"/>
                <a:ea typeface="Calibri" panose="020F0502020204030204" pitchFamily="34" charset="0"/>
              </a:rPr>
              <a:t>Ребёнку предлагается отобразить правильные движения органов артикуляционного аппарата на «Лягушке-болтушке». Ребенок вставляет ведущую руку в язык игрушки и демонстрирует положение языка.</a:t>
            </a:r>
            <a:endParaRPr lang="ru-RU" sz="2000" b="1" dirty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342900" lvl="0" indent="-342900">
              <a:lnSpc>
                <a:spcPct val="150000"/>
              </a:lnSpc>
              <a:spcAft>
                <a:spcPts val="400"/>
              </a:spcAft>
              <a:buFont typeface="+mj-lt"/>
              <a:buAutoNum type="arabicPeriod"/>
            </a:pPr>
            <a:r>
              <a:rPr lang="ru-RU" sz="2000" b="1" spc="20" dirty="0">
                <a:latin typeface="Times New Roman" panose="02020603050405020304" pitchFamily="18" charset="0"/>
                <a:ea typeface="Calibri" panose="020F0502020204030204" pitchFamily="34" charset="0"/>
              </a:rPr>
              <a:t>Ребёнок самостоятельно выполняет артикуляционные упражнения на собственном артикуляционном аппарате перед зеркалом.</a:t>
            </a:r>
            <a:endParaRPr lang="ru-RU" sz="2000" b="1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64971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0192" y="206320"/>
            <a:ext cx="911380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Отечественные специалисты </a:t>
            </a:r>
          </a:p>
          <a:p>
            <a:pPr algn="ctr"/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 области изучения и коррекции стёртой дизартрии</a:t>
            </a:r>
            <a:endParaRPr lang="ru-RU" sz="2400" b="1" dirty="0"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105" r="27502"/>
          <a:stretch/>
        </p:blipFill>
        <p:spPr>
          <a:xfrm>
            <a:off x="6893848" y="1357690"/>
            <a:ext cx="2209799" cy="292342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71" r="10382"/>
          <a:stretch/>
        </p:blipFill>
        <p:spPr>
          <a:xfrm>
            <a:off x="270190" y="3575532"/>
            <a:ext cx="1828801" cy="28956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755"/>
          <a:stretch/>
        </p:blipFill>
        <p:spPr>
          <a:xfrm>
            <a:off x="2215742" y="1357690"/>
            <a:ext cx="2133600" cy="292342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36853" y="3429000"/>
            <a:ext cx="2501565" cy="3276600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4501860" y="3048000"/>
            <a:ext cx="230447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spc="20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Людмила Владимировна </a:t>
            </a:r>
            <a:endParaRPr lang="ru-RU" sz="1400" b="1" spc="20" dirty="0" smtClean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algn="ctr"/>
            <a:r>
              <a:rPr lang="ru-RU" sz="1400" b="1" spc="20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Лопатина </a:t>
            </a:r>
            <a:endParaRPr lang="ru-RU" sz="1400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370723" y="4343400"/>
            <a:ext cx="19786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Елена Михайловна</a:t>
            </a:r>
          </a:p>
          <a:p>
            <a:pPr algn="ctr"/>
            <a:r>
              <a:rPr lang="ru-RU" sz="1600" b="1" dirty="0" err="1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Мастюкова</a:t>
            </a:r>
            <a:r>
              <a:rPr lang="ru-RU" sz="1600" b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600" b="1" dirty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7025929" y="4343399"/>
            <a:ext cx="2047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Елена Филипповна </a:t>
            </a:r>
          </a:p>
          <a:p>
            <a:pPr algn="ctr"/>
            <a:r>
              <a:rPr lang="ru-RU" sz="1600" b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Архипова</a:t>
            </a:r>
            <a:endParaRPr lang="ru-RU" sz="1600" b="1" dirty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84426" y="3048000"/>
            <a:ext cx="214892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400" b="1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Маргарита Васильевна </a:t>
            </a:r>
            <a:endParaRPr lang="ru-RU" sz="1400" b="1" dirty="0" smtClean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400" b="1" dirty="0" err="1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Ипполитова</a:t>
            </a:r>
            <a:endParaRPr lang="ru-RU" sz="1400" b="1" dirty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95688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6222" y="762000"/>
            <a:ext cx="4419600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spc="20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Стёртая </a:t>
            </a:r>
            <a:r>
              <a:rPr lang="ru-RU" sz="2800" b="1" spc="20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дизартрия </a:t>
            </a:r>
            <a:r>
              <a:rPr lang="ru-RU" sz="2800" spc="20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– речевое нарушение, проявляющееся в расстройствах фонетического и просодического компонентов речевой функциональной системы и возникающее вследствие невыраженного </a:t>
            </a:r>
            <a:r>
              <a:rPr lang="ru-RU" sz="2800" spc="20" dirty="0" err="1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микроорганического</a:t>
            </a:r>
            <a:r>
              <a:rPr lang="ru-RU" sz="2800" spc="20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поражения головного мозга</a:t>
            </a:r>
            <a:endParaRPr lang="ru-RU" sz="2800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1026" name="Picture 2" descr="Официальный сайт университета имени А.И. Герцена | Безымянная страница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99" t="-819" r="399" b="10257"/>
          <a:stretch/>
        </p:blipFill>
        <p:spPr bwMode="auto">
          <a:xfrm>
            <a:off x="4724400" y="304800"/>
            <a:ext cx="3814386" cy="5181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635822" y="5572168"/>
            <a:ext cx="399154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spc="20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Людмила Владимировна Лопатина </a:t>
            </a:r>
            <a:endParaRPr lang="ru-RU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345593" y="5867400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Доктор </a:t>
            </a:r>
            <a:r>
              <a:rPr lang="ru-RU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педагогических наук, </a:t>
            </a:r>
            <a:r>
              <a:rPr lang="ru-RU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профессор кафедры логопедии</a:t>
            </a:r>
            <a:br>
              <a:rPr lang="ru-RU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РГПУ </a:t>
            </a:r>
            <a:r>
              <a:rPr lang="ru-RU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им. А.И. Герцена</a:t>
            </a:r>
          </a:p>
        </p:txBody>
      </p:sp>
    </p:spTree>
    <p:extLst>
      <p:ext uri="{BB962C8B-B14F-4D97-AF65-F5344CB8AC3E}">
        <p14:creationId xmlns:p14="http://schemas.microsoft.com/office/powerpoint/2010/main" val="19590439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28600" y="304800"/>
            <a:ext cx="82296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b="1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Механизм данной речевой патологии выражается </a:t>
            </a:r>
            <a:endParaRPr lang="ru-RU" sz="2400" b="1" dirty="0" smtClean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b="1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нарушении иннервации мышц органов </a:t>
            </a:r>
            <a:endParaRPr lang="ru-RU" sz="2400" b="1" dirty="0" smtClean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артикуляционного</a:t>
            </a:r>
            <a:r>
              <a:rPr lang="ru-RU" sz="2400" b="1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голосового </a:t>
            </a:r>
            <a:endParaRPr lang="ru-RU" sz="2400" b="1" dirty="0" smtClean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2400" b="1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дыхательного аппарата. 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2343" y="2057400"/>
            <a:ext cx="6775179" cy="451961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954736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4800" y="304800"/>
            <a:ext cx="8610600" cy="58213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800" b="1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Артикуляционная моторика </a:t>
            </a:r>
            <a:r>
              <a:rPr lang="ru-RU" sz="2800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умения правильно выполнять движения и удерживать положения органами артикуляционного аппарата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3650" y="2286000"/>
            <a:ext cx="6692900" cy="37084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343068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b="1" spc="20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Технологии коррекции нарушений </a:t>
            </a:r>
            <a:br>
              <a:rPr lang="ru-RU" sz="3200" b="1" spc="20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</a:br>
            <a:r>
              <a:rPr lang="ru-RU" sz="3200" b="1" spc="20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артикуляционной моторики </a:t>
            </a:r>
            <a:endParaRPr lang="ru-RU" sz="3200" b="1" dirty="0"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237"/>
          <a:stretch/>
        </p:blipFill>
        <p:spPr>
          <a:xfrm>
            <a:off x="589637" y="1600200"/>
            <a:ext cx="7964721" cy="42672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2346452" y="5897592"/>
            <a:ext cx="445109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Артикуляционная </a:t>
            </a:r>
            <a:r>
              <a:rPr lang="ru-RU" sz="2400" b="1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гимнастика</a:t>
            </a:r>
          </a:p>
        </p:txBody>
      </p:sp>
    </p:spTree>
    <p:extLst>
      <p:ext uri="{BB962C8B-B14F-4D97-AF65-F5344CB8AC3E}">
        <p14:creationId xmlns:p14="http://schemas.microsoft.com/office/powerpoint/2010/main" val="30154196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200" b="1" spc="20" dirty="0">
                <a:solidFill>
                  <a:srgbClr val="8064A2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Технологии коррекции нарушений </a:t>
            </a:r>
            <a:br>
              <a:rPr lang="ru-RU" sz="3200" b="1" spc="20" dirty="0">
                <a:solidFill>
                  <a:srgbClr val="8064A2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</a:br>
            <a:r>
              <a:rPr lang="ru-RU" sz="3200" b="1" spc="20" dirty="0">
                <a:solidFill>
                  <a:srgbClr val="8064A2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артикуляционной моторики 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371600"/>
            <a:ext cx="3887602" cy="20574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8200" y="3124200"/>
            <a:ext cx="4038600" cy="269778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7" name="Прямоугольник 6"/>
          <p:cNvSpPr/>
          <p:nvPr/>
        </p:nvSpPr>
        <p:spPr>
          <a:xfrm>
            <a:off x="2751405" y="6172200"/>
            <a:ext cx="364119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Логопедический </a:t>
            </a:r>
            <a:r>
              <a:rPr lang="ru-RU" sz="2400" b="1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массаж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872377" y="3430368"/>
            <a:ext cx="305724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i="1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классический ручной массаж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5693996" y="2750216"/>
            <a:ext cx="194700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i="1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зондовый массаж</a:t>
            </a:r>
          </a:p>
        </p:txBody>
      </p:sp>
    </p:spTree>
    <p:extLst>
      <p:ext uri="{BB962C8B-B14F-4D97-AF65-F5344CB8AC3E}">
        <p14:creationId xmlns:p14="http://schemas.microsoft.com/office/powerpoint/2010/main" val="4265583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200" b="1" spc="20" dirty="0">
                <a:solidFill>
                  <a:srgbClr val="8064A2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Технологии коррекции нарушений </a:t>
            </a:r>
            <a:br>
              <a:rPr lang="ru-RU" sz="3200" b="1" spc="20" dirty="0">
                <a:solidFill>
                  <a:srgbClr val="8064A2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</a:br>
            <a:r>
              <a:rPr lang="ru-RU" sz="3200" b="1" spc="20" dirty="0">
                <a:solidFill>
                  <a:srgbClr val="8064A2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артикуляционной моторики 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0779" y="1417518"/>
            <a:ext cx="6505575" cy="444652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1319213" y="6096000"/>
            <a:ext cx="650557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Самомассаж </a:t>
            </a:r>
            <a:r>
              <a:rPr lang="ru-RU" b="1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органов артикуляционного аппарата </a:t>
            </a:r>
          </a:p>
        </p:txBody>
      </p:sp>
    </p:spTree>
    <p:extLst>
      <p:ext uri="{BB962C8B-B14F-4D97-AF65-F5344CB8AC3E}">
        <p14:creationId xmlns:p14="http://schemas.microsoft.com/office/powerpoint/2010/main" val="704017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025" y="1447800"/>
            <a:ext cx="6457950" cy="484346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200" b="1" spc="20" dirty="0">
                <a:solidFill>
                  <a:srgbClr val="8064A2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Технологии коррекции нарушений </a:t>
            </a:r>
            <a:br>
              <a:rPr lang="ru-RU" sz="3200" b="1" spc="20" dirty="0">
                <a:solidFill>
                  <a:srgbClr val="8064A2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</a:br>
            <a:r>
              <a:rPr lang="ru-RU" sz="3200" b="1" spc="20" dirty="0">
                <a:solidFill>
                  <a:srgbClr val="8064A2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артикуляционной моторики 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338713" y="6324331"/>
            <a:ext cx="246657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b="1" dirty="0" err="1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ru-RU" sz="2000" b="1" dirty="0" err="1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иоэнергопластика</a:t>
            </a:r>
            <a:endParaRPr lang="ru-RU" sz="2000" b="1" dirty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9711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924</TotalTime>
  <Words>315</Words>
  <Application>Microsoft Office PowerPoint</Application>
  <PresentationFormat>Экран (4:3)</PresentationFormat>
  <Paragraphs>54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8" baseType="lpstr">
      <vt:lpstr>Arial</vt:lpstr>
      <vt:lpstr>Calibri</vt:lpstr>
      <vt:lpstr>Times New Roman</vt:lpstr>
      <vt:lpstr>Office Theme</vt:lpstr>
      <vt:lpstr>Инновационные технологии  в коррекции нарушений  артикуляционной моторики  у детей старшего дошкольного возраста  со стертой дизартрией</vt:lpstr>
      <vt:lpstr>Презентация PowerPoint</vt:lpstr>
      <vt:lpstr>Презентация PowerPoint</vt:lpstr>
      <vt:lpstr>Презентация PowerPoint</vt:lpstr>
      <vt:lpstr>Презентация PowerPoint</vt:lpstr>
      <vt:lpstr>Технологии коррекции нарушений  артикуляционной моторики </vt:lpstr>
      <vt:lpstr>Технологии коррекции нарушений  артикуляционной моторики </vt:lpstr>
      <vt:lpstr>Технологии коррекции нарушений  артикуляционной моторики </vt:lpstr>
      <vt:lpstr>Технологии коррекции нарушений  артикуляционной моторики </vt:lpstr>
      <vt:lpstr>Презентация PowerPoint</vt:lpstr>
      <vt:lpstr>Цель исследования:</vt:lpstr>
      <vt:lpstr>Наглядная модель  «Лягушка-болтушка»</vt:lpstr>
      <vt:lpstr>Презентация PowerPoint</vt:lpstr>
      <vt:lpstr>Методические рекомендации для проведения артикуляционной гимнастики с использованием наглядной модели «Лягушки-болтушки»</vt:lpstr>
    </vt:vector>
  </TitlesOfParts>
  <Company>HYATT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presentation</dc:title>
  <dc:creator>IS</dc:creator>
  <cp:lastModifiedBy>Учетная запись Майкрософт</cp:lastModifiedBy>
  <cp:revision>57</cp:revision>
  <dcterms:created xsi:type="dcterms:W3CDTF">2015-12-09T15:59:37Z</dcterms:created>
  <dcterms:modified xsi:type="dcterms:W3CDTF">2022-11-18T11:32:18Z</dcterms:modified>
</cp:coreProperties>
</file>