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6" r:id="rId3"/>
    <p:sldId id="299" r:id="rId4"/>
    <p:sldId id="300" r:id="rId5"/>
    <p:sldId id="301" r:id="rId6"/>
    <p:sldId id="302" r:id="rId7"/>
    <p:sldId id="324" r:id="rId8"/>
    <p:sldId id="303" r:id="rId9"/>
    <p:sldId id="304" r:id="rId10"/>
    <p:sldId id="305" r:id="rId11"/>
    <p:sldId id="306" r:id="rId12"/>
    <p:sldId id="307" r:id="rId13"/>
    <p:sldId id="308" r:id="rId14"/>
    <p:sldId id="310" r:id="rId15"/>
    <p:sldId id="309" r:id="rId16"/>
    <p:sldId id="311" r:id="rId17"/>
    <p:sldId id="312" r:id="rId18"/>
    <p:sldId id="313" r:id="rId19"/>
    <p:sldId id="314" r:id="rId20"/>
    <p:sldId id="315" r:id="rId21"/>
    <p:sldId id="316" r:id="rId22"/>
    <p:sldId id="317" r:id="rId23"/>
    <p:sldId id="319" r:id="rId24"/>
    <p:sldId id="322" r:id="rId25"/>
    <p:sldId id="323" r:id="rId26"/>
    <p:sldId id="28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jpeg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03648"/>
            <a:ext cx="8999984" cy="3528392"/>
          </a:xfrm>
          <a:solidFill>
            <a:srgbClr val="FFC000"/>
          </a:solidFill>
        </p:spPr>
        <p:txBody>
          <a:bodyPr/>
          <a:lstStyle/>
          <a:p>
            <a:pPr algn="ctr"/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Рождение римской республики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38972"/>
            <a:ext cx="1619672" cy="946412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52718"/>
            <a:ext cx="8964488" cy="1548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800" kern="1200" cap="all" spc="-8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dirty="0" smtClean="0"/>
              <a:t>15 </a:t>
            </a:r>
            <a:r>
              <a:rPr lang="ru-RU" sz="4800" dirty="0" smtClean="0"/>
              <a:t>марта 2024 г.</a:t>
            </a:r>
            <a:br>
              <a:rPr lang="ru-RU" sz="4800" dirty="0" smtClean="0"/>
            </a:br>
            <a:r>
              <a:rPr lang="ru-RU" sz="4800" dirty="0" smtClean="0"/>
              <a:t>Классная работа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79969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4" t="28890" r="8595"/>
          <a:stretch/>
        </p:blipFill>
        <p:spPr>
          <a:xfrm>
            <a:off x="0" y="0"/>
            <a:ext cx="9138624" cy="44371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24479"/>
            <a:ext cx="6586413" cy="1371600"/>
          </a:xfrm>
        </p:spPr>
        <p:txBody>
          <a:bodyPr>
            <a:noAutofit/>
          </a:bodyPr>
          <a:lstStyle/>
          <a:p>
            <a:pPr algn="ctr"/>
            <a:r>
              <a:rPr lang="en-US" sz="9600" dirty="0" smtClean="0"/>
              <a:t>SPQR</a:t>
            </a:r>
            <a:endParaRPr lang="ru-RU" sz="9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9" t="3925" r="22872" b="3357"/>
          <a:stretch/>
        </p:blipFill>
        <p:spPr>
          <a:xfrm>
            <a:off x="6586413" y="4447366"/>
            <a:ext cx="2557587" cy="24100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7596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718"/>
            <a:ext cx="8964488" cy="1371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Кто из героев римских легенд мог бы сказать о себе такие слова?</a:t>
            </a:r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432582"/>
            <a:ext cx="9144000" cy="446276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41325" indent="-441325"/>
            <a:r>
              <a:rPr lang="ru-RU" sz="2400" dirty="0" smtClean="0">
                <a:solidFill>
                  <a:schemeClr val="bg1"/>
                </a:solidFill>
              </a:rPr>
              <a:t>	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Увы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нам не поставили статуй за совершённый подвиг,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этой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серой хищнице-волчице! Не от того ли, что язык наш непонятен и научиться латинской речи мы не можем?! О люди, вы так неблагодарны! Заслуги наши перед Римом огромны. В тишине ночи пронзительные наши голоса подобны были звукам военных труб… Только благодаря нам – пусть об этом не забывают потомки  римлян – город не был захвачен, разграблен и разрушен.</a:t>
            </a:r>
          </a:p>
          <a:p>
            <a:pPr marL="441325" indent="-441325"/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 </a:t>
            </a:r>
            <a:endParaRPr lang="ru-RU" sz="3200" dirty="0">
              <a:solidFill>
                <a:schemeClr val="bg1"/>
              </a:solidFill>
              <a:latin typeface="Adventure" pitchFamily="2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211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968163" cy="137160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гуси Рим спасли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211960" y="332656"/>
            <a:ext cx="4664492" cy="6215790"/>
          </a:xfrm>
          <a:prstGeom prst="rect">
            <a:avLst/>
          </a:prstGeom>
          <a:ln w="76200">
            <a:solidFill>
              <a:schemeClr val="tx2"/>
            </a:solidFill>
          </a:ln>
        </p:spPr>
      </p:pic>
      <p:pic>
        <p:nvPicPr>
          <p:cNvPr id="5" name="Picture 4" descr="http://bookbox.com.ua/uploads/posts/2012-10/1349714920_1c95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340768"/>
            <a:ext cx="3421953" cy="4827400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77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1650" y="260648"/>
            <a:ext cx="7922838" cy="1548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2200" b="1" dirty="0" smtClean="0"/>
              <a:t>Где </a:t>
            </a:r>
            <a:r>
              <a:rPr lang="ru-RU" sz="2200" b="1" dirty="0"/>
              <a:t>и когда было отменено долговое рабство в Афинах? 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>Могли </a:t>
            </a:r>
            <a:r>
              <a:rPr lang="ru-RU" sz="2200" b="1" dirty="0"/>
              <a:t>ли римляне в год установления республики слышать </a:t>
            </a:r>
            <a:r>
              <a:rPr lang="ru-RU" sz="2200" b="1" dirty="0" smtClean="0"/>
              <a:t>об  </a:t>
            </a:r>
            <a:r>
              <a:rPr lang="ru-RU" sz="2200" b="1" dirty="0"/>
              <a:t>этом?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023648" cy="4373563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результате 200-летней борьбы плебеи стали полноправными гражданами Рима: </a:t>
            </a:r>
            <a:endParaRPr lang="ru-RU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 smtClean="0"/>
              <a:t>участвовали </a:t>
            </a:r>
            <a:r>
              <a:rPr lang="ru-RU" dirty="0"/>
              <a:t>в выборах консулов;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/>
              <a:t>принимали законы.</a:t>
            </a:r>
          </a:p>
          <a:p>
            <a:endPara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В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326 г. до н.э. </a:t>
            </a:r>
            <a:endPara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/>
              <a:t>отменено </a:t>
            </a:r>
            <a:r>
              <a:rPr lang="ru-RU" dirty="0"/>
              <a:t>долговое рабство.</a:t>
            </a:r>
          </a:p>
          <a:p>
            <a:endParaRPr lang="ru-RU" dirty="0"/>
          </a:p>
        </p:txBody>
      </p:sp>
      <p:pic>
        <p:nvPicPr>
          <p:cNvPr id="5" name="Picture 2" descr="Жизнь должника в Древнем Рим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501008"/>
            <a:ext cx="5001224" cy="28086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851920" y="6309696"/>
            <a:ext cx="5001224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Жизнь должника в Древнем Риме</a:t>
            </a:r>
          </a:p>
        </p:txBody>
      </p:sp>
      <p:pic>
        <p:nvPicPr>
          <p:cNvPr id="7" name="Picture 4" descr="https://www.internetprofitspartners.com/wp-content/uploads/2018/01/Man-With-Question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1294186" cy="1340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2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Народное собрание и </a:t>
            </a:r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консулы</a:t>
            </a:r>
            <a:endParaRPr lang="ru-RU" sz="3200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1340768"/>
            <a:ext cx="4536504" cy="64807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Народное собрание –верховная власть в Риме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2852936"/>
            <a:ext cx="3024336" cy="5760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Цензоры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2852936"/>
            <a:ext cx="2808312" cy="5760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Трибуны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852936"/>
            <a:ext cx="2627784" cy="5760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консула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4941168"/>
            <a:ext cx="2736304" cy="509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Сенат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http://cdn.dipity.com/uploads/events/135125a50ff0f2b45fef232e5593ecf5_1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2627785" cy="1457723"/>
          </a:xfrm>
          <a:prstGeom prst="rect">
            <a:avLst/>
          </a:prstGeom>
          <a:noFill/>
        </p:spPr>
      </p:pic>
      <p:pic>
        <p:nvPicPr>
          <p:cNvPr id="13316" name="Picture 4" descr="http://vsetke.ru/thumbnails/799/d056e65a68b8890f0912270fbe8c01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356992"/>
            <a:ext cx="1296144" cy="1503528"/>
          </a:xfrm>
          <a:prstGeom prst="rect">
            <a:avLst/>
          </a:prstGeom>
          <a:noFill/>
        </p:spPr>
      </p:pic>
      <p:pic>
        <p:nvPicPr>
          <p:cNvPr id="13318" name="Picture 6" descr="http://young.rzd.ru/dbmm/images/41/4624/693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429000"/>
            <a:ext cx="2627784" cy="1296975"/>
          </a:xfrm>
          <a:prstGeom prst="rect">
            <a:avLst/>
          </a:prstGeom>
          <a:noFill/>
        </p:spPr>
      </p:pic>
      <p:cxnSp>
        <p:nvCxnSpPr>
          <p:cNvPr id="16" name="Прямая со стрелкой 15"/>
          <p:cNvCxnSpPr>
            <a:stCxn id="5" idx="2"/>
            <a:endCxn id="8" idx="0"/>
          </p:cNvCxnSpPr>
          <p:nvPr/>
        </p:nvCxnSpPr>
        <p:spPr>
          <a:xfrm flipH="1">
            <a:off x="1313892" y="1988840"/>
            <a:ext cx="3150096" cy="864096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5" idx="2"/>
            <a:endCxn id="7" idx="0"/>
          </p:cNvCxnSpPr>
          <p:nvPr/>
        </p:nvCxnSpPr>
        <p:spPr>
          <a:xfrm>
            <a:off x="4463988" y="1988840"/>
            <a:ext cx="3096344" cy="864096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5" idx="2"/>
            <a:endCxn id="6" idx="0"/>
          </p:cNvCxnSpPr>
          <p:nvPr/>
        </p:nvCxnSpPr>
        <p:spPr>
          <a:xfrm>
            <a:off x="4463988" y="1988840"/>
            <a:ext cx="36004" cy="864096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2411760" y="2060848"/>
            <a:ext cx="3960440" cy="36004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ВЫБОРНОСТЬ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 descr="http://pics.livejournal.com/nionila/pic/003bx34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5373216"/>
            <a:ext cx="2054077" cy="1484784"/>
          </a:xfrm>
          <a:prstGeom prst="rect">
            <a:avLst/>
          </a:prstGeom>
          <a:noFill/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93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500"/>
                            </p:stCondLst>
                            <p:childTnLst>
                              <p:par>
                                <p:cTn id="6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4500"/>
                            </p:stCondLst>
                            <p:childTnLst>
                              <p:par>
                                <p:cTn id="6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5330646" cy="6165304"/>
          </a:xfrm>
        </p:spPr>
        <p:txBody>
          <a:bodyPr/>
          <a:lstStyle/>
          <a:p>
            <a:r>
              <a:rPr lang="ru-RU" sz="2400" dirty="0"/>
              <a:t>Консулом имел право стать любой гражданин, независимо от богатства.  Но денег за службу не платили.</a:t>
            </a:r>
          </a:p>
          <a:p>
            <a:r>
              <a:rPr lang="ru-RU" sz="2400" dirty="0"/>
              <a:t>Кто же занимал государственные должности?</a:t>
            </a:r>
          </a:p>
          <a:p>
            <a:r>
              <a:rPr lang="ru-RU" sz="2400" dirty="0"/>
              <a:t>В борьбе за консульскую должность кандидаты не скупились,  устраивая даровые обеды на тысячи человек, раздавая хлеб и одежду. В знак благодарности бедные граждане голосовали за него на выборах.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Народное собрание и консулы</a:t>
            </a:r>
            <a:endParaRPr lang="ru-RU" sz="3200" u="sng" dirty="0"/>
          </a:p>
        </p:txBody>
      </p:sp>
      <p:pic>
        <p:nvPicPr>
          <p:cNvPr id="5" name="Picture 13" descr="http://www.nb-info.ru/imperia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0646" y="692697"/>
            <a:ext cx="3813354" cy="6165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06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3995936" cy="6165304"/>
          </a:xfrm>
        </p:spPr>
        <p:txBody>
          <a:bodyPr/>
          <a:lstStyle/>
          <a:p>
            <a:r>
              <a:rPr lang="ru-RU" dirty="0" smtClean="0"/>
              <a:t>1</a:t>
            </a:r>
            <a:r>
              <a:rPr lang="ru-RU" dirty="0"/>
              <a:t>. Обладали высшей гражданской и военной властью;</a:t>
            </a:r>
          </a:p>
          <a:p>
            <a:r>
              <a:rPr lang="ru-RU" dirty="0" smtClean="0"/>
              <a:t>2</a:t>
            </a:r>
            <a:r>
              <a:rPr lang="ru-RU" dirty="0"/>
              <a:t>. По очереди председательствовали в Народном собрании;</a:t>
            </a:r>
          </a:p>
          <a:p>
            <a:r>
              <a:rPr lang="ru-RU" dirty="0" smtClean="0"/>
              <a:t>3</a:t>
            </a:r>
            <a:r>
              <a:rPr lang="ru-RU" dirty="0"/>
              <a:t>. Обладали равной властью;</a:t>
            </a:r>
          </a:p>
          <a:p>
            <a:r>
              <a:rPr lang="ru-RU" dirty="0" smtClean="0"/>
              <a:t>4</a:t>
            </a:r>
            <a:r>
              <a:rPr lang="ru-RU" dirty="0"/>
              <a:t>. Производили набор в </a:t>
            </a:r>
            <a:r>
              <a:rPr lang="ru-RU" dirty="0" smtClean="0"/>
              <a:t>войска;</a:t>
            </a:r>
          </a:p>
          <a:p>
            <a:r>
              <a:rPr lang="ru-RU" dirty="0" smtClean="0"/>
              <a:t>5</a:t>
            </a:r>
            <a:r>
              <a:rPr lang="ru-RU" dirty="0"/>
              <a:t>. Предлагали новые законы</a:t>
            </a:r>
          </a:p>
          <a:p>
            <a:r>
              <a:rPr lang="ru-RU" dirty="0" smtClean="0"/>
              <a:t>6</a:t>
            </a:r>
            <a:r>
              <a:rPr lang="ru-RU" dirty="0"/>
              <a:t>. Избирались на один год в результате тайного голосования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Народное собрание и консулы</a:t>
            </a:r>
            <a:endParaRPr lang="ru-RU" sz="3200" u="sng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5" r="19018"/>
          <a:stretch/>
        </p:blipFill>
        <p:spPr>
          <a:xfrm>
            <a:off x="3995936" y="2011245"/>
            <a:ext cx="5148064" cy="48467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995936" y="1364914"/>
            <a:ext cx="5148064" cy="64633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ДВА КОНСУЛА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54029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96" y="715541"/>
            <a:ext cx="8957592" cy="229249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Трибуны – высшие должностные лица, избираемые из плебеев.</a:t>
            </a:r>
          </a:p>
          <a:p>
            <a:r>
              <a:rPr lang="ru-RU" dirty="0"/>
              <a:t>Принадлежало право вето – право отменять распоряжение консулов, решение Сената, запретить голосовать закон.</a:t>
            </a:r>
          </a:p>
          <a:p>
            <a:r>
              <a:rPr lang="ru-RU" dirty="0"/>
              <a:t>Неприкосновенность личности.</a:t>
            </a:r>
          </a:p>
          <a:p>
            <a:r>
              <a:rPr lang="ru-RU" dirty="0"/>
              <a:t>Для выборов народных трибунов и принятия законов граждане собирались на Форуме – главной площади города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Народное собрание и консулы</a:t>
            </a:r>
            <a:endParaRPr lang="ru-RU" sz="3200" u="sng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15" t="12088" r="16766" b="23880"/>
          <a:stretch/>
        </p:blipFill>
        <p:spPr>
          <a:xfrm>
            <a:off x="4427984" y="3589836"/>
            <a:ext cx="4688297" cy="32888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 descr="for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-19945" y="2924944"/>
            <a:ext cx="4159897" cy="25795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73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15540"/>
            <a:ext cx="9144000" cy="4373563"/>
          </a:xfrm>
        </p:spPr>
        <p:txBody>
          <a:bodyPr>
            <a:normAutofit/>
          </a:bodyPr>
          <a:lstStyle/>
          <a:p>
            <a:r>
              <a:rPr lang="ru-RU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Состав:</a:t>
            </a:r>
            <a:r>
              <a:rPr lang="ru-RU" dirty="0"/>
              <a:t> входили </a:t>
            </a:r>
            <a:r>
              <a:rPr lang="ru-RU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всяких выборов </a:t>
            </a:r>
            <a:r>
              <a:rPr lang="ru-RU" dirty="0"/>
              <a:t>бывшие консулы, народные трибуны и другие должностные лица, пожизненно являвшиеся членами Сената (300 человек)</a:t>
            </a:r>
          </a:p>
          <a:p>
            <a:r>
              <a:rPr lang="ru-RU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Функции</a:t>
            </a:r>
            <a:r>
              <a:rPr lang="ru-RU" dirty="0"/>
              <a:t>: разработка планов ведения войны, ведение переговоров с другими государствами, распоряжение государственной казной.</a:t>
            </a:r>
          </a:p>
          <a:p>
            <a:r>
              <a:rPr lang="ru-RU" dirty="0"/>
              <a:t>Судьями могли быть только сенаторы.</a:t>
            </a:r>
          </a:p>
          <a:p>
            <a:r>
              <a:rPr lang="ru-RU" dirty="0"/>
              <a:t>Сенат ни перед кем не отчитывался в своих действиях и не нёс ответственности за ошибочные </a:t>
            </a:r>
            <a:r>
              <a:rPr lang="ru-RU" dirty="0" smtClean="0"/>
              <a:t>решения.</a:t>
            </a:r>
            <a:endParaRPr lang="ru-RU" dirty="0"/>
          </a:p>
          <a:p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Сенат и его роль в Риме</a:t>
            </a:r>
            <a:endParaRPr lang="ru-RU" sz="3200" u="sng" dirty="0"/>
          </a:p>
        </p:txBody>
      </p:sp>
      <p:pic>
        <p:nvPicPr>
          <p:cNvPr id="5" name="Picture 2" descr="http://dic.academic.ru/pictures/wiki/files/77/Maccari-Cice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3692061"/>
            <a:ext cx="5076056" cy="31659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  <p:pic>
        <p:nvPicPr>
          <p:cNvPr id="2050" name="Picture 2" descr="https://i.pinimg.com/originals/0f/18/0c/0f180cf35b948b473a409b81b082ddb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92061"/>
            <a:ext cx="3028870" cy="20411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323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64" y="1106259"/>
            <a:ext cx="8947324" cy="4373563"/>
          </a:xfrm>
        </p:spPr>
        <p:txBody>
          <a:bodyPr/>
          <a:lstStyle/>
          <a:p>
            <a:r>
              <a:rPr lang="ru-RU" dirty="0"/>
              <a:t>В результате непрерывных войн римляне создали большое и боеспособное войско, которое делилось на легионы. Основную массу воинов-легионеров составляли земледельцы: 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бедняков</a:t>
            </a:r>
            <a:r>
              <a:rPr lang="ru-RU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не владевших землёй, на военную службу не брали.</a:t>
            </a:r>
            <a:endPara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-1737"/>
            <a:ext cx="9144000" cy="1107996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РИМСКОЕ ВОЙСКО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Picture 2" descr="Римские легионы завоевали всю Европу "/>
          <p:cNvPicPr>
            <a:picLocks noChangeAspect="1" noChangeArrowheads="1"/>
          </p:cNvPicPr>
          <p:nvPr/>
        </p:nvPicPr>
        <p:blipFill rotWithShape="1">
          <a:blip r:embed="rId2" cstate="print"/>
          <a:srcRect b="7351"/>
          <a:stretch/>
        </p:blipFill>
        <p:spPr bwMode="auto">
          <a:xfrm>
            <a:off x="1795259" y="2420889"/>
            <a:ext cx="7212637" cy="44371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57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  <p:sp>
        <p:nvSpPr>
          <p:cNvPr id="2" name="Стрелка вправо 1"/>
          <p:cNvSpPr/>
          <p:nvPr/>
        </p:nvSpPr>
        <p:spPr>
          <a:xfrm>
            <a:off x="395536" y="1149093"/>
            <a:ext cx="8064896" cy="64807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987824" y="1204275"/>
            <a:ext cx="0" cy="64807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295078" y="764704"/>
            <a:ext cx="0" cy="12961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0" y="-1737"/>
            <a:ext cx="9013037" cy="769441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ЛЕНТА ВРЕМЕНИ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9499" y="1832453"/>
            <a:ext cx="104067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753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57294" y="1832453"/>
            <a:ext cx="104067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509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79657" y="1832453"/>
            <a:ext cx="104067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287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00625" y="2060848"/>
            <a:ext cx="13889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Р.Х.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998418" y="1852347"/>
            <a:ext cx="132600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2024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09834" y="567650"/>
            <a:ext cx="549035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 н.э.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295078" y="567650"/>
            <a:ext cx="13681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н.э.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-2598" y="2924944"/>
            <a:ext cx="896708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753 г. до н.э. основание Рима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-2598" y="3861048"/>
            <a:ext cx="896708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509 г. до н.э. – 287 г. до н.э.</a:t>
            </a:r>
          </a:p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рождение республики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809836" y="1184381"/>
            <a:ext cx="0" cy="64807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499992" y="1184381"/>
            <a:ext cx="0" cy="64807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661420" y="1184381"/>
            <a:ext cx="0" cy="64807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447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9103"/>
            <a:ext cx="6012160" cy="4782485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/>
              <a:t>У римлян не было сильной конницы, зато пехота считалась едва ли не лучшей в мире. Легионер был защищён шлемом, панцирем, кожаным поясом с металлическими бляхами. Щит имел полуцилиндрическую форму, делался из дерева и обтягивался бычьей кожей. По краям он был укреплён железными полосами, а в центре находилась железная шишка, которую воин стремился подставить под удар врага. Нижние части ног  были защищены от ударов солдатскими кожаными  башмаками.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-1737"/>
            <a:ext cx="9144000" cy="1107996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РИМСКОЕ ВОЙСКО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Picture 2" descr="http://www.romana.su/_ph/1/2/3211964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11521" y="1106259"/>
            <a:ext cx="3232479" cy="57517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44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06259"/>
            <a:ext cx="9036496" cy="4373563"/>
          </a:xfrm>
        </p:spPr>
        <p:txBody>
          <a:bodyPr/>
          <a:lstStyle/>
          <a:p>
            <a:r>
              <a:rPr lang="ru-RU" dirty="0"/>
              <a:t>Римляне обладали совершенным наступательным оружием: острыми и крепкими мечами, которыми можно было рубить и колоть. Но главным нововведением было особое копьё, которое годилось как для метания, так и для ближнего боя. Оно состояло из острого и тонкого железного наконечника, насаженного на древко.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-1737"/>
            <a:ext cx="9144000" cy="1107996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РИМСКОЕ ВОЙСКО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Picture 2" descr="http://www.romana.su/_ph/1/2/7351348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1555" y="2780929"/>
            <a:ext cx="6533767" cy="40770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3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06259"/>
            <a:ext cx="8999984" cy="4373563"/>
          </a:xfrm>
        </p:spPr>
        <p:txBody>
          <a:bodyPr/>
          <a:lstStyle/>
          <a:p>
            <a:r>
              <a:rPr lang="ru-RU" dirty="0"/>
              <a:t>Перед боем римляне строились в три линии, каждая из которых состояла из десяти  отрядов. В первой линии – юноши призывного возраста, во второй – воины постарше и покрепче, в третьей – самые надёжные, чьё мужество не раз было испытано на деле.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-1737"/>
            <a:ext cx="9144000" cy="1107996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РИМСКОЕ ВОЙСКО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Picture 11" descr="http://ancientrome.ru/army/image/leg004.gi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835696" y="2502647"/>
            <a:ext cx="7128792" cy="43553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80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25000" lnSpcReduction="20000"/>
          </a:bodyPr>
          <a:lstStyle/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17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r>
              <a:rPr lang="ru-RU" sz="400" b="1" dirty="0">
                <a:solidFill>
                  <a:srgbClr val="8A2E4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2" name="Picture 2" descr="http://www.romana.su/_ph/1/2/2812783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5476281"/>
            <a:ext cx="2016224" cy="1381719"/>
          </a:xfrm>
          <a:prstGeom prst="rect">
            <a:avLst/>
          </a:prstGeom>
          <a:noFill/>
        </p:spPr>
      </p:pic>
      <p:pic>
        <p:nvPicPr>
          <p:cNvPr id="33" name="Picture 2" descr="http://www.romana.su/_ph/1/2/2812783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5476281"/>
            <a:ext cx="2016224" cy="1381719"/>
          </a:xfrm>
          <a:prstGeom prst="rect">
            <a:avLst/>
          </a:prstGeom>
          <a:noFill/>
        </p:spPr>
      </p:pic>
      <p:pic>
        <p:nvPicPr>
          <p:cNvPr id="34" name="Picture 2" descr="http://www.romana.su/_ph/1/2/2812783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5476281"/>
            <a:ext cx="2016224" cy="1381719"/>
          </a:xfrm>
          <a:prstGeom prst="rect">
            <a:avLst/>
          </a:prstGeom>
          <a:noFill/>
        </p:spPr>
      </p:pic>
      <p:sp>
        <p:nvSpPr>
          <p:cNvPr id="36" name="Выноска со стрелкой вверх 35"/>
          <p:cNvSpPr/>
          <p:nvPr/>
        </p:nvSpPr>
        <p:spPr>
          <a:xfrm>
            <a:off x="683568" y="4437112"/>
            <a:ext cx="1440160" cy="936104"/>
          </a:xfrm>
          <a:prstGeom prst="upArrowCallout">
            <a:avLst/>
          </a:prstGeom>
          <a:solidFill>
            <a:srgbClr val="00FF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Опытные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воины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37" name="Выноска со стрелкой вверх 36"/>
          <p:cNvSpPr/>
          <p:nvPr/>
        </p:nvSpPr>
        <p:spPr>
          <a:xfrm>
            <a:off x="2555776" y="4437112"/>
            <a:ext cx="1512168" cy="936104"/>
          </a:xfrm>
          <a:prstGeom prst="upArrowCallout">
            <a:avLst/>
          </a:prstGeom>
          <a:solidFill>
            <a:srgbClr val="00FF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Опытные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воины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38" name="Выноска со стрелкой вверх 37"/>
          <p:cNvSpPr/>
          <p:nvPr/>
        </p:nvSpPr>
        <p:spPr>
          <a:xfrm>
            <a:off x="4644008" y="4365104"/>
            <a:ext cx="1440160" cy="1008112"/>
          </a:xfrm>
          <a:prstGeom prst="upArrowCallout">
            <a:avLst/>
          </a:prstGeom>
          <a:solidFill>
            <a:srgbClr val="00FF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Опытные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воины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39" name="Выноска со стрелкой вверх 38"/>
          <p:cNvSpPr/>
          <p:nvPr/>
        </p:nvSpPr>
        <p:spPr>
          <a:xfrm>
            <a:off x="6732240" y="4365104"/>
            <a:ext cx="1368152" cy="1008112"/>
          </a:xfrm>
          <a:prstGeom prst="upArrowCallout">
            <a:avLst/>
          </a:prstGeom>
          <a:solidFill>
            <a:srgbClr val="00FF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Опытные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воины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0" name="Выноска со стрелкой вверх 39"/>
          <p:cNvSpPr/>
          <p:nvPr/>
        </p:nvSpPr>
        <p:spPr>
          <a:xfrm>
            <a:off x="899592" y="1844824"/>
            <a:ext cx="1224136" cy="914400"/>
          </a:xfrm>
          <a:prstGeom prst="upArrowCallout">
            <a:avLst/>
          </a:prstGeom>
          <a:solidFill>
            <a:srgbClr val="66FF33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Юноши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1" name="Выноска со стрелкой вверх 40"/>
          <p:cNvSpPr/>
          <p:nvPr/>
        </p:nvSpPr>
        <p:spPr>
          <a:xfrm>
            <a:off x="1979712" y="5373216"/>
            <a:ext cx="72008" cy="144016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Выноска со стрелкой вверх 41"/>
          <p:cNvSpPr/>
          <p:nvPr/>
        </p:nvSpPr>
        <p:spPr>
          <a:xfrm>
            <a:off x="2627784" y="1844824"/>
            <a:ext cx="1224136" cy="914400"/>
          </a:xfrm>
          <a:prstGeom prst="upArrowCallout">
            <a:avLst/>
          </a:prstGeom>
          <a:solidFill>
            <a:srgbClr val="66FF33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Юноши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3" name="Выноска со стрелкой вверх 42"/>
          <p:cNvSpPr/>
          <p:nvPr/>
        </p:nvSpPr>
        <p:spPr>
          <a:xfrm>
            <a:off x="4572000" y="1844824"/>
            <a:ext cx="1224136" cy="914400"/>
          </a:xfrm>
          <a:prstGeom prst="upArrowCallout">
            <a:avLst/>
          </a:prstGeom>
          <a:solidFill>
            <a:srgbClr val="66FF33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Юноши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4" name="Выноска со стрелкой вверх 43"/>
          <p:cNvSpPr/>
          <p:nvPr/>
        </p:nvSpPr>
        <p:spPr>
          <a:xfrm>
            <a:off x="6516216" y="1844824"/>
            <a:ext cx="1224136" cy="914400"/>
          </a:xfrm>
          <a:prstGeom prst="upArrowCallout">
            <a:avLst/>
          </a:prstGeom>
          <a:solidFill>
            <a:srgbClr val="66FF33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Юноши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6" name="Выноска со стрелкой вверх 45"/>
          <p:cNvSpPr/>
          <p:nvPr/>
        </p:nvSpPr>
        <p:spPr>
          <a:xfrm>
            <a:off x="1547664" y="3068960"/>
            <a:ext cx="1440160" cy="1152128"/>
          </a:xfrm>
          <a:prstGeom prst="upArrowCallout">
            <a:avLst/>
          </a:prstGeom>
          <a:solidFill>
            <a:srgbClr val="CC99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постарше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7" name="Выноска со стрелкой вверх 46"/>
          <p:cNvSpPr/>
          <p:nvPr/>
        </p:nvSpPr>
        <p:spPr>
          <a:xfrm>
            <a:off x="3635896" y="2996952"/>
            <a:ext cx="1368152" cy="1152128"/>
          </a:xfrm>
          <a:prstGeom prst="upArrowCallout">
            <a:avLst/>
          </a:prstGeom>
          <a:solidFill>
            <a:srgbClr val="CC99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постарше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8" name="Выноска со стрелкой вверх 47"/>
          <p:cNvSpPr/>
          <p:nvPr/>
        </p:nvSpPr>
        <p:spPr>
          <a:xfrm>
            <a:off x="5580112" y="2996952"/>
            <a:ext cx="1368152" cy="1152128"/>
          </a:xfrm>
          <a:prstGeom prst="upArrowCallout">
            <a:avLst/>
          </a:prstGeom>
          <a:solidFill>
            <a:srgbClr val="CC99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постарше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9" name="Выноска со стрелкой вверх 48"/>
          <p:cNvSpPr/>
          <p:nvPr/>
        </p:nvSpPr>
        <p:spPr>
          <a:xfrm>
            <a:off x="8091657" y="2492896"/>
            <a:ext cx="914400" cy="2232248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84513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конница</a:t>
            </a:r>
            <a:endParaRPr lang="ru-RU" sz="2400" b="1" dirty="0"/>
          </a:p>
        </p:txBody>
      </p:sp>
      <p:sp>
        <p:nvSpPr>
          <p:cNvPr id="50" name="Выноска со стрелкой вверх 49"/>
          <p:cNvSpPr/>
          <p:nvPr/>
        </p:nvSpPr>
        <p:spPr>
          <a:xfrm>
            <a:off x="0" y="2492896"/>
            <a:ext cx="914400" cy="2232248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84513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конница</a:t>
            </a:r>
            <a:endParaRPr lang="ru-RU" sz="2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1737"/>
            <a:ext cx="9144000" cy="1107996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РИМСКОЕ ВОЙСКО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3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563887" y="1106624"/>
            <a:ext cx="5404817" cy="44196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Римское войско отличалось строгой дисциплиной. Если легионер проявлял  трусость, то каждого десятого из легиона казнили. Заснувшего на посту часового насмерть забивали камнями. А если воины отличились, им увеличивали долю военной добычи, награждали почётным оружием. Венец с зубчатой стеной  вручался  тому, кто первый взобрался на стену или вал вражеской крепости.</a:t>
            </a:r>
            <a:endParaRPr lang="ru-RU" sz="2400" b="1" dirty="0"/>
          </a:p>
        </p:txBody>
      </p:sp>
      <p:pic>
        <p:nvPicPr>
          <p:cNvPr id="6" name="Picture 7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1108348"/>
            <a:ext cx="3456384" cy="44161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5" y="5975408"/>
            <a:ext cx="1152128" cy="8187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РИМСКОЕ ВОЙСКО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7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murzim.ru/uploads/posts/2010-11/thumbs/1288894742_image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82" y="1100554"/>
            <a:ext cx="3778310" cy="47740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4" name="Picture 2" descr="Легат – командир леги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100554"/>
            <a:ext cx="1860798" cy="4478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6" name="Picture 4" descr="Римский центурио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0915" y="1100554"/>
            <a:ext cx="2411760" cy="44496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РИМСКОЕ ВОЙСКО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30915" y="5550252"/>
            <a:ext cx="2411760" cy="64633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Римский</a:t>
            </a:r>
          </a:p>
          <a:p>
            <a:pPr algn="ctr"/>
            <a:r>
              <a:rPr lang="ru-RU" b="1" dirty="0" smtClean="0"/>
              <a:t>центурион</a:t>
            </a:r>
            <a:endParaRPr lang="ru-RU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876256" y="5534006"/>
            <a:ext cx="1860798" cy="92333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Легат – командир легиона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7057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95536" y="-30387"/>
            <a:ext cx="8435280" cy="9720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smtClean="0"/>
              <a:t>Домашнее задание</a:t>
            </a:r>
            <a:endParaRPr lang="ru-RU" sz="48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79512" y="1124744"/>
            <a:ext cx="8640960" cy="43735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 46, записи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тетради знать.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Выучить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даты.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Знать ответы на вопросы:</a:t>
            </a:r>
          </a:p>
          <a:p>
            <a:pPr marL="514350" indent="-514350"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такие патриции, плебеи, народные трибуны, консулы.</a:t>
            </a:r>
          </a:p>
          <a:p>
            <a:pPr marL="514350" indent="-514350"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право вето.</a:t>
            </a:r>
          </a:p>
          <a:p>
            <a:pPr marL="514350" indent="-514350"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республика.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639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628"/>
            <a:ext cx="5791200" cy="1371600"/>
          </a:xfrm>
        </p:spPr>
        <p:txBody>
          <a:bodyPr/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Консулы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(замена царя)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4"/>
          <a:stretch/>
        </p:blipFill>
        <p:spPr>
          <a:xfrm>
            <a:off x="323528" y="1484784"/>
            <a:ext cx="8358519" cy="52988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63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787208" cy="137160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Патриции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(граждане Рима, потомки местных знатных жителей)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3"/>
          <a:stretch/>
        </p:blipFill>
        <p:spPr>
          <a:xfrm>
            <a:off x="107504" y="1571145"/>
            <a:ext cx="8136904" cy="52177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749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52718"/>
            <a:ext cx="8280920" cy="137160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Плебеи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(жители Рима, переселенцы из других областей Италии)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1"/>
          <a:stretch/>
        </p:blipFill>
        <p:spPr>
          <a:xfrm>
            <a:off x="1033830" y="1709797"/>
            <a:ext cx="8110170" cy="51482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364088" y="2996952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</a:rPr>
              <a:t>Не могли занимать государственные должности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920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0" t="8367" r="10894"/>
          <a:stretch/>
        </p:blipFill>
        <p:spPr>
          <a:xfrm>
            <a:off x="0" y="225884"/>
            <a:ext cx="8964489" cy="61589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469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8ABF9209-D70C-7775-8C14-318FBC3A4D5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5613393"/>
              </p:ext>
            </p:extLst>
          </p:nvPr>
        </p:nvGraphicFramePr>
        <p:xfrm>
          <a:off x="-28778" y="2635970"/>
          <a:ext cx="9036496" cy="37642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4518248">
                  <a:extLst>
                    <a:ext uri="{9D8B030D-6E8A-4147-A177-3AD203B41FA5}">
                      <a16:colId xmlns:a16="http://schemas.microsoft.com/office/drawing/2014/main" xmlns="" val="3835287294"/>
                    </a:ext>
                  </a:extLst>
                </a:gridCol>
                <a:gridCol w="4518248">
                  <a:extLst>
                    <a:ext uri="{9D8B030D-6E8A-4147-A177-3AD203B41FA5}">
                      <a16:colId xmlns:a16="http://schemas.microsoft.com/office/drawing/2014/main" xmlns="" val="3047161794"/>
                    </a:ext>
                  </a:extLst>
                </a:gridCol>
              </a:tblGrid>
              <a:tr h="40231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Афины</a:t>
                      </a:r>
                    </a:p>
                  </a:txBody>
                  <a:tcPr marL="0" marR="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Рим</a:t>
                      </a:r>
                    </a:p>
                  </a:txBody>
                  <a:tcPr marL="0" marR="0" marT="0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6670308"/>
                  </a:ext>
                </a:extLst>
              </a:tr>
              <a:tr h="2838050">
                <a:tc>
                  <a:txBody>
                    <a:bodyPr/>
                    <a:lstStyle/>
                    <a:p>
                      <a:pPr algn="ctr"/>
                      <a:r>
                        <a:rPr lang="ru-RU" sz="2300" dirty="0">
                          <a:effectLst/>
                        </a:rPr>
                        <a:t>Афины - демократическая республика. </a:t>
                      </a:r>
                      <a:endParaRPr lang="ru-RU" sz="2300" dirty="0" smtClean="0">
                        <a:effectLst/>
                      </a:endParaRPr>
                    </a:p>
                    <a:p>
                      <a:pPr algn="ctr"/>
                      <a:r>
                        <a:rPr lang="ru-RU" sz="2300" dirty="0" smtClean="0">
                          <a:effectLst/>
                        </a:rPr>
                        <a:t>Здесь </a:t>
                      </a:r>
                      <a:r>
                        <a:rPr lang="ru-RU" sz="2300" dirty="0">
                          <a:effectLst/>
                        </a:rPr>
                        <a:t>власть в полной мере принадлежала народу. </a:t>
                      </a:r>
                      <a:endParaRPr lang="ru-RU" sz="2300" dirty="0" smtClean="0">
                        <a:effectLst/>
                      </a:endParaRPr>
                    </a:p>
                    <a:p>
                      <a:pPr algn="ctr"/>
                      <a:r>
                        <a:rPr lang="ru-RU" sz="2300" dirty="0" smtClean="0">
                          <a:effectLst/>
                        </a:rPr>
                        <a:t>Ареопаг </a:t>
                      </a:r>
                      <a:r>
                        <a:rPr lang="ru-RU" sz="2300" dirty="0">
                          <a:effectLst/>
                        </a:rPr>
                        <a:t>утратил свое значение</a:t>
                      </a:r>
                    </a:p>
                  </a:txBody>
                  <a:tcPr marL="0" marR="0" marT="0" marB="0"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>
                          <a:effectLst/>
                        </a:rPr>
                        <a:t>Рим </a:t>
                      </a:r>
                      <a:r>
                        <a:rPr lang="ru-RU" sz="2300" dirty="0" smtClean="0">
                          <a:effectLst/>
                        </a:rPr>
                        <a:t>- </a:t>
                      </a:r>
                      <a:r>
                        <a:rPr lang="ru-RU" sz="2300" dirty="0">
                          <a:effectLst/>
                        </a:rPr>
                        <a:t>аристократическая республика. </a:t>
                      </a:r>
                      <a:endParaRPr lang="ru-RU" sz="2300" dirty="0" smtClean="0">
                        <a:effectLst/>
                      </a:endParaRPr>
                    </a:p>
                    <a:p>
                      <a:pPr algn="ctr"/>
                      <a:r>
                        <a:rPr lang="ru-RU" sz="2300" dirty="0" smtClean="0">
                          <a:effectLst/>
                        </a:rPr>
                        <a:t>Здесь </a:t>
                      </a:r>
                      <a:r>
                        <a:rPr lang="ru-RU" sz="2300" dirty="0">
                          <a:effectLst/>
                        </a:rPr>
                        <a:t>власть принадлежала знати. </a:t>
                      </a:r>
                      <a:endParaRPr lang="ru-RU" sz="2300" dirty="0" smtClean="0">
                        <a:effectLst/>
                      </a:endParaRPr>
                    </a:p>
                    <a:p>
                      <a:pPr algn="ctr"/>
                      <a:r>
                        <a:rPr lang="ru-RU" sz="2300" dirty="0" smtClean="0">
                          <a:effectLst/>
                        </a:rPr>
                        <a:t>Сенат </a:t>
                      </a:r>
                      <a:r>
                        <a:rPr lang="ru-RU" sz="2300" dirty="0">
                          <a:effectLst/>
                        </a:rPr>
                        <a:t>играл определяющую роль в разработке законов, ни перед кем не отчитывался и не нес ответственности за ошибочные действия</a:t>
                      </a:r>
                    </a:p>
                  </a:txBody>
                  <a:tcPr marL="0" marR="0" marT="0" marB="0" anchor="b">
                    <a:solidFill>
                      <a:srgbClr val="FFFF0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34047844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78781FDF-0172-4EB5-63B1-E1A49AEF5A8E}"/>
              </a:ext>
            </a:extLst>
          </p:cNvPr>
          <p:cNvSpPr txBox="1">
            <a:spLocks/>
          </p:cNvSpPr>
          <p:nvPr/>
        </p:nvSpPr>
        <p:spPr>
          <a:xfrm>
            <a:off x="2627784" y="188640"/>
            <a:ext cx="3600400" cy="2448272"/>
          </a:xfrm>
          <a:prstGeom prst="ellipse">
            <a:avLst/>
          </a:prstGeom>
          <a:solidFill>
            <a:srgbClr val="FFFF00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600" dirty="0" smtClean="0">
                <a:solidFill>
                  <a:srgbClr val="FF0000"/>
                </a:solidFill>
              </a:rPr>
              <a:t>Сравнение</a:t>
            </a:r>
            <a:r>
              <a:rPr lang="ru-RU" sz="26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endParaRPr lang="en-US" sz="26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26" name="Picture 2" descr="https://mykaleidoscope.ru/x/uploads/posts/2022-09/1663176614_2-mykaleidoscope-ru-p-arkhitektura-drevnego-rima-krasivo-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50835"/>
            <a:ext cx="2232248" cy="15238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ourweek.ru/storage/web/source/uploads/ckeditor/%D0%90%D0%BA%D1%80%D0%BE%D0%BF%D0%BE%D1%8C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34514"/>
            <a:ext cx="2304324" cy="14402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15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1371600"/>
          </a:xfrm>
        </p:spPr>
        <p:txBody>
          <a:bodyPr>
            <a:normAutofit/>
          </a:bodyPr>
          <a:lstStyle/>
          <a:p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Плебеи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(составляли основу армии)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2" r="9872"/>
          <a:stretch/>
        </p:blipFill>
        <p:spPr>
          <a:xfrm>
            <a:off x="29533" y="1624195"/>
            <a:ext cx="4182427" cy="30699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трелка вправо 4"/>
          <p:cNvSpPr/>
          <p:nvPr/>
        </p:nvSpPr>
        <p:spPr>
          <a:xfrm>
            <a:off x="3131840" y="4797152"/>
            <a:ext cx="2592288" cy="936104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манипулировали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8" r="5106"/>
          <a:stretch/>
        </p:blipFill>
        <p:spPr>
          <a:xfrm>
            <a:off x="4523192" y="1628800"/>
            <a:ext cx="4145714" cy="30963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54735" y="5080538"/>
            <a:ext cx="280831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</a:rPr>
              <a:t>Плебеи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0594" y="5080538"/>
            <a:ext cx="280831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</a:rPr>
              <a:t>Патрициями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926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7416824" cy="1371600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Народные трибуны </a:t>
            </a:r>
            <a:r>
              <a:rPr lang="ru-RU" dirty="0" smtClean="0"/>
              <a:t>(защитники плебеев)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15" t="12088" r="16766" b="23880"/>
          <a:stretch/>
        </p:blipFill>
        <p:spPr>
          <a:xfrm>
            <a:off x="1115616" y="1458916"/>
            <a:ext cx="7605909" cy="5335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613043" y="1556792"/>
            <a:ext cx="3024336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ЗАПРЕЩАЮ!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5266" r="9648" b="27594"/>
          <a:stretch/>
        </p:blipFill>
        <p:spPr>
          <a:xfrm>
            <a:off x="0" y="5911588"/>
            <a:ext cx="1619672" cy="9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145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268</TotalTime>
  <Words>756</Words>
  <Application>Microsoft Office PowerPoint</Application>
  <PresentationFormat>Экран (4:3)</PresentationFormat>
  <Paragraphs>182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Главная</vt:lpstr>
      <vt:lpstr>Рождение римской республики</vt:lpstr>
      <vt:lpstr>Презентация PowerPoint</vt:lpstr>
      <vt:lpstr>Консулы  (замена царя)</vt:lpstr>
      <vt:lpstr>Патриции  (граждане Рима, потомки местных знатных жителей)</vt:lpstr>
      <vt:lpstr>Плебеи (жители Рима, переселенцы из других областей Италии)</vt:lpstr>
      <vt:lpstr>Презентация PowerPoint</vt:lpstr>
      <vt:lpstr>Презентация PowerPoint</vt:lpstr>
      <vt:lpstr>Плебеи (составляли основу армии)</vt:lpstr>
      <vt:lpstr>Народные трибуны (защитники плебеев)</vt:lpstr>
      <vt:lpstr>SPQR</vt:lpstr>
      <vt:lpstr>Кто из героев римских легенд мог бы сказать о себе такие слова?</vt:lpstr>
      <vt:lpstr>Как гуси Рим спасли</vt:lpstr>
      <vt:lpstr>    Где и когда было отменено долговое рабство в Афинах?  Могли ли римляне в год установления республики слышать об  этом? </vt:lpstr>
      <vt:lpstr>Народное собрание и консулы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30</cp:revision>
  <dcterms:created xsi:type="dcterms:W3CDTF">2024-02-28T14:57:01Z</dcterms:created>
  <dcterms:modified xsi:type="dcterms:W3CDTF">2024-03-14T21:54:47Z</dcterms:modified>
</cp:coreProperties>
</file>