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52" r:id="rId1"/>
  </p:sldMasterIdLst>
  <p:sldIdLst>
    <p:sldId id="256" r:id="rId2"/>
    <p:sldId id="263" r:id="rId3"/>
    <p:sldId id="257" r:id="rId4"/>
    <p:sldId id="265" r:id="rId5"/>
    <p:sldId id="261" r:id="rId6"/>
    <p:sldId id="258" r:id="rId7"/>
    <p:sldId id="259" r:id="rId8"/>
    <p:sldId id="266" r:id="rId9"/>
    <p:sldId id="262" r:id="rId10"/>
    <p:sldId id="260" r:id="rId11"/>
    <p:sldId id="267" r:id="rId12"/>
    <p:sldId id="264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102" y="2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83CE4961-8E4C-48E5-9A60-384F336FB13B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73FAE83C-3E03-4001-88DC-B291D787DF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2153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E4961-8E4C-48E5-9A60-384F336FB13B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AE83C-3E03-4001-88DC-B291D787DF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93412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83CE4961-8E4C-48E5-9A60-384F336FB13B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73FAE83C-3E03-4001-88DC-B291D787DF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88098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83CE4961-8E4C-48E5-9A60-384F336FB13B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73FAE83C-3E03-4001-88DC-B291D787DF4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648729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83CE4961-8E4C-48E5-9A60-384F336FB13B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73FAE83C-3E03-4001-88DC-B291D787DF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59754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E4961-8E4C-48E5-9A60-384F336FB13B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AE83C-3E03-4001-88DC-B291D787DF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87666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E4961-8E4C-48E5-9A60-384F336FB13B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AE83C-3E03-4001-88DC-B291D787DF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09796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E4961-8E4C-48E5-9A60-384F336FB13B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AE83C-3E03-4001-88DC-B291D787DF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8680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83CE4961-8E4C-48E5-9A60-384F336FB13B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73FAE83C-3E03-4001-88DC-B291D787DF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2710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E4961-8E4C-48E5-9A60-384F336FB13B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AE83C-3E03-4001-88DC-B291D787DF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85126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83CE4961-8E4C-48E5-9A60-384F336FB13B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73FAE83C-3E03-4001-88DC-B291D787DF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9423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E4961-8E4C-48E5-9A60-384F336FB13B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AE83C-3E03-4001-88DC-B291D787DF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9699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E4961-8E4C-48E5-9A60-384F336FB13B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AE83C-3E03-4001-88DC-B291D787DF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74311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E4961-8E4C-48E5-9A60-384F336FB13B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AE83C-3E03-4001-88DC-B291D787DF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18175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E4961-8E4C-48E5-9A60-384F336FB13B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AE83C-3E03-4001-88DC-B291D787DF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6886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E4961-8E4C-48E5-9A60-384F336FB13B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AE83C-3E03-4001-88DC-B291D787DF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8806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E4961-8E4C-48E5-9A60-384F336FB13B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AE83C-3E03-4001-88DC-B291D787DF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6899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CE4961-8E4C-48E5-9A60-384F336FB13B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FAE83C-3E03-4001-88DC-B291D787DF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6164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3" r:id="rId1"/>
    <p:sldLayoutId id="2147484054" r:id="rId2"/>
    <p:sldLayoutId id="2147484055" r:id="rId3"/>
    <p:sldLayoutId id="2147484056" r:id="rId4"/>
    <p:sldLayoutId id="2147484057" r:id="rId5"/>
    <p:sldLayoutId id="2147484058" r:id="rId6"/>
    <p:sldLayoutId id="2147484059" r:id="rId7"/>
    <p:sldLayoutId id="2147484060" r:id="rId8"/>
    <p:sldLayoutId id="2147484061" r:id="rId9"/>
    <p:sldLayoutId id="2147484062" r:id="rId10"/>
    <p:sldLayoutId id="2147484063" r:id="rId11"/>
    <p:sldLayoutId id="2147484064" r:id="rId12"/>
    <p:sldLayoutId id="2147484065" r:id="rId13"/>
    <p:sldLayoutId id="2147484066" r:id="rId14"/>
    <p:sldLayoutId id="2147484067" r:id="rId15"/>
    <p:sldLayoutId id="2147484068" r:id="rId16"/>
    <p:sldLayoutId id="214748406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20980" y="2610592"/>
            <a:ext cx="7235638" cy="2280062"/>
          </a:xfrm>
        </p:spPr>
        <p:txBody>
          <a:bodyPr>
            <a:noAutofit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Bahnschrift SemiBold Condensed" panose="020B0502040204020203" pitchFamily="34" charset="0"/>
              </a:rPr>
              <a:t/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Bahnschrift SemiBold Condensed" panose="020B0502040204020203" pitchFamily="34" charset="0"/>
              </a:rPr>
            </a:b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Bahnschrift SemiBold Condensed" panose="020B0502040204020203" pitchFamily="34" charset="0"/>
              </a:rPr>
              <a:t/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  <a:latin typeface="Bahnschrift SemiBold Condensed" panose="020B0502040204020203" pitchFamily="34" charset="0"/>
              </a:rPr>
            </a:b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Bahnschrift SemiBold Condensed" panose="020B0502040204020203" pitchFamily="34" charset="0"/>
              </a:rPr>
              <a:t>Особенности развития </a:t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Bahnschrift SemiBold Condensed" panose="020B0502040204020203" pitchFamily="34" charset="0"/>
              </a:rPr>
            </a:b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Bahnschrift SemiBold Condensed" panose="020B0502040204020203" pitchFamily="34" charset="0"/>
              </a:rPr>
              <a:t>и формирования речи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Bahnschrift SemiBold Condensed" panose="020B0502040204020203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66321" y="4913288"/>
            <a:ext cx="4841174" cy="614548"/>
          </a:xfrm>
        </p:spPr>
        <p:txBody>
          <a:bodyPr>
            <a:noAutofit/>
          </a:bodyPr>
          <a:lstStyle/>
          <a:p>
            <a:r>
              <a:rPr lang="ru-RU" sz="2400" dirty="0" smtClean="0"/>
              <a:t>Развитие детей от 0 до 1 года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617292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60073" y="740622"/>
            <a:ext cx="9344891" cy="1293028"/>
          </a:xfrm>
        </p:spPr>
        <p:txBody>
          <a:bodyPr/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Стадия четвертая – первые слова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bg2"/>
          </a:solidFill>
          <a:effectLst>
            <a:softEdge rad="190500"/>
          </a:effectLst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Обычно начинается в 11-12 месяцев.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Именно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сейчас малыш начинает ассоциировать слова с объектами окружающей среды, слова для него наполняются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смыслом.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 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Очень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важно помочь ребенку в его словотворчестве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Его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первые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  слова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будут звукоподражательными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: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 Полезно слова подкреплять жестами.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Сначала ребенок учится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воспроизво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-</a:t>
            </a:r>
          </a:p>
          <a:p>
            <a:pPr marL="0" indent="0">
              <a:buNone/>
            </a:pP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д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ить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жест , а потом повторяет слово.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Младенческие слова помогают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ребенку перейти к «взрослой речи».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3298" y="3277590"/>
            <a:ext cx="5152901" cy="3345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524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7283" y="1338502"/>
            <a:ext cx="8057584" cy="4853023"/>
          </a:xfrm>
          <a:prstGeom prst="snip2Same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ru-RU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Таким образом, доречевой период является подготовительным по отношению к собственно речевой деятельности. Ребенок практикуется в артикуляции отдельных звуков, слогов и слоговых комбинаций, происходит координация слуховых и </a:t>
            </a:r>
            <a:r>
              <a:rPr lang="ru-RU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речедвигательных</a:t>
            </a:r>
            <a:r>
              <a:rPr lang="ru-RU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образов, отрабатываются интонационные структуры родного языка, формируются предпосылки для развития фонематического слуха, без которого невозможно произнесение самого простого слова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7334"/>
          <a:stretch/>
        </p:blipFill>
        <p:spPr>
          <a:xfrm>
            <a:off x="8008918" y="840562"/>
            <a:ext cx="3896013" cy="3894400"/>
          </a:xfrm>
          <a:prstGeom prst="rect">
            <a:avLst/>
          </a:prstGeom>
          <a:effectLst>
            <a:softEdge rad="419100"/>
          </a:effectLst>
        </p:spPr>
      </p:pic>
    </p:spTree>
    <p:extLst>
      <p:ext uri="{BB962C8B-B14F-4D97-AF65-F5344CB8AC3E}">
        <p14:creationId xmlns:p14="http://schemas.microsoft.com/office/powerpoint/2010/main" val="3851726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0031" y="1517668"/>
            <a:ext cx="10449296" cy="3184961"/>
          </a:xfrm>
          <a:solidFill>
            <a:schemeClr val="accent5">
              <a:lumMod val="40000"/>
              <a:lumOff val="60000"/>
            </a:schemeClr>
          </a:solidFill>
          <a:effectLst>
            <a:softEdge rad="152400"/>
          </a:effectLst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r>
              <a:rPr lang="ru-RU" sz="3200" b="1" i="1" dirty="0" smtClean="0">
                <a:solidFill>
                  <a:schemeClr val="accent1">
                    <a:lumMod val="75000"/>
                  </a:schemeClr>
                </a:solidFill>
              </a:rPr>
              <a:t>                      СПАСИБО ЗА ВНИМАНИЕ</a:t>
            </a:r>
            <a:endParaRPr lang="ru-RU" sz="32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9249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Стадии формирования речи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20000"/>
              <a:lumOff val="80000"/>
            </a:schemeClr>
          </a:solidFill>
          <a:effectLst>
            <a:softEdge rad="215900"/>
          </a:effectLst>
        </p:spPr>
        <p:txBody>
          <a:bodyPr/>
          <a:lstStyle/>
          <a:p>
            <a:r>
              <a:rPr lang="ru-RU" dirty="0" smtClean="0"/>
              <a:t>Первая стадия – крик</a:t>
            </a:r>
          </a:p>
          <a:p>
            <a:r>
              <a:rPr lang="ru-RU" dirty="0" smtClean="0"/>
              <a:t>Вторая стадия – </a:t>
            </a:r>
            <a:r>
              <a:rPr lang="ru-RU" dirty="0" err="1" smtClean="0"/>
              <a:t>гуление</a:t>
            </a:r>
            <a:endParaRPr lang="ru-RU" dirty="0" smtClean="0"/>
          </a:p>
          <a:p>
            <a:r>
              <a:rPr lang="ru-RU" dirty="0" smtClean="0"/>
              <a:t>Третья стадия – лепет</a:t>
            </a:r>
          </a:p>
          <a:p>
            <a:r>
              <a:rPr lang="ru-RU" dirty="0" smtClean="0"/>
              <a:t>Четвертая стадия – первые слова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7410" y="2194560"/>
            <a:ext cx="2386014" cy="4115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846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Первая стадия – крик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20000"/>
              <a:lumOff val="80000"/>
            </a:schemeClr>
          </a:solidFill>
          <a:effectLst>
            <a:softEdge rad="254000"/>
          </a:effectLst>
        </p:spPr>
        <p:txBody>
          <a:bodyPr/>
          <a:lstStyle/>
          <a:p>
            <a:r>
              <a:rPr lang="ru-RU" dirty="0" smtClean="0"/>
              <a:t>Только одно средство общения --крик</a:t>
            </a:r>
            <a:r>
              <a:rPr lang="ru-RU" dirty="0"/>
              <a:t>, который вначале является реакцией на дискомфорт (голод</a:t>
            </a:r>
            <a:r>
              <a:rPr lang="ru-RU" dirty="0" smtClean="0"/>
              <a:t>).</a:t>
            </a:r>
          </a:p>
          <a:p>
            <a:r>
              <a:rPr lang="ru-RU" dirty="0" smtClean="0"/>
              <a:t>С помощью крика младенец учится  не только привлекать к себе внимание , но и общаться.</a:t>
            </a:r>
          </a:p>
          <a:p>
            <a:r>
              <a:rPr lang="ru-RU" dirty="0"/>
              <a:t>Крик присутствует у ребенка довольно долго, </a:t>
            </a:r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развиваясь </a:t>
            </a:r>
            <a:r>
              <a:rPr lang="ru-RU" dirty="0"/>
              <a:t>параллельно с речью. И даже когда </a:t>
            </a:r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появляются </a:t>
            </a:r>
            <a:r>
              <a:rPr lang="ru-RU" dirty="0"/>
              <a:t>настоящие, “взрослые” </a:t>
            </a:r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</a:t>
            </a:r>
            <a:r>
              <a:rPr lang="ru-RU" dirty="0"/>
              <a:t>слова, крик продолжает играть в общении очень </a:t>
            </a:r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важную </a:t>
            </a:r>
            <a:r>
              <a:rPr lang="ru-RU" dirty="0"/>
              <a:t>роль.</a:t>
            </a:r>
            <a:r>
              <a:rPr lang="ru-RU" dirty="0" smtClean="0"/>
              <a:t>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20" b="100000" l="0" r="93199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52312" y="3050485"/>
            <a:ext cx="2929247" cy="3507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583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7047" y="1638795"/>
            <a:ext cx="6711010" cy="4771058"/>
          </a:xfrm>
          <a:solidFill>
            <a:schemeClr val="accent1">
              <a:lumMod val="20000"/>
              <a:lumOff val="80000"/>
            </a:schemeClr>
          </a:solidFill>
          <a:effectLst>
            <a:softEdge rad="139700"/>
          </a:effectLst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Акт крика связан с дыханием. Он возможен и на вдохе , а не только на выдохе, ка звуки речи.</a:t>
            </a:r>
          </a:p>
          <a:p>
            <a:pPr marL="0" indent="0">
              <a:buNone/>
            </a:pPr>
            <a:r>
              <a:rPr lang="ru-RU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 каждом акте крика имеется уникальная активность заднего неба, диафрагмы при расслабленных голосовых связках, выраженная ясной вокализацией.</a:t>
            </a:r>
          </a:p>
          <a:p>
            <a:pPr marL="0" indent="0">
              <a:buNone/>
            </a:pPr>
            <a:r>
              <a:rPr lang="ru-RU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Крик развивает воздушную струю, голосовые возможности для будущего формирования речи.</a:t>
            </a:r>
            <a:endParaRPr lang="ru-RU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8057" y="1172281"/>
            <a:ext cx="4102101" cy="2729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140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type="body" sz="half" idx="2"/>
          </p:nvPr>
        </p:nvSpPr>
        <p:spPr>
          <a:xfrm>
            <a:off x="5254830" y="1389414"/>
            <a:ext cx="6762999" cy="2885703"/>
          </a:xfrm>
          <a:solidFill>
            <a:schemeClr val="accent5">
              <a:lumMod val="20000"/>
              <a:lumOff val="80000"/>
            </a:schemeClr>
          </a:solidFill>
          <a:effectLst>
            <a:softEdge rad="266700"/>
          </a:effectLst>
        </p:spPr>
        <p:txBody>
          <a:bodyPr>
            <a:normAutofit fontScale="92500"/>
          </a:bodyPr>
          <a:lstStyle/>
          <a:p>
            <a:r>
              <a:rPr lang="ru-RU" sz="2200" dirty="0" err="1" smtClean="0">
                <a:solidFill>
                  <a:schemeClr val="accent5">
                    <a:lumMod val="75000"/>
                  </a:schemeClr>
                </a:solidFill>
              </a:rPr>
              <a:t>Гуление</a:t>
            </a:r>
            <a:r>
              <a:rPr lang="ru-RU" sz="2200" dirty="0" smtClean="0">
                <a:solidFill>
                  <a:schemeClr val="accent5">
                    <a:lumMod val="75000"/>
                  </a:schemeClr>
                </a:solidFill>
              </a:rPr>
              <a:t> обычно возникает в возрасте одного-двух месяцев и сопровождает ребенка в первые полгода жизни. Обычно это различные вариации звуков. Постепенно репертуар малыша обогащается все новыми звуками, появляются и новые интонации. Малыш уже пытается построить полноценный речевой диалог. Во время </a:t>
            </a:r>
            <a:r>
              <a:rPr lang="ru-RU" sz="2200" dirty="0" err="1" smtClean="0">
                <a:solidFill>
                  <a:schemeClr val="accent5">
                    <a:lumMod val="75000"/>
                  </a:schemeClr>
                </a:solidFill>
              </a:rPr>
              <a:t>гуления</a:t>
            </a:r>
            <a:r>
              <a:rPr lang="ru-RU" sz="2200" dirty="0" smtClean="0">
                <a:solidFill>
                  <a:schemeClr val="accent5">
                    <a:lumMod val="75000"/>
                  </a:schemeClr>
                </a:solidFill>
              </a:rPr>
              <a:t> ребенок учится координировать одновременно голос и взгляд, что станет впоследствии основой любого социального контакта.</a:t>
            </a:r>
            <a:endParaRPr lang="ru-RU" sz="22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9154" y="2541320"/>
            <a:ext cx="2215676" cy="3179013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85800" y="753533"/>
            <a:ext cx="6261265" cy="63588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92278F">
                    <a:lumMod val="75000"/>
                  </a:srgbClr>
                </a:solidFill>
              </a:rPr>
              <a:t>Вторая </a:t>
            </a:r>
            <a:r>
              <a:rPr lang="ru-RU" sz="4000" b="1" dirty="0">
                <a:solidFill>
                  <a:srgbClr val="92278F">
                    <a:lumMod val="75000"/>
                  </a:srgbClr>
                </a:solidFill>
              </a:rPr>
              <a:t>стадия – </a:t>
            </a:r>
            <a:r>
              <a:rPr lang="ru-RU" sz="4000" b="1" dirty="0" err="1">
                <a:solidFill>
                  <a:srgbClr val="92278F">
                    <a:lumMod val="75000"/>
                  </a:srgbClr>
                </a:solidFill>
              </a:rPr>
              <a:t>гуление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6145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" y="1496293"/>
            <a:ext cx="7294418" cy="4227614"/>
          </a:xfrm>
          <a:solidFill>
            <a:schemeClr val="accent2">
              <a:lumMod val="40000"/>
              <a:lumOff val="60000"/>
            </a:schemeClr>
          </a:solidFill>
          <a:effectLst>
            <a:softEdge rad="152400"/>
          </a:effectLst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Постепенно ребенок начинает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 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произносить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длинные цепочки звуков, словно подражая самому себе. Более того, он пытается подражать и вам!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Малыш в этом возрасте впервые пытается почувствовать звуки и слова. Пока для него важен не столько смысл слов, сколько различные интонации, ритмика речи, артикуляция различных звуков.</a:t>
            </a:r>
          </a:p>
          <a:p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4576" y="2648197"/>
            <a:ext cx="3859481" cy="3966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673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Третья стадия – лепет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" y="2057402"/>
            <a:ext cx="10560132" cy="4161284"/>
          </a:xfrm>
          <a:solidFill>
            <a:schemeClr val="accent5">
              <a:lumMod val="20000"/>
              <a:lumOff val="80000"/>
            </a:schemeClr>
          </a:solidFill>
          <a:effectLst>
            <a:softEdge rad="114300"/>
          </a:effectLst>
        </p:spPr>
        <p:txBody>
          <a:bodyPr>
            <a:normAutofit fontScale="92500" lnSpcReduction="20000"/>
          </a:bodyPr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Лепет (появляется в 5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-7месяцев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), ребенок явно привлекает к себе внимание с помощью каких-то звуков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малыш начинает произносить отдельные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слоги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– сначала однократно, </a:t>
            </a: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очень редко и как будто случайно. 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  Постепенно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слоги слышатся в его </a:t>
            </a: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  речи все чаще, они повторяются в 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  виде цепочек.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Держа ребенка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на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  руках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, чтобы он хорошо видел </a:t>
            </a: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 движение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ваших губ,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повторяйте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 различные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слоги, пойте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ритмичные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 песенки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, читайте простые стишки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 а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главное – как можно больше </a:t>
            </a: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 разговаривайте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с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малышом.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1434" y="2593928"/>
            <a:ext cx="4058392" cy="4169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656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64998" y="425514"/>
            <a:ext cx="5241202" cy="6056768"/>
          </a:xfrm>
          <a:solidFill>
            <a:schemeClr val="accent6">
              <a:lumMod val="20000"/>
              <a:lumOff val="80000"/>
            </a:schemeClr>
          </a:solidFill>
          <a:effectLst>
            <a:softEdge rad="152400"/>
          </a:effectLst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В 5–6 месяцев у ребенка появляются сочетания губных и гласных звуков [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бааа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мааа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], а также язычных звуков [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тааа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лааа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], которые затем сменятся цепями из стереотипных сегментов с шумовым началом [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тя-тя-тя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] и т.п., затем – цепи со стереотипным шумовым началом, но с уже меняющимся вокальным концом [те-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тя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-те] и т.п., и наконец, появляются (к 1 году) цепи из сегментов с меняющимся шумовым началом [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ма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-ля, да-ля. па-на. па-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нa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-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нa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, a-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ma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-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нa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] и т.п. Ребенок овладевает структурой открытого слога, который является основной структурной единицей русской речи.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462" y="2012463"/>
            <a:ext cx="2950667" cy="3057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443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type="body" sz="half" idx="2"/>
          </p:nvPr>
        </p:nvSpPr>
        <p:spPr>
          <a:xfrm>
            <a:off x="819397" y="525102"/>
            <a:ext cx="10349724" cy="4094400"/>
          </a:xfrm>
          <a:solidFill>
            <a:schemeClr val="accent1">
              <a:lumMod val="20000"/>
              <a:lumOff val="80000"/>
            </a:schemeClr>
          </a:solidFill>
          <a:effectLst>
            <a:softEdge rad="101600"/>
          </a:effectLst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</a:rPr>
              <a:t>Из лепета рождается слово. </a:t>
            </a:r>
            <a:endParaRPr lang="ru-RU" sz="2400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2200" dirty="0" smtClean="0">
                <a:solidFill>
                  <a:schemeClr val="accent1">
                    <a:lumMod val="75000"/>
                  </a:schemeClr>
                </a:solidFill>
              </a:rPr>
              <a:t>Указательный </a:t>
            </a:r>
            <a:r>
              <a:rPr lang="ru-RU" sz="2200" dirty="0">
                <a:solidFill>
                  <a:schemeClr val="accent1">
                    <a:lumMod val="75000"/>
                  </a:schemeClr>
                </a:solidFill>
              </a:rPr>
              <a:t>жест (появляется в 8-13 месяцев). Это очень важный момент в развитии ребенка, предшествующий появлению первых слов, ведь перед тем, как назвать предмет, малышу нужно научиться его показывать.</a:t>
            </a:r>
            <a:br>
              <a:rPr lang="ru-RU" sz="22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200" dirty="0">
                <a:solidFill>
                  <a:schemeClr val="accent1">
                    <a:lumMod val="75000"/>
                  </a:schemeClr>
                </a:solidFill>
              </a:rPr>
              <a:t>Появление основных социальных жестов, например, «до свиданья» (9–12 месяцев).</a:t>
            </a:r>
            <a:br>
              <a:rPr lang="ru-RU" sz="2200" dirty="0">
                <a:solidFill>
                  <a:schemeClr val="accent1">
                    <a:lumMod val="75000"/>
                  </a:schemeClr>
                </a:solidFill>
              </a:rPr>
            </a:br>
            <a:endParaRPr lang="ru-RU" sz="22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4253" y="3743201"/>
            <a:ext cx="2420896" cy="2131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719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лед самолета">
  <a:themeElements>
    <a:clrScheme name="Фиолетовый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След самолета">
      <a:maj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ед самолета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6DB8EB18-3657-4051-A897-2ED38832359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TM04033937[[fn=След самолета]]</Template>
  <TotalTime>1775</TotalTime>
  <Words>547</Words>
  <Application>Microsoft Office PowerPoint</Application>
  <PresentationFormat>Широкоэкранный</PresentationFormat>
  <Paragraphs>50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Bahnschrift SemiBold Condensed</vt:lpstr>
      <vt:lpstr>Century Gothic</vt:lpstr>
      <vt:lpstr>След самолета</vt:lpstr>
      <vt:lpstr>  Особенности развития  и формирования речи</vt:lpstr>
      <vt:lpstr>Стадии формирования речи</vt:lpstr>
      <vt:lpstr>Первая стадия – крик</vt:lpstr>
      <vt:lpstr>Презентация PowerPoint</vt:lpstr>
      <vt:lpstr>Вторая стадия – гуление</vt:lpstr>
      <vt:lpstr>Презентация PowerPoint</vt:lpstr>
      <vt:lpstr>Третья стадия – лепет</vt:lpstr>
      <vt:lpstr>Презентация PowerPoint</vt:lpstr>
      <vt:lpstr>Презентация PowerPoint</vt:lpstr>
      <vt:lpstr>Стадия четвертая – первые слова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Особенности развития  и формирования речи</dc:title>
  <dc:creator>Пользователь Windows</dc:creator>
  <cp:lastModifiedBy>Пользователь Windows</cp:lastModifiedBy>
  <cp:revision>40</cp:revision>
  <dcterms:created xsi:type="dcterms:W3CDTF">2019-09-15T06:11:04Z</dcterms:created>
  <dcterms:modified xsi:type="dcterms:W3CDTF">2024-03-14T17:50:36Z</dcterms:modified>
</cp:coreProperties>
</file>