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E187BBB-F447-429C-87E6-B81BD906096C}">
  <a:tblStyle styleId="{3E187BBB-F447-429C-87E6-B81BD906096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41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22" Type="http://schemas.openxmlformats.org/officeDocument/2006/relationships/slide" Target="slides/slide16.xml"/><Relationship Id="rId10" Type="http://schemas.openxmlformats.org/officeDocument/2006/relationships/slide" Target="slides/slide4.xml"/><Relationship Id="rId21" Type="http://schemas.openxmlformats.org/officeDocument/2006/relationships/slide" Target="slides/slide15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30fe409a0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30fe409a0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bc7a8efff1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bc7a8efff1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bd34e9e1ee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bd34e9e1ee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bd34e9e1ee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bd34e9e1ee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bd34e9e1ee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bd34e9e1ee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bd34e9e1ee_1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bd34e9e1ee_1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bd34e9e1ee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bd34e9e1ee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bd34e9e1ee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bd34e9e1ee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ba4cedfcd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ba4cedfcd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bd34e9e1ee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bd34e9e1ee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bd34e9e1ee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bd34e9e1e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bcd1e2f43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bcd1e2f43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bcd1e2f43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bcd1e2f43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bcd1e2f43c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bcd1e2f43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bb5234666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bb5234666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bd34e9e1ee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bd34e9e1ee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84125" y="64900"/>
            <a:ext cx="88131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“Не бойся Бога - бойся самого себя. Ты сам творец своих благ и причина своих бедствий” </a:t>
            </a:r>
            <a:r>
              <a:rPr b="1" i="1" lang="ru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П. Марешаль (фр.писатель)</a:t>
            </a:r>
            <a:endParaRPr b="1" i="1"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375" y="1972000"/>
            <a:ext cx="3506175" cy="1971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0000" y="3436350"/>
            <a:ext cx="1529600" cy="15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9600" y="1890675"/>
            <a:ext cx="3322200" cy="22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Причины отклоняющегося поведения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22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675" y="856250"/>
            <a:ext cx="7818999" cy="4134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Причины отклоняющегося поведения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4" name="Google Shape;1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388" y="908750"/>
            <a:ext cx="7463224" cy="4190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Отклоняющееся поведение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1" name="Google Shape;131;p24"/>
          <p:cNvSpPr txBox="1"/>
          <p:nvPr/>
        </p:nvSpPr>
        <p:spPr>
          <a:xfrm>
            <a:off x="378150" y="969750"/>
            <a:ext cx="82656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Каждый человек должен освоить социальные нормы и культурные ценности общества, в котором он живёт. То есть включиться в процесс социализации.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Возможны ли сбои, неудачи в процессе социализации?</a:t>
            </a:r>
            <a:endParaRPr b="1"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Отклоняющееся поведение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25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25"/>
          <p:cNvSpPr txBox="1"/>
          <p:nvPr/>
        </p:nvSpPr>
        <p:spPr>
          <a:xfrm>
            <a:off x="378150" y="969750"/>
            <a:ext cx="82656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влияет на отклоняющееся поведение наркомания и алкоголизм?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Каковы последствия алкоголизма для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-личности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семьи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-общества?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39" name="Google Shape;13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2077" y="2470100"/>
            <a:ext cx="3856176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Отклоняющееся поведение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Google Shape;145;p26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6" name="Google Shape;146;p26"/>
          <p:cNvSpPr txBox="1"/>
          <p:nvPr/>
        </p:nvSpPr>
        <p:spPr>
          <a:xfrm>
            <a:off x="212675" y="807100"/>
            <a:ext cx="88668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Отклонения – естественная часть  социальной жизни. Существуют разные формы отклоняющегося поведения.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Социальные нормы регулируют  поведение людей в обществе. 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 опасными проявлениями отклонений необходимо бороться.</a:t>
            </a:r>
            <a:endParaRPr b="1" sz="1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/>
          <p:nvPr/>
        </p:nvSpPr>
        <p:spPr>
          <a:xfrm>
            <a:off x="212675" y="144025"/>
            <a:ext cx="8431200" cy="585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Построим мост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2" name="Google Shape;152;p27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27"/>
          <p:cNvSpPr txBox="1"/>
          <p:nvPr/>
        </p:nvSpPr>
        <p:spPr>
          <a:xfrm>
            <a:off x="212675" y="807100"/>
            <a:ext cx="88668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решить проблемы отклоняющегося поведения?</a:t>
            </a:r>
            <a:endParaRPr b="1" sz="1900">
              <a:solidFill>
                <a:schemeClr val="dk2"/>
              </a:solidFill>
            </a:endParaRPr>
          </a:p>
        </p:txBody>
      </p:sp>
      <p:pic>
        <p:nvPicPr>
          <p:cNvPr id="154" name="Google Shape;15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1500" y="1813575"/>
            <a:ext cx="4382961" cy="2923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/>
          <p:nvPr/>
        </p:nvSpPr>
        <p:spPr>
          <a:xfrm>
            <a:off x="212675" y="144025"/>
            <a:ext cx="8431200" cy="64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«Незаконченное предложение»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0" name="Google Shape;160;p28"/>
          <p:cNvSpPr txBox="1"/>
          <p:nvPr/>
        </p:nvSpPr>
        <p:spPr>
          <a:xfrm>
            <a:off x="212675" y="908750"/>
            <a:ext cx="8956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1" name="Google Shape;161;p28"/>
          <p:cNvSpPr txBox="1"/>
          <p:nvPr/>
        </p:nvSpPr>
        <p:spPr>
          <a:xfrm>
            <a:off x="212675" y="807100"/>
            <a:ext cx="8866800" cy="43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сегодня я узнал… 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было интересно…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понял, что…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теперь я могу…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почувствовал, что…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научился…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попробую…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меня удивило…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мне захотелось…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159825" y="176875"/>
            <a:ext cx="8907300" cy="10158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социум?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социальные нормы?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408625" y="1427175"/>
            <a:ext cx="5855100" cy="18471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Крошка сын к отцу пришел, и спросила кроха,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хорошо и что такое плохо?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6125" y="1345075"/>
            <a:ext cx="2520884" cy="364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/>
        </p:nvSpPr>
        <p:spPr>
          <a:xfrm>
            <a:off x="159825" y="176875"/>
            <a:ext cx="8907300" cy="10158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социум?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социальные нормы?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408625" y="1427175"/>
            <a:ext cx="5855100" cy="3509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меня секретов нет, слушайте детишки.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Папы этого ответ помещаю в книжке.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Если бьет дрянной драчун слабого мальчишку, 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такого не хочу даже вставить в книжку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2450" y="1954975"/>
            <a:ext cx="2649325" cy="17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/>
        </p:nvSpPr>
        <p:spPr>
          <a:xfrm>
            <a:off x="159825" y="176875"/>
            <a:ext cx="8907300" cy="10158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социум?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социальные нормы?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408625" y="1427175"/>
            <a:ext cx="5855100" cy="14316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Если мальчик чистит зубы…… 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Этот мальчик очень милый поступает хорошо</a:t>
            </a:r>
            <a:endParaRPr b="1" sz="2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4375" y="1427175"/>
            <a:ext cx="2552700" cy="17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/>
        </p:nvSpPr>
        <p:spPr>
          <a:xfrm>
            <a:off x="434850" y="370000"/>
            <a:ext cx="8274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«Я не хочу и не могу верить, чтобы зло было нормальным состоянием людей» </a:t>
            </a:r>
            <a:endParaRPr b="1"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(Ф.М. Достоевский)</a:t>
            </a:r>
            <a:endParaRPr b="1" sz="4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6400" y="2156050"/>
            <a:ext cx="1779687" cy="2225152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434850" y="1894750"/>
            <a:ext cx="5855100" cy="24474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имеет ввиду Достоевский?</a:t>
            </a:r>
            <a:endParaRPr b="1" i="1"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значит быть нормальным со слов Достоевского?</a:t>
            </a:r>
            <a:endParaRPr b="1" i="1"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мы можем назвать поведение человека, которое выходит за рамки социальных норм?</a:t>
            </a:r>
            <a:endParaRPr b="1" i="1"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Какую проблемы мы поставим, исходя из цитаты Достоевского?</a:t>
            </a:r>
            <a:endParaRPr b="1" i="1" sz="2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/>
        </p:nvSpPr>
        <p:spPr>
          <a:xfrm>
            <a:off x="118350" y="203300"/>
            <a:ext cx="8907300" cy="7233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Тема: Отклоняющееся поведение 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" name="Google Shape;91;p18"/>
          <p:cNvSpPr txBox="1"/>
          <p:nvPr/>
        </p:nvSpPr>
        <p:spPr>
          <a:xfrm>
            <a:off x="225675" y="1091725"/>
            <a:ext cx="87420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400">
                <a:solidFill>
                  <a:srgbClr val="38761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Отклоняющееся поведение</a:t>
            </a:r>
            <a:r>
              <a:rPr lang="ru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это поведение, которое не согласуется с нормами, не соответствует тому, чего ждёт от человека общество</a:t>
            </a:r>
            <a:endParaRPr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/>
        </p:nvSpPr>
        <p:spPr>
          <a:xfrm>
            <a:off x="141525" y="0"/>
            <a:ext cx="89073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Человек совершает ежедневно множество действий. Распределите предложенный перечень на колонки, на общественно опасные и неопасные.</a:t>
            </a:r>
            <a:endParaRPr b="1"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" name="Google Shape;97;p19"/>
          <p:cNvSpPr txBox="1"/>
          <p:nvPr/>
        </p:nvSpPr>
        <p:spPr>
          <a:xfrm>
            <a:off x="3366975" y="3134900"/>
            <a:ext cx="5802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98" name="Google Shape;98;p19"/>
          <p:cNvGraphicFramePr/>
          <p:nvPr/>
        </p:nvGraphicFramePr>
        <p:xfrm>
          <a:off x="4303900" y="2190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{3E187BBB-F447-429C-87E6-B81BD906096C}</a:tableStyleId>
              </a:tblPr>
              <a:tblGrid>
                <a:gridCol w="1943800"/>
                <a:gridCol w="1943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22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общественно неопасное</a:t>
                      </a:r>
                      <a:endParaRPr b="1" sz="2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22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общественно опасное</a:t>
                      </a:r>
                      <a:endParaRPr b="1" sz="2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99" name="Google Shape;9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55575"/>
            <a:ext cx="3620851" cy="362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175" y="144025"/>
            <a:ext cx="8135700" cy="473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715000" cy="402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1"/>
          <p:cNvSpPr txBox="1"/>
          <p:nvPr/>
        </p:nvSpPr>
        <p:spPr>
          <a:xfrm>
            <a:off x="6182375" y="349675"/>
            <a:ext cx="29865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76A9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Конформизм</a:t>
            </a:r>
            <a:r>
              <a:rPr b="1" lang="ru" sz="2300">
                <a:solidFill>
                  <a:srgbClr val="4E4E3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u" sz="23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— это поведение участника группы, направленное на изменение своих действий и мнений в соответствии с действиями и мнениями других участников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