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5" r:id="rId2"/>
    <p:sldId id="261" r:id="rId3"/>
    <p:sldId id="256" r:id="rId4"/>
    <p:sldId id="257" r:id="rId5"/>
    <p:sldId id="259" r:id="rId6"/>
    <p:sldId id="260" r:id="rId7"/>
    <p:sldId id="276" r:id="rId8"/>
    <p:sldId id="271" r:id="rId9"/>
    <p:sldId id="268" r:id="rId10"/>
    <p:sldId id="263" r:id="rId11"/>
    <p:sldId id="265" r:id="rId12"/>
    <p:sldId id="266" r:id="rId13"/>
    <p:sldId id="274" r:id="rId14"/>
  </p:sldIdLst>
  <p:sldSz cx="12192000" cy="6858000"/>
  <p:notesSz cx="6858000" cy="9144000"/>
  <p:embeddedFontLst>
    <p:embeddedFont>
      <p:font typeface="a_CooperBlackRg" panose="0208090404030B020404" pitchFamily="18" charset="-52"/>
      <p:regular r:id="rId15"/>
    </p:embeddedFont>
    <p:embeddedFont>
      <p:font typeface="Airfool" panose="02000500000000000000" pitchFamily="2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Propisi" panose="02000508030000020003" pitchFamily="2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282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8AA30B-ADB3-47F9-9563-C2B308B469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4B7819-A734-4785-9F0C-BFE8779AF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F1ADC2-FE0B-4132-9E7A-B6F4C0D8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F44B67-4A51-4B8D-8447-1949FB84D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F6FA4B-D5DC-445C-9CEC-C6D5FF251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751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482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97A5C-8699-4949-BC68-BFE1C08DB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F3B581-A09C-4DFB-BEDF-6817B9215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7F1B8C-8467-47C8-AFF4-A44C2090E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C5A5E3-13AC-4520-8C2D-501DADA06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0C02AB-FC77-4353-BD1E-7C80B9082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C28618-AB57-4B77-8779-C52820AE0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391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5BF64-CC4F-4DAB-8662-97094C3AD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CAECDC9-8118-4644-B51E-0A29B34C5A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1325BE-85C2-4885-8CBD-2587D9BA7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B075BD-02B7-46C2-A81C-14B8AA6B3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4DDDE4-E731-4984-BB66-7399EACA8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C5BE88-BA2C-45A7-86E3-AF54328E7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250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3BC767-DAAF-42D4-AC95-38FB78D76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1D746F-3D48-4C21-BF35-92AE095BF0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6F919C-915D-424C-B144-C28E59F43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AEDBDA-2D53-4758-8292-0A950CD53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C3ABE2-8BB6-4D87-9191-E250CA449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192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C6C6445-8527-45DB-8FFE-B6B9CD36F6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CBF09B-FE84-4E05-BF3C-1CEBC4B4BF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9EA967-0606-4810-ADFA-378BFC2B9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173C3A-CBC9-4232-A784-C5AE92AA6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1A3917-306B-4C38-A6F5-F25F9BD32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75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11ADFF-8D9B-4BE7-877B-276555A1E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BF2453-E395-49D1-AAE0-507353856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5C87FE-A262-4E43-87CA-BC0B70E00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8F21DD-A65B-4C41-A535-06926B214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0564D1-24BA-425E-99E5-95AAB1454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415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524EBD-5EE4-4FBD-B867-ABC78092F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8932D7-FA6F-445F-BDC6-9DB4FE316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050206-57DF-40B2-A610-CD6A8D8F7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7C9938-8165-4B00-94CB-E93564CDB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605841-6166-4D46-A85E-5D2C138FF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74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32629-A889-492A-B8CF-06A5A903D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5EA70-BB89-4280-8007-1C7B208F99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539761-EAD1-4901-9755-D0E333A7E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966F8F-6A10-43BC-8E1F-A451CE31E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3736CA-1837-4140-A8D0-1A166B60B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CE7FE5-59B4-41CB-9385-16491FDD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11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395E9-98C8-4641-B9BA-ECAE8E7BF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824B61-3BA2-4352-88C3-F05B476B6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1BAE0A-D831-42B1-8275-536F9AB2B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A51661-1834-456E-8560-A13D7992B4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F2E7B6E-D911-44FB-845C-25ED2A8746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6C1B8E-11B2-41F5-9F81-25DBFB46E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E6492A6-B649-4A4F-9E8D-857C6D169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E304A12-17A5-4AE2-9657-55D1D8625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468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F36EA-1F2A-4939-990A-A0691C9A2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B20118C-8078-4EE2-9264-980227667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A5BD33-3096-4714-97A5-EF8F3F1D7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113DE8F-6B72-4E09-89B7-188554D13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32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8AE0239-56F3-41AF-A4ED-0E5875CD5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87EB8E2-0DA7-4DBC-B5DA-AF251D615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D4BFCEB-DF7C-4771-BEB3-C578A967C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977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179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79A897-C515-4B73-BC88-824B732263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389" l="206" r="100000">
                        <a14:foregroundMark x1="41975" y1="31389" x2="41975" y2="31389"/>
                        <a14:foregroundMark x1="49280" y1="45556" x2="49691" y2="45833"/>
                        <a14:foregroundMark x1="49280" y1="46111" x2="49280" y2="46111"/>
                        <a14:foregroundMark x1="9568" y1="65000" x2="9568" y2="65000"/>
                        <a14:foregroundMark x1="10185" y1="66111" x2="10185" y2="66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680" y="91439"/>
            <a:ext cx="9434830" cy="6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7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B0A9E2-40CC-4C65-9262-E26F18F60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B1B52A-AD49-49C9-A4F3-71CC85E49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58931B-DD12-458F-BAB9-03BB8DBD8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64405-F0C1-4F00-9957-AAD1085F16E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D37683-1B31-4D79-8122-B21BF8D86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406825-CE51-47FE-A1C0-4809CE21ED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0D860-15C7-47D0-9A05-351030731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5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1" r:id="rId9"/>
    <p:sldLayoutId id="2147483660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3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4EE9C0-AC07-4337-9B78-89C6CF4EA7F5}"/>
              </a:ext>
            </a:extLst>
          </p:cNvPr>
          <p:cNvSpPr txBox="1"/>
          <p:nvPr/>
        </p:nvSpPr>
        <p:spPr>
          <a:xfrm>
            <a:off x="2332133" y="2989906"/>
            <a:ext cx="7109254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rPr>
              <a:t>Что узнали. Чему научились.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F0CCDC-5FD1-40E1-866D-E805B873D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6" y="-57664"/>
            <a:ext cx="2339545" cy="23395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446D52-1064-49C5-A55D-ABC2209A1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956" y="122028"/>
            <a:ext cx="2076963" cy="20769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B810AB-790A-4915-853A-3AFAA35FF4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54" y="3868094"/>
            <a:ext cx="2654643" cy="26546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339C6F-113F-464A-B37F-BB3E6ACF1606}"/>
              </a:ext>
            </a:extLst>
          </p:cNvPr>
          <p:cNvSpPr txBox="1"/>
          <p:nvPr/>
        </p:nvSpPr>
        <p:spPr>
          <a:xfrm>
            <a:off x="2215979" y="1837645"/>
            <a:ext cx="77425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rPr>
              <a:t>Случаи сложения и вычитания, основанные на знании нумерации.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F0A4EF-1C51-4B5D-AEAF-495D616DDF07}"/>
              </a:ext>
            </a:extLst>
          </p:cNvPr>
          <p:cNvSpPr txBox="1"/>
          <p:nvPr/>
        </p:nvSpPr>
        <p:spPr>
          <a:xfrm>
            <a:off x="3535680" y="5608320"/>
            <a:ext cx="5905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cs typeface="Aharoni" panose="02010803020104030203" pitchFamily="2" charset="-79"/>
              </a:rPr>
              <a:t>УЧИТЕЛЬ НАЧАЛЬНЫХ КЛАССОВ МБОУ Г. ГОРЛОВКИ «ШКОЛА №77» ВЯЛАЯ ЛЮБОВЬ ФЕДОРОВНА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A33B8-EEE6-4926-85CB-9310BBA2EA95}"/>
              </a:ext>
            </a:extLst>
          </p:cNvPr>
          <p:cNvSpPr txBox="1"/>
          <p:nvPr/>
        </p:nvSpPr>
        <p:spPr>
          <a:xfrm>
            <a:off x="501135" y="5312768"/>
            <a:ext cx="2164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FF00"/>
                </a:solidFill>
              </a:rPr>
              <a:t>1 класс</a:t>
            </a:r>
          </a:p>
        </p:txBody>
      </p:sp>
    </p:spTree>
    <p:extLst>
      <p:ext uri="{BB962C8B-B14F-4D97-AF65-F5344CB8AC3E}">
        <p14:creationId xmlns:p14="http://schemas.microsoft.com/office/powerpoint/2010/main" val="3746370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0F6F28-9207-48B0-8F48-B155EDE13F83}"/>
              </a:ext>
            </a:extLst>
          </p:cNvPr>
          <p:cNvSpPr txBox="1"/>
          <p:nvPr/>
        </p:nvSpPr>
        <p:spPr>
          <a:xfrm>
            <a:off x="5725297" y="-41189"/>
            <a:ext cx="55358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 1 5</a:t>
            </a:r>
            <a:r>
              <a:rPr lang="ru-RU" sz="9600" dirty="0">
                <a:latin typeface="Propisi" panose="02000508030000020003" pitchFamily="2" charset="0"/>
              </a:rPr>
              <a:t>  марта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2DF2F3-512B-4E29-94F9-0A1DDB3A2BE4}"/>
              </a:ext>
            </a:extLst>
          </p:cNvPr>
          <p:cNvSpPr txBox="1"/>
          <p:nvPr/>
        </p:nvSpPr>
        <p:spPr>
          <a:xfrm>
            <a:off x="3459892" y="1175615"/>
            <a:ext cx="8163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Propisi" panose="02000508030000020003" pitchFamily="2" charset="0"/>
              </a:rPr>
              <a:t>Классная   работа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96EC54-3A24-4697-99DC-E52385222820}"/>
              </a:ext>
            </a:extLst>
          </p:cNvPr>
          <p:cNvSpPr txBox="1"/>
          <p:nvPr/>
        </p:nvSpPr>
        <p:spPr>
          <a:xfrm>
            <a:off x="1087395" y="2594919"/>
            <a:ext cx="107668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1  </a:t>
            </a:r>
            <a:r>
              <a:rPr lang="ru-RU" sz="7200" u="sng" dirty="0">
                <a:latin typeface="Propisi" panose="02000508030000020003" pitchFamily="2" charset="0"/>
              </a:rPr>
              <a:t>1</a:t>
            </a:r>
            <a:r>
              <a:rPr lang="ru-RU" sz="7200" dirty="0">
                <a:latin typeface="Propisi" panose="02000508030000020003" pitchFamily="2" charset="0"/>
              </a:rPr>
              <a:t>    1 </a:t>
            </a:r>
            <a:r>
              <a:rPr lang="ru-RU" sz="7200" u="sng" dirty="0">
                <a:latin typeface="Propisi" panose="02000508030000020003" pitchFamily="2" charset="0"/>
              </a:rPr>
              <a:t>2</a:t>
            </a:r>
            <a:r>
              <a:rPr lang="ru-RU" sz="7200" dirty="0">
                <a:latin typeface="Propisi" panose="02000508030000020003" pitchFamily="2" charset="0"/>
              </a:rPr>
              <a:t>    1 </a:t>
            </a:r>
            <a:r>
              <a:rPr lang="ru-RU" sz="7200" u="sng" dirty="0">
                <a:latin typeface="Propisi" panose="02000508030000020003" pitchFamily="2" charset="0"/>
              </a:rPr>
              <a:t>3</a:t>
            </a:r>
            <a:r>
              <a:rPr lang="ru-RU" sz="7200" dirty="0">
                <a:latin typeface="Propisi" panose="02000508030000020003" pitchFamily="2" charset="0"/>
              </a:rPr>
              <a:t>     1 </a:t>
            </a:r>
            <a:r>
              <a:rPr lang="ru-RU" sz="7200" u="sng" dirty="0">
                <a:latin typeface="Propisi" panose="02000508030000020003" pitchFamily="2" charset="0"/>
              </a:rPr>
              <a:t>4</a:t>
            </a:r>
            <a:r>
              <a:rPr lang="ru-RU" sz="7200" dirty="0">
                <a:latin typeface="Propisi" panose="02000508030000020003" pitchFamily="2" charset="0"/>
              </a:rPr>
              <a:t>    1 </a:t>
            </a:r>
            <a:r>
              <a:rPr lang="ru-RU" sz="7200" u="sng" dirty="0">
                <a:latin typeface="Propisi" panose="02000508030000020003" pitchFamily="2" charset="0"/>
              </a:rPr>
              <a:t>5</a:t>
            </a:r>
            <a:r>
              <a:rPr lang="ru-RU" sz="7200" dirty="0">
                <a:latin typeface="Propisi" panose="02000508030000020003" pitchFamily="2" charset="0"/>
              </a:rPr>
              <a:t>    1 </a:t>
            </a:r>
            <a:r>
              <a:rPr lang="ru-RU" sz="7200" u="sng" dirty="0">
                <a:latin typeface="Propisi" panose="02000508030000020003" pitchFamily="2" charset="0"/>
              </a:rPr>
              <a:t>6</a:t>
            </a:r>
            <a:r>
              <a:rPr lang="ru-RU" sz="7200" dirty="0">
                <a:latin typeface="Propisi" panose="02000508030000020003" pitchFamily="2" charset="0"/>
              </a:rPr>
              <a:t>   </a:t>
            </a:r>
          </a:p>
          <a:p>
            <a:r>
              <a:rPr lang="ru-RU" sz="7200" dirty="0">
                <a:latin typeface="Propisi" panose="02000508030000020003" pitchFamily="2" charset="0"/>
              </a:rPr>
              <a:t>1 </a:t>
            </a:r>
            <a:r>
              <a:rPr lang="ru-RU" sz="7200" u="sng" dirty="0">
                <a:latin typeface="Propisi" panose="02000508030000020003" pitchFamily="2" charset="0"/>
              </a:rPr>
              <a:t>7</a:t>
            </a:r>
            <a:r>
              <a:rPr lang="ru-RU" sz="7200" dirty="0">
                <a:latin typeface="Propisi" panose="02000508030000020003" pitchFamily="2" charset="0"/>
              </a:rPr>
              <a:t>    1 </a:t>
            </a:r>
            <a:r>
              <a:rPr lang="ru-RU" sz="7200" u="sng" dirty="0">
                <a:latin typeface="Propisi" panose="02000508030000020003" pitchFamily="2" charset="0"/>
              </a:rPr>
              <a:t>8</a:t>
            </a:r>
            <a:r>
              <a:rPr lang="ru-RU" sz="7200" dirty="0">
                <a:latin typeface="Propisi" panose="02000508030000020003" pitchFamily="2" charset="0"/>
              </a:rPr>
              <a:t>    1 </a:t>
            </a:r>
            <a:r>
              <a:rPr lang="ru-RU" sz="7200" u="sng" dirty="0">
                <a:latin typeface="Propisi" panose="02000508030000020003" pitchFamily="2" charset="0"/>
              </a:rPr>
              <a:t>9</a:t>
            </a:r>
            <a:r>
              <a:rPr lang="ru-RU" sz="7200" dirty="0">
                <a:latin typeface="Propisi" panose="02000508030000020003" pitchFamily="2" charset="0"/>
              </a:rPr>
              <a:t>     2 </a:t>
            </a:r>
            <a:r>
              <a:rPr lang="ru-RU" sz="7200" u="sng" dirty="0">
                <a:latin typeface="Propisi" panose="02000508030000020003" pitchFamily="2" charset="0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EBF228-DE83-46C8-8A45-5A3147FB8136}"/>
              </a:ext>
            </a:extLst>
          </p:cNvPr>
          <p:cNvSpPr txBox="1"/>
          <p:nvPr/>
        </p:nvSpPr>
        <p:spPr>
          <a:xfrm>
            <a:off x="5807676" y="4679092"/>
            <a:ext cx="4514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Propisi" panose="02000508030000020003" pitchFamily="2" charset="0"/>
              </a:rPr>
              <a:t>Задача </a:t>
            </a:r>
            <a:r>
              <a:rPr lang="ru-RU" sz="7200" dirty="0">
                <a:latin typeface="Propisi" panose="02000508030000020003" pitchFamily="2" charset="0"/>
              </a:rPr>
              <a:t>11</a:t>
            </a:r>
          </a:p>
        </p:txBody>
      </p:sp>
      <p:pic>
        <p:nvPicPr>
          <p:cNvPr id="7" name="Рисунок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BC7ED36-34E7-46A0-A05D-931F99ABD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828" y="4699753"/>
            <a:ext cx="2206994" cy="196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30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A431BB-8957-453C-B816-EA90BE5930FD}"/>
              </a:ext>
            </a:extLst>
          </p:cNvPr>
          <p:cNvSpPr txBox="1"/>
          <p:nvPr/>
        </p:nvSpPr>
        <p:spPr>
          <a:xfrm>
            <a:off x="914400" y="-71120"/>
            <a:ext cx="655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Propisi" panose="02000508030000020003" pitchFamily="2" charset="0"/>
              </a:rPr>
              <a:t>Было –</a:t>
            </a:r>
            <a:r>
              <a:rPr lang="ru-RU" sz="7200" dirty="0">
                <a:latin typeface="Propisi" panose="02000508030000020003" pitchFamily="2" charset="0"/>
              </a:rPr>
              <a:t>  1 5  </a:t>
            </a:r>
            <a:r>
              <a:rPr lang="ru-RU" sz="9600" dirty="0">
                <a:latin typeface="Propisi" panose="02000508030000020003" pitchFamily="2" charset="0"/>
              </a:rPr>
              <a:t>т</a:t>
            </a:r>
            <a:r>
              <a:rPr lang="ru-RU" sz="7200" dirty="0">
                <a:latin typeface="Propisi" panose="02000508030000020003" pitchFamily="2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23C588-AC50-488C-B3F3-2394FA759FC0}"/>
              </a:ext>
            </a:extLst>
          </p:cNvPr>
          <p:cNvSpPr txBox="1"/>
          <p:nvPr/>
        </p:nvSpPr>
        <p:spPr>
          <a:xfrm>
            <a:off x="772160" y="1122681"/>
            <a:ext cx="751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Propisi" panose="02000508030000020003" pitchFamily="2" charset="0"/>
              </a:rPr>
              <a:t>Срезали–</a:t>
            </a:r>
            <a:r>
              <a:rPr lang="ru-RU" sz="7200" dirty="0">
                <a:latin typeface="Propisi" panose="02000508030000020003" pitchFamily="2" charset="0"/>
              </a:rPr>
              <a:t>5</a:t>
            </a:r>
            <a:r>
              <a:rPr lang="ru-RU" sz="9600" dirty="0">
                <a:latin typeface="Propisi" panose="02000508030000020003" pitchFamily="2" charset="0"/>
              </a:rPr>
              <a:t> т.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10A6F6-1FA8-4E7A-845E-1C129AD50AB8}"/>
              </a:ext>
            </a:extLst>
          </p:cNvPr>
          <p:cNvSpPr txBox="1"/>
          <p:nvPr/>
        </p:nvSpPr>
        <p:spPr>
          <a:xfrm>
            <a:off x="914400" y="2316482"/>
            <a:ext cx="8158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Propisi" panose="02000508030000020003" pitchFamily="2" charset="0"/>
              </a:rPr>
              <a:t>Осталось-</a:t>
            </a:r>
            <a:r>
              <a:rPr lang="ru-RU" sz="7200" dirty="0">
                <a:latin typeface="Propisi" panose="02000508030000020003" pitchFamily="2" charset="0"/>
              </a:rPr>
              <a:t>? </a:t>
            </a:r>
            <a:r>
              <a:rPr lang="ru-RU" sz="9600" dirty="0">
                <a:latin typeface="Propisi" panose="02000508030000020003" pitchFamily="2" charset="0"/>
              </a:rPr>
              <a:t>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E34C2D-A2EA-4F24-B3A4-B0A959FA858A}"/>
              </a:ext>
            </a:extLst>
          </p:cNvPr>
          <p:cNvSpPr txBox="1"/>
          <p:nvPr/>
        </p:nvSpPr>
        <p:spPr>
          <a:xfrm>
            <a:off x="1127760" y="3510283"/>
            <a:ext cx="7579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15 – 5 =  10 (</a:t>
            </a:r>
            <a:r>
              <a:rPr lang="ru-RU" sz="9600" dirty="0">
                <a:latin typeface="Propisi" panose="02000508030000020003" pitchFamily="2" charset="0"/>
              </a:rPr>
              <a:t>т.</a:t>
            </a:r>
            <a:r>
              <a:rPr lang="ru-RU" sz="7200" dirty="0">
                <a:latin typeface="Propisi" panose="02000508030000020003" pitchFamily="2" charset="0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0224A0-40EE-499B-95C0-5E1EB7487A35}"/>
              </a:ext>
            </a:extLst>
          </p:cNvPr>
          <p:cNvSpPr txBox="1"/>
          <p:nvPr/>
        </p:nvSpPr>
        <p:spPr>
          <a:xfrm>
            <a:off x="274320" y="4622804"/>
            <a:ext cx="12476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Propisi" panose="02000508030000020003" pitchFamily="2" charset="0"/>
              </a:rPr>
              <a:t>  Ответ: </a:t>
            </a:r>
            <a:r>
              <a:rPr lang="ru-RU" sz="7200" dirty="0">
                <a:latin typeface="Propisi" panose="02000508030000020003" pitchFamily="2" charset="0"/>
              </a:rPr>
              <a:t>10</a:t>
            </a:r>
            <a:r>
              <a:rPr lang="ru-RU" sz="9600" dirty="0">
                <a:latin typeface="Propisi" panose="02000508030000020003" pitchFamily="2" charset="0"/>
              </a:rPr>
              <a:t> тюльпанов.</a:t>
            </a:r>
          </a:p>
        </p:txBody>
      </p:sp>
      <p:pic>
        <p:nvPicPr>
          <p:cNvPr id="8" name="Рисунок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9C0EDAD-5D23-435C-AB03-8BA946AAEE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488" y="4833193"/>
            <a:ext cx="2467512" cy="209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14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59C6C8-8683-4BA8-A8FE-59B787E1FE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661" y="4703805"/>
            <a:ext cx="2469455" cy="20975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DAD402-B2DC-45AA-A222-E94D8F5BF8BE}"/>
              </a:ext>
            </a:extLst>
          </p:cNvPr>
          <p:cNvSpPr txBox="1"/>
          <p:nvPr/>
        </p:nvSpPr>
        <p:spPr>
          <a:xfrm>
            <a:off x="924560" y="782320"/>
            <a:ext cx="11013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 1 2 + 1=  1 3         2 0 - 1 =  1 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07A0C1-C041-4FCE-9573-F65BA4B9DD02}"/>
              </a:ext>
            </a:extLst>
          </p:cNvPr>
          <p:cNvSpPr txBox="1"/>
          <p:nvPr/>
        </p:nvSpPr>
        <p:spPr>
          <a:xfrm>
            <a:off x="1066800" y="2002969"/>
            <a:ext cx="1032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1 5 – 5=  1 0          1 7 – 1 7= 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A1EDD0-ECDA-4B91-BF40-038E9EC6E535}"/>
              </a:ext>
            </a:extLst>
          </p:cNvPr>
          <p:cNvSpPr txBox="1"/>
          <p:nvPr/>
        </p:nvSpPr>
        <p:spPr>
          <a:xfrm>
            <a:off x="1005840" y="3223618"/>
            <a:ext cx="10678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1 8 -  1=  1 7         1 6+1 = 1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24220F-5DE5-4569-8711-2D1E3843EE37}"/>
              </a:ext>
            </a:extLst>
          </p:cNvPr>
          <p:cNvSpPr txBox="1"/>
          <p:nvPr/>
        </p:nvSpPr>
        <p:spPr>
          <a:xfrm>
            <a:off x="1118973" y="4423947"/>
            <a:ext cx="1061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1 0 + 1 =  1 1         1 9 -  1 = 1 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066E04-6A5D-4E97-AE1A-2599D83B19C8}"/>
              </a:ext>
            </a:extLst>
          </p:cNvPr>
          <p:cNvSpPr txBox="1"/>
          <p:nvPr/>
        </p:nvSpPr>
        <p:spPr>
          <a:xfrm>
            <a:off x="751840" y="5475515"/>
            <a:ext cx="1118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Propisi" panose="02000508030000020003" pitchFamily="2" charset="0"/>
              </a:rPr>
              <a:t>1 0 + 5=  1 5         1 7  –0 = 1 7</a:t>
            </a:r>
          </a:p>
        </p:txBody>
      </p:sp>
    </p:spTree>
    <p:extLst>
      <p:ext uri="{BB962C8B-B14F-4D97-AF65-F5344CB8AC3E}">
        <p14:creationId xmlns:p14="http://schemas.microsoft.com/office/powerpoint/2010/main" val="2516593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B1953D-6853-46E1-94AA-C3F9987AD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5741"/>
            <a:ext cx="12192000" cy="41465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1CDA6-B978-4986-8E68-383F1B760B22}"/>
              </a:ext>
            </a:extLst>
          </p:cNvPr>
          <p:cNvSpPr txBox="1"/>
          <p:nvPr/>
        </p:nvSpPr>
        <p:spPr>
          <a:xfrm>
            <a:off x="815547" y="647855"/>
            <a:ext cx="3954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Airfool" panose="02000500000000000000" pitchFamily="2" charset="0"/>
              </a:rPr>
              <a:t>Я – МОЛОДЕЦ! </a:t>
            </a:r>
          </a:p>
          <a:p>
            <a:r>
              <a:rPr lang="ru-RU" sz="2000" dirty="0">
                <a:solidFill>
                  <a:srgbClr val="00B050"/>
                </a:solidFill>
                <a:latin typeface="Airfool" panose="02000500000000000000" pitchFamily="2" charset="0"/>
              </a:rPr>
              <a:t>ВСЁ ПОЛУЧИЛОСЬ!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E366D8-96D7-4315-9505-FD2A1241A569}"/>
              </a:ext>
            </a:extLst>
          </p:cNvPr>
          <p:cNvSpPr txBox="1"/>
          <p:nvPr/>
        </p:nvSpPr>
        <p:spPr>
          <a:xfrm>
            <a:off x="4769711" y="688337"/>
            <a:ext cx="312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irfool" panose="02000500000000000000" pitchFamily="2" charset="0"/>
              </a:rPr>
              <a:t>ХОРОШО! НО Я МОГУ РАБОТАТЬ ЛУЧШЕ!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289D2C-25E2-41FE-9C06-917BD525DB5A}"/>
              </a:ext>
            </a:extLst>
          </p:cNvPr>
          <p:cNvSpPr txBox="1"/>
          <p:nvPr/>
        </p:nvSpPr>
        <p:spPr>
          <a:xfrm>
            <a:off x="8789773" y="667265"/>
            <a:ext cx="29820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88282"/>
                </a:solidFill>
                <a:latin typeface="Airfool" panose="02000500000000000000" pitchFamily="2" charset="0"/>
              </a:rPr>
              <a:t>Я СТАРАЛСЯ, НО МНЕ БЫЛО ТЯЖЕЛО!</a:t>
            </a:r>
          </a:p>
        </p:txBody>
      </p:sp>
      <p:pic>
        <p:nvPicPr>
          <p:cNvPr id="8" name="Рисунок 7">
            <a:hlinkClick r:id="" action="ppaction://hlinkshowjump?jump=endshow"/>
            <a:extLst>
              <a:ext uri="{FF2B5EF4-FFF2-40B4-BE49-F238E27FC236}">
                <a16:creationId xmlns:a16="http://schemas.microsoft.com/office/drawing/2014/main" id="{04CF982B-F3D3-4896-9270-FF9FE94E2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472" y="127752"/>
            <a:ext cx="914528" cy="91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2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4EE9C0-AC07-4337-9B78-89C6CF4EA7F5}"/>
              </a:ext>
            </a:extLst>
          </p:cNvPr>
          <p:cNvSpPr txBox="1"/>
          <p:nvPr/>
        </p:nvSpPr>
        <p:spPr>
          <a:xfrm>
            <a:off x="3212757" y="329513"/>
            <a:ext cx="7109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Airfool" panose="02000500000000000000" pitchFamily="2" charset="0"/>
              </a:rPr>
              <a:t>УСТНЫЙ СЧЁТ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7C9AE4-9328-40D8-A2A0-ABE1FDF723D7}"/>
              </a:ext>
            </a:extLst>
          </p:cNvPr>
          <p:cNvSpPr txBox="1"/>
          <p:nvPr/>
        </p:nvSpPr>
        <p:spPr>
          <a:xfrm>
            <a:off x="3591698" y="1160510"/>
            <a:ext cx="7694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B050"/>
                </a:solidFill>
                <a:latin typeface="a_CooperBlackRg" panose="0208090404030B020404" pitchFamily="18" charset="-52"/>
                <a:ea typeface="MingLiU_HKSCS-ExtB" panose="02020500000000000000" pitchFamily="18" charset="-120"/>
              </a:rPr>
              <a:t>ИНСТРУКЦИЯ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326395-1BEE-43D3-BC23-89AEB08C629B}"/>
              </a:ext>
            </a:extLst>
          </p:cNvPr>
          <p:cNvSpPr txBox="1"/>
          <p:nvPr/>
        </p:nvSpPr>
        <p:spPr>
          <a:xfrm>
            <a:off x="453081" y="2281881"/>
            <a:ext cx="117389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dirty="0">
                <a:solidFill>
                  <a:srgbClr val="00B050"/>
                </a:solidFill>
              </a:rPr>
              <a:t>Нажимай на блин, чтобы получить задание или      проверить ответ.</a:t>
            </a:r>
          </a:p>
          <a:p>
            <a:pPr marL="742950" indent="-742950">
              <a:buAutoNum type="arabicPeriod"/>
            </a:pPr>
            <a:r>
              <a:rPr lang="ru-RU" sz="3600" dirty="0">
                <a:solidFill>
                  <a:srgbClr val="00B050"/>
                </a:solidFill>
              </a:rPr>
              <a:t>Для перехода на следующий  слайд нажми на розетку с мёдом.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F0CCDC-5FD1-40E1-866D-E805B873D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6" y="-57664"/>
            <a:ext cx="2339545" cy="23395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446D52-1064-49C5-A55D-ABC2209A1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956" y="122028"/>
            <a:ext cx="2076963" cy="20769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B810AB-790A-4915-853A-3AFAA35FF4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7" y="3956221"/>
            <a:ext cx="2654643" cy="2654643"/>
          </a:xfrm>
          <a:prstGeom prst="rect">
            <a:avLst/>
          </a:prstGeom>
        </p:spPr>
      </p:pic>
      <p:pic>
        <p:nvPicPr>
          <p:cNvPr id="13" name="Рисунок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D24331-1242-4401-AA9A-96A1620008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820" y="4872242"/>
            <a:ext cx="1943104" cy="165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94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767C83C-C073-4D38-8333-0CFF362EF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399" y="4756823"/>
            <a:ext cx="1943104" cy="1650495"/>
          </a:xfrm>
          <a:prstGeom prst="rect">
            <a:avLst/>
          </a:prstGeom>
        </p:spPr>
      </p:pic>
      <p:grpSp>
        <p:nvGrpSpPr>
          <p:cNvPr id="15" name="ОТВЕТ !">
            <a:extLst>
              <a:ext uri="{FF2B5EF4-FFF2-40B4-BE49-F238E27FC236}">
                <a16:creationId xmlns:a16="http://schemas.microsoft.com/office/drawing/2014/main" id="{1866B092-73B5-4FC4-AD3D-60D9CC8BFF22}"/>
              </a:ext>
            </a:extLst>
          </p:cNvPr>
          <p:cNvGrpSpPr/>
          <p:nvPr/>
        </p:nvGrpSpPr>
        <p:grpSpPr>
          <a:xfrm>
            <a:off x="2613445" y="219333"/>
            <a:ext cx="6494835" cy="6419334"/>
            <a:chOff x="2483427" y="239653"/>
            <a:chExt cx="6494835" cy="6419334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93B4EF3-3C9D-4520-A3B7-7E268152E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427" y="239653"/>
              <a:ext cx="6419334" cy="641933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44536D0-5952-4C96-A7EC-5D56C8AD1ACD}"/>
                </a:ext>
              </a:extLst>
            </p:cNvPr>
            <p:cNvSpPr txBox="1"/>
            <p:nvPr/>
          </p:nvSpPr>
          <p:spPr>
            <a:xfrm>
              <a:off x="2903057" y="2330091"/>
              <a:ext cx="6075205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« </a:t>
              </a:r>
              <a:r>
                <a:rPr lang="ru-RU" sz="2800" dirty="0" err="1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СОСЕДи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»  ЧИСЕЛ</a:t>
              </a:r>
            </a:p>
            <a:p>
              <a:endParaRPr lang="ru-RU" sz="2800" dirty="0">
                <a:solidFill>
                  <a:srgbClr val="0070C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endParaRPr>
            </a:p>
            <a:p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10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</a:t>
              </a:r>
              <a:r>
                <a:rPr lang="ru-RU" sz="2800" u="sng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11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12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          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13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</a:t>
              </a:r>
              <a:r>
                <a:rPr lang="ru-RU" sz="2800" u="sng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14 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15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          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17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u="sng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18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19</a:t>
              </a:r>
            </a:p>
            <a:p>
              <a:endParaRPr lang="ru-RU" sz="2800" dirty="0">
                <a:solidFill>
                  <a:srgbClr val="0070C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endParaRPr>
            </a:p>
            <a:p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14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u="sng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15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16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         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11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u="sng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12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13 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           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18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u="sng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19</a:t>
              </a:r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</a:t>
              </a:r>
              <a:r>
                <a:rPr lang="ru-RU" sz="2800" dirty="0">
                  <a:solidFill>
                    <a:srgbClr val="C0000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20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0E804F-1CB7-4915-8338-9C2BE808AA85}"/>
                </a:ext>
              </a:extLst>
            </p:cNvPr>
            <p:cNvSpPr txBox="1"/>
            <p:nvPr/>
          </p:nvSpPr>
          <p:spPr>
            <a:xfrm>
              <a:off x="4551680" y="1463040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ОТВЕТ 1</a:t>
              </a:r>
            </a:p>
          </p:txBody>
        </p:sp>
      </p:grpSp>
      <p:grpSp>
        <p:nvGrpSpPr>
          <p:cNvPr id="19" name="Задание 1">
            <a:extLst>
              <a:ext uri="{FF2B5EF4-FFF2-40B4-BE49-F238E27FC236}">
                <a16:creationId xmlns:a16="http://schemas.microsoft.com/office/drawing/2014/main" id="{E962985D-6562-4014-A7EC-BC121DDA6059}"/>
              </a:ext>
            </a:extLst>
          </p:cNvPr>
          <p:cNvGrpSpPr/>
          <p:nvPr/>
        </p:nvGrpSpPr>
        <p:grpSpPr>
          <a:xfrm>
            <a:off x="2640018" y="131630"/>
            <a:ext cx="6419334" cy="6419334"/>
            <a:chOff x="3297202" y="2559059"/>
            <a:chExt cx="6419334" cy="6419334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A2112962-73AD-4342-A7A2-615D14674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7202" y="2559059"/>
              <a:ext cx="6419334" cy="641933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724B995-4A5E-44D1-9593-DE6F31ECE775}"/>
                </a:ext>
              </a:extLst>
            </p:cNvPr>
            <p:cNvSpPr txBox="1"/>
            <p:nvPr/>
          </p:nvSpPr>
          <p:spPr>
            <a:xfrm>
              <a:off x="4503880" y="5248501"/>
              <a:ext cx="4932727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НАЗОВИ « СОСЕДЕЙ» ЧИСЕЛ</a:t>
              </a:r>
            </a:p>
            <a:p>
              <a:endParaRPr lang="ru-RU" sz="2800" dirty="0">
                <a:solidFill>
                  <a:srgbClr val="0070C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endParaRPr>
            </a:p>
            <a:p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.11.              .14.                .18 .</a:t>
              </a:r>
            </a:p>
            <a:p>
              <a:endParaRPr lang="ru-RU" sz="2800" dirty="0">
                <a:solidFill>
                  <a:srgbClr val="0070C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endParaRPr>
            </a:p>
            <a:p>
              <a:r>
                <a:rPr lang="ru-RU" sz="28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.15.              . 12.               .19.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D1FA9A5-D16E-4905-8435-BBC49B3D4897}"/>
                </a:ext>
              </a:extLst>
            </p:cNvPr>
            <p:cNvSpPr txBox="1"/>
            <p:nvPr/>
          </p:nvSpPr>
          <p:spPr>
            <a:xfrm>
              <a:off x="5241605" y="4235930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ЗАДАНИЕ 1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03FBB0-1898-42B1-A0EC-BCD0D797A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91" y="131630"/>
            <a:ext cx="6419334" cy="64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8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767C83C-C073-4D38-8333-0CFF362EF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686" y="4756823"/>
            <a:ext cx="1943104" cy="1650495"/>
          </a:xfrm>
          <a:prstGeom prst="rect">
            <a:avLst/>
          </a:prstGeom>
        </p:spPr>
      </p:pic>
      <p:grpSp>
        <p:nvGrpSpPr>
          <p:cNvPr id="15" name="ОТВЕТ !">
            <a:extLst>
              <a:ext uri="{FF2B5EF4-FFF2-40B4-BE49-F238E27FC236}">
                <a16:creationId xmlns:a16="http://schemas.microsoft.com/office/drawing/2014/main" id="{1866B092-73B5-4FC4-AD3D-60D9CC8BFF22}"/>
              </a:ext>
            </a:extLst>
          </p:cNvPr>
          <p:cNvGrpSpPr/>
          <p:nvPr/>
        </p:nvGrpSpPr>
        <p:grpSpPr>
          <a:xfrm>
            <a:off x="2736918" y="219333"/>
            <a:ext cx="6442558" cy="6419334"/>
            <a:chOff x="2460203" y="239653"/>
            <a:chExt cx="6442558" cy="6419334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93B4EF3-3C9D-4520-A3B7-7E268152E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427" y="239653"/>
              <a:ext cx="6419334" cy="641933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44536D0-5952-4C96-A7EC-5D56C8AD1ACD}"/>
                </a:ext>
              </a:extLst>
            </p:cNvPr>
            <p:cNvSpPr txBox="1"/>
            <p:nvPr/>
          </p:nvSpPr>
          <p:spPr>
            <a:xfrm>
              <a:off x="2460203" y="3031380"/>
              <a:ext cx="607520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       19       18         17        16      15</a:t>
              </a:r>
            </a:p>
            <a:p>
              <a:endParaRPr lang="ru-RU" sz="2800" dirty="0">
                <a:solidFill>
                  <a:srgbClr val="0070C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0E804F-1CB7-4915-8338-9C2BE808AA85}"/>
                </a:ext>
              </a:extLst>
            </p:cNvPr>
            <p:cNvSpPr txBox="1"/>
            <p:nvPr/>
          </p:nvSpPr>
          <p:spPr>
            <a:xfrm>
              <a:off x="4551680" y="1463040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ОТВЕТ 2</a:t>
              </a:r>
            </a:p>
          </p:txBody>
        </p:sp>
      </p:grpSp>
      <p:grpSp>
        <p:nvGrpSpPr>
          <p:cNvPr id="19" name="Задание 1">
            <a:extLst>
              <a:ext uri="{FF2B5EF4-FFF2-40B4-BE49-F238E27FC236}">
                <a16:creationId xmlns:a16="http://schemas.microsoft.com/office/drawing/2014/main" id="{E962985D-6562-4014-A7EC-BC121DDA6059}"/>
              </a:ext>
            </a:extLst>
          </p:cNvPr>
          <p:cNvGrpSpPr/>
          <p:nvPr/>
        </p:nvGrpSpPr>
        <p:grpSpPr>
          <a:xfrm>
            <a:off x="2736918" y="229630"/>
            <a:ext cx="6419334" cy="6419334"/>
            <a:chOff x="3308380" y="2646762"/>
            <a:chExt cx="6419334" cy="6419334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A2112962-73AD-4342-A7A2-615D14674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380" y="2646762"/>
              <a:ext cx="6419334" cy="641933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724B995-4A5E-44D1-9593-DE6F31ECE775}"/>
                </a:ext>
              </a:extLst>
            </p:cNvPr>
            <p:cNvSpPr txBox="1"/>
            <p:nvPr/>
          </p:nvSpPr>
          <p:spPr>
            <a:xfrm>
              <a:off x="4307269" y="5248042"/>
              <a:ext cx="493272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УМЕНЬШИ НА 1</a:t>
              </a:r>
            </a:p>
            <a:p>
              <a:endParaRPr lang="ru-RU" sz="2800" dirty="0">
                <a:solidFill>
                  <a:srgbClr val="0070C0"/>
                </a:solidFill>
                <a:effectLst>
                  <a:glow rad="127000">
                    <a:schemeClr val="bg1"/>
                  </a:glow>
                </a:effectLst>
                <a:latin typeface="Airfool" panose="02000500000000000000" pitchFamily="2" charset="0"/>
              </a:endParaRPr>
            </a:p>
            <a:p>
              <a:r>
                <a:rPr lang="ru-RU" sz="4000" dirty="0">
                  <a:solidFill>
                    <a:srgbClr val="0070C0"/>
                  </a:solidFill>
                  <a:effectLst>
                    <a:glow rad="127000">
                      <a:schemeClr val="bg1"/>
                    </a:glow>
                  </a:effectLst>
                  <a:latin typeface="Airfool" panose="02000500000000000000" pitchFamily="2" charset="0"/>
                </a:rPr>
                <a:t>20     19    18    17    16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D1FA9A5-D16E-4905-8435-BBC49B3D4897}"/>
                </a:ext>
              </a:extLst>
            </p:cNvPr>
            <p:cNvSpPr txBox="1"/>
            <p:nvPr/>
          </p:nvSpPr>
          <p:spPr>
            <a:xfrm>
              <a:off x="5279356" y="4235930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ЗАДАНИЕ 2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03FBB0-1898-42B1-A0EC-BCD0D797A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66" y="209036"/>
            <a:ext cx="6419334" cy="64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2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767C83C-C073-4D38-8333-0CFF362EF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686" y="4756823"/>
            <a:ext cx="1943104" cy="1650495"/>
          </a:xfrm>
          <a:prstGeom prst="rect">
            <a:avLst/>
          </a:prstGeom>
        </p:spPr>
      </p:pic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7437C21-AE96-4626-96DF-377421F5AFF9}"/>
              </a:ext>
            </a:extLst>
          </p:cNvPr>
          <p:cNvGrpSpPr/>
          <p:nvPr/>
        </p:nvGrpSpPr>
        <p:grpSpPr>
          <a:xfrm>
            <a:off x="2661425" y="219333"/>
            <a:ext cx="6419334" cy="6419334"/>
            <a:chOff x="4690676" y="208618"/>
            <a:chExt cx="6419334" cy="6419334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93B4EF3-3C9D-4520-A3B7-7E268152E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0676" y="208618"/>
              <a:ext cx="6419334" cy="64193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0E804F-1CB7-4915-8338-9C2BE808AA85}"/>
                </a:ext>
              </a:extLst>
            </p:cNvPr>
            <p:cNvSpPr txBox="1"/>
            <p:nvPr/>
          </p:nvSpPr>
          <p:spPr>
            <a:xfrm>
              <a:off x="6758929" y="1432005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ОТВЕТ 3</a:t>
              </a: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43ADF9FC-E7AF-48F8-A002-3FB2A08F8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690" y="2190373"/>
              <a:ext cx="4828571" cy="296268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9E713E-E9BE-4740-9375-9E072601621D}"/>
                </a:ext>
              </a:extLst>
            </p:cNvPr>
            <p:cNvSpPr txBox="1"/>
            <p:nvPr/>
          </p:nvSpPr>
          <p:spPr>
            <a:xfrm>
              <a:off x="7097086" y="2474753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D52D618-CFDB-4BC7-AEC2-0B82BE7C47F6}"/>
                </a:ext>
              </a:extLst>
            </p:cNvPr>
            <p:cNvSpPr txBox="1"/>
            <p:nvPr/>
          </p:nvSpPr>
          <p:spPr>
            <a:xfrm>
              <a:off x="7141331" y="3044229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ADD7308-C573-47D4-BF74-70C36066CA1D}"/>
                </a:ext>
              </a:extLst>
            </p:cNvPr>
            <p:cNvSpPr txBox="1"/>
            <p:nvPr/>
          </p:nvSpPr>
          <p:spPr>
            <a:xfrm>
              <a:off x="7097086" y="3583426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196F889-C9ED-42C3-AE06-CE1549EF281A}"/>
                </a:ext>
              </a:extLst>
            </p:cNvPr>
            <p:cNvSpPr txBox="1"/>
            <p:nvPr/>
          </p:nvSpPr>
          <p:spPr>
            <a:xfrm>
              <a:off x="7097085" y="4075582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A91F6A-4BC3-4CD7-86A7-19CA3E881066}"/>
                </a:ext>
              </a:extLst>
            </p:cNvPr>
            <p:cNvSpPr txBox="1"/>
            <p:nvPr/>
          </p:nvSpPr>
          <p:spPr>
            <a:xfrm>
              <a:off x="7071327" y="4622067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1    5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31C1E66-90E2-4779-8032-5568ACB7530E}"/>
                </a:ext>
              </a:extLst>
            </p:cNvPr>
            <p:cNvSpPr txBox="1"/>
            <p:nvPr/>
          </p:nvSpPr>
          <p:spPr>
            <a:xfrm>
              <a:off x="9585419" y="2494954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75A4DF0-0112-4C14-9A40-D714DCCBF222}"/>
                </a:ext>
              </a:extLst>
            </p:cNvPr>
            <p:cNvSpPr txBox="1"/>
            <p:nvPr/>
          </p:nvSpPr>
          <p:spPr>
            <a:xfrm>
              <a:off x="9609912" y="3018175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1    7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DCE5CC0-AFEC-4292-9B45-10C29F1ACCE9}"/>
                </a:ext>
              </a:extLst>
            </p:cNvPr>
            <p:cNvSpPr txBox="1"/>
            <p:nvPr/>
          </p:nvSpPr>
          <p:spPr>
            <a:xfrm>
              <a:off x="9621355" y="3597802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1    8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476A5D3-2A82-44DB-ACEB-B5E62ECA88B6}"/>
                </a:ext>
              </a:extLst>
            </p:cNvPr>
            <p:cNvSpPr txBox="1"/>
            <p:nvPr/>
          </p:nvSpPr>
          <p:spPr>
            <a:xfrm>
              <a:off x="9585419" y="4110835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1    9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4C1061-CA5F-4E3D-A913-C8E48B32174F}"/>
                </a:ext>
              </a:extLst>
            </p:cNvPr>
            <p:cNvSpPr txBox="1"/>
            <p:nvPr/>
          </p:nvSpPr>
          <p:spPr>
            <a:xfrm>
              <a:off x="9585419" y="4622067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rgbClr val="FF0000"/>
                  </a:solidFill>
                </a:rPr>
                <a:t>2    0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0EC3036-DC50-4C3A-971A-6A7EBC092773}"/>
              </a:ext>
            </a:extLst>
          </p:cNvPr>
          <p:cNvGrpSpPr/>
          <p:nvPr/>
        </p:nvGrpSpPr>
        <p:grpSpPr>
          <a:xfrm>
            <a:off x="2570640" y="174891"/>
            <a:ext cx="6419334" cy="6419334"/>
            <a:chOff x="2783366" y="219333"/>
            <a:chExt cx="6419334" cy="6419334"/>
          </a:xfrm>
        </p:grpSpPr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F674D0FC-83DB-4964-9D5C-A8A0AC520F9B}"/>
                </a:ext>
              </a:extLst>
            </p:cNvPr>
            <p:cNvGrpSpPr/>
            <p:nvPr/>
          </p:nvGrpSpPr>
          <p:grpSpPr>
            <a:xfrm>
              <a:off x="2783366" y="219333"/>
              <a:ext cx="6419334" cy="6419334"/>
              <a:chOff x="2736918" y="229630"/>
              <a:chExt cx="6419334" cy="6419334"/>
            </a:xfrm>
          </p:grpSpPr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A2112962-73AD-4342-A7A2-615D14674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6918" y="229630"/>
                <a:ext cx="6419334" cy="6419334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D1FA9A5-D16E-4905-8435-BBC49B3D4897}"/>
                  </a:ext>
                </a:extLst>
              </p:cNvPr>
              <p:cNvSpPr txBox="1"/>
              <p:nvPr/>
            </p:nvSpPr>
            <p:spPr>
              <a:xfrm>
                <a:off x="4707894" y="1818798"/>
                <a:ext cx="2794000" cy="646331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ChevronInverted">
                  <a:avLst/>
                </a:prstTxWarp>
                <a:spAutoFit/>
              </a:bodyPr>
              <a:lstStyle/>
              <a:p>
                <a:r>
                  <a:rPr lang="ru-RU" sz="3600" b="1" dirty="0">
                    <a:solidFill>
                      <a:srgbClr val="C00000"/>
                    </a:solidFill>
                  </a:rPr>
                  <a:t>ЗАДАНИЕ 3</a:t>
                </a:r>
              </a:p>
            </p:txBody>
          </p:sp>
        </p:grp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A33A697D-3DB1-4FE2-8DD1-9258730B5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2562" y="2475426"/>
              <a:ext cx="4614493" cy="2831335"/>
            </a:xfrm>
            <a:prstGeom prst="rect">
              <a:avLst/>
            </a:prstGeom>
          </p:spPr>
        </p:pic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03FBB0-1898-42B1-A0EC-BCD0D797A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210" y="174891"/>
            <a:ext cx="6419334" cy="64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0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767C83C-C073-4D38-8333-0CFF362EF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686" y="4756823"/>
            <a:ext cx="1943104" cy="1650495"/>
          </a:xfrm>
          <a:prstGeom prst="rect">
            <a:avLst/>
          </a:prstGeom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3F026C51-B288-4060-BF48-2BCD0297EF8C}"/>
              </a:ext>
            </a:extLst>
          </p:cNvPr>
          <p:cNvGrpSpPr/>
          <p:nvPr/>
        </p:nvGrpSpPr>
        <p:grpSpPr>
          <a:xfrm>
            <a:off x="2671986" y="108497"/>
            <a:ext cx="6419334" cy="6419334"/>
            <a:chOff x="2671986" y="108497"/>
            <a:chExt cx="6419334" cy="6419334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93B4EF3-3C9D-4520-A3B7-7E268152E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986" y="108497"/>
              <a:ext cx="6419334" cy="64193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0E804F-1CB7-4915-8338-9C2BE808AA85}"/>
                </a:ext>
              </a:extLst>
            </p:cNvPr>
            <p:cNvSpPr txBox="1"/>
            <p:nvPr/>
          </p:nvSpPr>
          <p:spPr>
            <a:xfrm>
              <a:off x="4740239" y="1331884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ОТВЕТ 4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9E713E-E9BE-4740-9375-9E072601621D}"/>
                </a:ext>
              </a:extLst>
            </p:cNvPr>
            <p:cNvSpPr txBox="1"/>
            <p:nvPr/>
          </p:nvSpPr>
          <p:spPr>
            <a:xfrm>
              <a:off x="5078396" y="2374632"/>
              <a:ext cx="73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dirty="0">
                <a:solidFill>
                  <a:srgbClr val="FF0000"/>
                </a:solidFill>
              </a:endParaRP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836B06C6-F81D-481E-BE75-C82AE952A5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09" t="12931" r="53812" b="70902"/>
            <a:stretch/>
          </p:blipFill>
          <p:spPr>
            <a:xfrm>
              <a:off x="3601090" y="2276871"/>
              <a:ext cx="4934402" cy="182409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22CECB7-8A66-4F1F-B07E-3E832C82613C}"/>
                </a:ext>
              </a:extLst>
            </p:cNvPr>
            <p:cNvSpPr txBox="1"/>
            <p:nvPr/>
          </p:nvSpPr>
          <p:spPr>
            <a:xfrm>
              <a:off x="5218385" y="2871310"/>
              <a:ext cx="559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rgbClr val="FF0000"/>
                  </a:solidFill>
                </a:rPr>
                <a:t>10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B44E0E-876C-4AC6-ACEF-0E8D7EF9AC4B}"/>
                </a:ext>
              </a:extLst>
            </p:cNvPr>
            <p:cNvSpPr txBox="1"/>
            <p:nvPr/>
          </p:nvSpPr>
          <p:spPr>
            <a:xfrm>
              <a:off x="5083354" y="3359518"/>
              <a:ext cx="733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rgbClr val="FF0000"/>
                  </a:solidFill>
                </a:rPr>
                <a:t>10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A8085EA-0C7A-48FF-AEC6-34DB49F2E830}"/>
                </a:ext>
              </a:extLst>
            </p:cNvPr>
            <p:cNvSpPr txBox="1"/>
            <p:nvPr/>
          </p:nvSpPr>
          <p:spPr>
            <a:xfrm>
              <a:off x="7875098" y="2223785"/>
              <a:ext cx="733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rgbClr val="FF0000"/>
                  </a:solidFill>
                </a:rPr>
                <a:t>  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EC57792-9CE3-495B-84F2-0328661FBF83}"/>
                </a:ext>
              </a:extLst>
            </p:cNvPr>
            <p:cNvSpPr txBox="1"/>
            <p:nvPr/>
          </p:nvSpPr>
          <p:spPr>
            <a:xfrm>
              <a:off x="7875098" y="2738536"/>
              <a:ext cx="733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rgbClr val="FF0000"/>
                  </a:solidFill>
                </a:rPr>
                <a:t>  8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43C8695-2481-43EE-8F7A-FD7FE4E4CFEB}"/>
                </a:ext>
              </a:extLst>
            </p:cNvPr>
            <p:cNvSpPr txBox="1"/>
            <p:nvPr/>
          </p:nvSpPr>
          <p:spPr>
            <a:xfrm>
              <a:off x="8022818" y="3285415"/>
              <a:ext cx="733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7284E2A-8E29-48CF-9220-BD0EC82D882A}"/>
                </a:ext>
              </a:extLst>
            </p:cNvPr>
            <p:cNvSpPr txBox="1"/>
            <p:nvPr/>
          </p:nvSpPr>
          <p:spPr>
            <a:xfrm>
              <a:off x="5167605" y="2343854"/>
              <a:ext cx="559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rgbClr val="FF0000"/>
                  </a:solidFill>
                </a:rPr>
                <a:t>10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DE41BB4-08F2-4012-B4EE-4E90FE442703}"/>
              </a:ext>
            </a:extLst>
          </p:cNvPr>
          <p:cNvGrpSpPr/>
          <p:nvPr/>
        </p:nvGrpSpPr>
        <p:grpSpPr>
          <a:xfrm>
            <a:off x="2679469" y="149851"/>
            <a:ext cx="6419334" cy="6419334"/>
            <a:chOff x="2372786" y="-1947265"/>
            <a:chExt cx="6419334" cy="6419334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A2112962-73AD-4342-A7A2-615D14674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2786" y="-1947265"/>
              <a:ext cx="6419334" cy="641933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D1FA9A5-D16E-4905-8435-BBC49B3D4897}"/>
                </a:ext>
              </a:extLst>
            </p:cNvPr>
            <p:cNvSpPr txBox="1"/>
            <p:nvPr/>
          </p:nvSpPr>
          <p:spPr>
            <a:xfrm>
              <a:off x="4315723" y="-276998"/>
              <a:ext cx="2794000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</a:bodyPr>
            <a:lstStyle/>
            <a:p>
              <a:r>
                <a:rPr lang="ru-RU" sz="3600" b="1" dirty="0">
                  <a:solidFill>
                    <a:srgbClr val="C00000"/>
                  </a:solidFill>
                </a:rPr>
                <a:t>ЗАДАНИЕ 4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A33A697D-3DB1-4FE2-8DD1-9258730B5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84" t="12202" r="53965" b="70662"/>
            <a:stretch/>
          </p:blipFill>
          <p:spPr>
            <a:xfrm>
              <a:off x="3218087" y="918503"/>
              <a:ext cx="4449787" cy="1727285"/>
            </a:xfrm>
            <a:prstGeom prst="rect">
              <a:avLst/>
            </a:prstGeom>
          </p:spPr>
        </p:pic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03FBB0-1898-42B1-A0EC-BCD0D797A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21" y="224715"/>
            <a:ext cx="6419334" cy="64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D24331-1242-4401-AA9A-96A162000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042" y="5085477"/>
            <a:ext cx="1943104" cy="16504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F0CCDC-5FD1-40E1-866D-E805B873D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041" y="-102290"/>
            <a:ext cx="2339545" cy="23395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446D52-1064-49C5-A55D-ABC2209A16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037" y="0"/>
            <a:ext cx="2076963" cy="20769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B810AB-790A-4915-853A-3AFAA35FF4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3357"/>
            <a:ext cx="2654643" cy="26546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A80464-D8E1-479E-98C9-25E3B98C5FB9}"/>
              </a:ext>
            </a:extLst>
          </p:cNvPr>
          <p:cNvSpPr txBox="1"/>
          <p:nvPr/>
        </p:nvSpPr>
        <p:spPr>
          <a:xfrm>
            <a:off x="3707027" y="370702"/>
            <a:ext cx="5873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  <a:latin typeface="Airfool" panose="02000500000000000000" pitchFamily="2" charset="0"/>
              </a:rPr>
              <a:t>ФИЗМИНУТКА «СОЛНЫШКО»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7B991A-D437-4B31-8062-B1018A808C4C}"/>
              </a:ext>
            </a:extLst>
          </p:cNvPr>
          <p:cNvSpPr txBox="1"/>
          <p:nvPr/>
        </p:nvSpPr>
        <p:spPr>
          <a:xfrm>
            <a:off x="2032101" y="1228397"/>
            <a:ext cx="9489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СОЛНЦЕ РАНО ВСТАЁТ (РУКИ ПОДНЯТЬ ВВЕРХ)</a:t>
            </a:r>
          </a:p>
          <a:p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И ЛУЧИ НАМ ПОДАЁТ (РУКИ ВЫТЯНУТЬ ВПЕРЁД).</a:t>
            </a:r>
          </a:p>
          <a:p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КРЕПКО ДЕРЖИМ МЫ ЛУЧИ (ЛАДОШКИ ПРИЖАТЬ ДРУГ К ДРУГУ)</a:t>
            </a:r>
            <a:b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</a:br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ОЧЕНЬ, ОЧЕНЬ ГОРЯЧ (ТРЁМ ЛАДОШКУ О ЛАДОШКУ).</a:t>
            </a:r>
            <a:b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</a:br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ЛУЧИКИ ГОРЯЧИЕ</a:t>
            </a:r>
            <a:b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</a:br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СКАЧУТ ПО ЛУЖАЙКЕ (КИСТИ РУК ОПУСКАТЬ И ПОДНИМАТЬ).</a:t>
            </a:r>
            <a:b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</a:br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ПОПЫТАЕМСЯ ПОЙМАТЬ</a:t>
            </a:r>
          </a:p>
          <a:p>
            <a:r>
              <a:rPr lang="ru-RU" sz="2800" dirty="0">
                <a:solidFill>
                  <a:srgbClr val="00B050"/>
                </a:solidFill>
                <a:latin typeface="Airfool" panose="02000500000000000000" pitchFamily="2" charset="0"/>
              </a:rPr>
              <a:t>МЫ ИХ НА ПОЛЯНКЕ (ХЛОПКИ В ЛАДОШИ).</a:t>
            </a:r>
          </a:p>
        </p:txBody>
      </p:sp>
    </p:spTree>
    <p:extLst>
      <p:ext uri="{BB962C8B-B14F-4D97-AF65-F5344CB8AC3E}">
        <p14:creationId xmlns:p14="http://schemas.microsoft.com/office/powerpoint/2010/main" val="3306689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287433-74C7-406C-BFD4-38651DAC7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720" y="276500"/>
            <a:ext cx="6438560" cy="6305000"/>
          </a:xfrm>
          <a:prstGeom prst="rect">
            <a:avLst/>
          </a:prstGeom>
        </p:spPr>
      </p:pic>
      <p:pic>
        <p:nvPicPr>
          <p:cNvPr id="7" name="Рисунок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7206FCD-8785-4B4E-BD51-97BE971BB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081" y="4653846"/>
            <a:ext cx="2594919" cy="220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81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0F8490-019B-460F-85BD-EBA24C9B8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83" y="0"/>
            <a:ext cx="9813232" cy="39209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446FDB-5A57-43E9-B4E3-83A678C235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" y="4092220"/>
            <a:ext cx="11149224" cy="2481575"/>
          </a:xfrm>
          <a:prstGeom prst="rect">
            <a:avLst/>
          </a:prstGeom>
        </p:spPr>
      </p:pic>
      <p:pic>
        <p:nvPicPr>
          <p:cNvPr id="9" name="Рисунок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F22A2E-0833-4B08-BE8C-6E356EA630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915" y="5207505"/>
            <a:ext cx="1943104" cy="165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44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380</Words>
  <Application>Microsoft Office PowerPoint</Application>
  <PresentationFormat>Широкоэкранный</PresentationFormat>
  <Paragraphs>70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Calibri</vt:lpstr>
      <vt:lpstr>Propisi</vt:lpstr>
      <vt:lpstr>Arial</vt:lpstr>
      <vt:lpstr>Calibri Light</vt:lpstr>
      <vt:lpstr>Airfool</vt:lpstr>
      <vt:lpstr>a_CooperBlackRg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67</cp:revision>
  <dcterms:created xsi:type="dcterms:W3CDTF">2024-03-11T16:48:17Z</dcterms:created>
  <dcterms:modified xsi:type="dcterms:W3CDTF">2024-03-14T18:11:31Z</dcterms:modified>
</cp:coreProperties>
</file>