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5189A41-BA8B-47F3-B2FA-7E5CA897055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sz="240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63A8E5-625E-40AE-AE11-67C989BD6B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04B0D-F0AE-474A-AAB7-86EAFE1074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C49C34-3EA3-4645-8CB2-8E4D54DF2E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C4EE-117F-4F30-811A-8A1F235FF2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65BCD-6DFA-48E6-9BD8-B2DB5F4E13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85420-D768-4E77-AFF5-AC9810F5C4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9D9343-ADAD-42D0-BE7C-6BB1A0404D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E8B02-659D-4A2A-824E-2F29D10110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FBE07-E758-4EC6-AA44-7074F9F8F2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350EC-ABD1-471D-A113-C8B5281BBB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sz="2400">
              <a:latin typeface="Times New Roman" charset="0"/>
            </a:endParaRPr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4199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369042D-A36A-4BCA-A859-24A78F4995A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60350"/>
            <a:ext cx="7772400" cy="1660525"/>
          </a:xfrm>
        </p:spPr>
        <p:txBody>
          <a:bodyPr/>
          <a:lstStyle/>
          <a:p>
            <a:r>
              <a:rPr lang="ru-RU" sz="4800" dirty="0"/>
              <a:t>           тема  урока: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4000" dirty="0"/>
              <a:t>      </a:t>
            </a:r>
            <a:r>
              <a:rPr lang="ru-RU" sz="4400" dirty="0"/>
              <a:t>МОРФОЛОГИЯ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Учитель: </a:t>
            </a:r>
            <a:r>
              <a:rPr lang="ru-RU" sz="2400" dirty="0" err="1" smtClean="0"/>
              <a:t>Саткова</a:t>
            </a:r>
            <a:r>
              <a:rPr lang="ru-RU" sz="2400" dirty="0" smtClean="0"/>
              <a:t> Софья Алексеевна МБОУ</a:t>
            </a:r>
            <a:r>
              <a:rPr lang="ru-RU" sz="2400" dirty="0" smtClean="0"/>
              <a:t> </a:t>
            </a:r>
            <a:r>
              <a:rPr lang="ru-RU" sz="2000" dirty="0" smtClean="0"/>
              <a:t>«</a:t>
            </a:r>
            <a:r>
              <a:rPr lang="ru-RU" sz="2000" dirty="0" err="1" smtClean="0"/>
              <a:t>Салтыковская</a:t>
            </a:r>
            <a:r>
              <a:rPr lang="ru-RU" sz="2000" dirty="0" smtClean="0"/>
              <a:t> гимназия</a:t>
            </a:r>
            <a:r>
              <a:rPr lang="en-US" sz="2000" dirty="0" smtClean="0"/>
              <a:t>”</a:t>
            </a:r>
            <a:endParaRPr lang="ru-RU" sz="2000" dirty="0" smtClean="0"/>
          </a:p>
          <a:p>
            <a:pPr>
              <a:lnSpc>
                <a:spcPct val="90000"/>
              </a:lnSpc>
            </a:pP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МЕСТОИМЕНИЕ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                          предмет               но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указывает            признаки              НЕ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                         количество       называет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                                                      их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            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    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Подлежащее, дополнение, определение,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обстоятельство</a:t>
            </a:r>
          </a:p>
        </p:txBody>
      </p:sp>
      <p:sp>
        <p:nvSpPr>
          <p:cNvPr id="52238" name="Line 14"/>
          <p:cNvSpPr>
            <a:spLocks noChangeShapeType="1"/>
          </p:cNvSpPr>
          <p:nvPr/>
        </p:nvSpPr>
        <p:spPr bwMode="auto">
          <a:xfrm flipV="1">
            <a:off x="2700338" y="2708275"/>
            <a:ext cx="1150937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2239" name="Line 15"/>
          <p:cNvSpPr>
            <a:spLocks noChangeShapeType="1"/>
          </p:cNvSpPr>
          <p:nvPr/>
        </p:nvSpPr>
        <p:spPr bwMode="auto">
          <a:xfrm>
            <a:off x="2771775" y="3141663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2240" name="Line 16"/>
          <p:cNvSpPr>
            <a:spLocks noChangeShapeType="1"/>
          </p:cNvSpPr>
          <p:nvPr/>
        </p:nvSpPr>
        <p:spPr bwMode="auto">
          <a:xfrm>
            <a:off x="2916238" y="3284538"/>
            <a:ext cx="8636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2244" name="Line 20"/>
          <p:cNvSpPr>
            <a:spLocks noChangeShapeType="1"/>
          </p:cNvSpPr>
          <p:nvPr/>
        </p:nvSpPr>
        <p:spPr bwMode="auto">
          <a:xfrm>
            <a:off x="1476375" y="3429000"/>
            <a:ext cx="3959225" cy="1655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2245" name="Line 21"/>
          <p:cNvSpPr>
            <a:spLocks noChangeShapeType="1"/>
          </p:cNvSpPr>
          <p:nvPr/>
        </p:nvSpPr>
        <p:spPr bwMode="auto">
          <a:xfrm>
            <a:off x="1547813" y="3429000"/>
            <a:ext cx="20875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2246" name="Line 22"/>
          <p:cNvSpPr>
            <a:spLocks noChangeShapeType="1"/>
          </p:cNvSpPr>
          <p:nvPr/>
        </p:nvSpPr>
        <p:spPr bwMode="auto">
          <a:xfrm>
            <a:off x="1547813" y="3500438"/>
            <a:ext cx="503237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2247" name="Line 23"/>
          <p:cNvSpPr>
            <a:spLocks noChangeShapeType="1"/>
          </p:cNvSpPr>
          <p:nvPr/>
        </p:nvSpPr>
        <p:spPr bwMode="auto">
          <a:xfrm flipH="1">
            <a:off x="1476375" y="3500438"/>
            <a:ext cx="14287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2248" name="Line 24"/>
          <p:cNvSpPr>
            <a:spLocks noChangeShapeType="1"/>
          </p:cNvSpPr>
          <p:nvPr/>
        </p:nvSpPr>
        <p:spPr bwMode="auto">
          <a:xfrm>
            <a:off x="5940425" y="2708275"/>
            <a:ext cx="792163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2249" name="Line 25"/>
          <p:cNvSpPr>
            <a:spLocks noChangeShapeType="1"/>
          </p:cNvSpPr>
          <p:nvPr/>
        </p:nvSpPr>
        <p:spPr bwMode="auto">
          <a:xfrm flipH="1">
            <a:off x="6156325" y="3068638"/>
            <a:ext cx="50323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ЧИСЛИТЕЛЬНОЕ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                    число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обозначает      количество предметов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                    порядок при счёте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сколько?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который?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      любой член предложения</a:t>
            </a:r>
          </a:p>
        </p:txBody>
      </p:sp>
      <p:sp>
        <p:nvSpPr>
          <p:cNvPr id="53252" name="Line 4"/>
          <p:cNvSpPr>
            <a:spLocks noChangeShapeType="1"/>
          </p:cNvSpPr>
          <p:nvPr/>
        </p:nvSpPr>
        <p:spPr bwMode="auto">
          <a:xfrm flipV="1">
            <a:off x="2987675" y="2492375"/>
            <a:ext cx="720725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3253" name="Line 5"/>
          <p:cNvSpPr>
            <a:spLocks noChangeShapeType="1"/>
          </p:cNvSpPr>
          <p:nvPr/>
        </p:nvSpPr>
        <p:spPr bwMode="auto">
          <a:xfrm>
            <a:off x="3059113" y="3068638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3254" name="Line 6"/>
          <p:cNvSpPr>
            <a:spLocks noChangeShapeType="1"/>
          </p:cNvSpPr>
          <p:nvPr/>
        </p:nvSpPr>
        <p:spPr bwMode="auto">
          <a:xfrm>
            <a:off x="3059113" y="3068638"/>
            <a:ext cx="5048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3255" name="Line 7"/>
          <p:cNvSpPr>
            <a:spLocks noChangeShapeType="1"/>
          </p:cNvSpPr>
          <p:nvPr/>
        </p:nvSpPr>
        <p:spPr bwMode="auto">
          <a:xfrm flipH="1">
            <a:off x="1547813" y="3213100"/>
            <a:ext cx="1444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3256" name="Line 8"/>
          <p:cNvSpPr>
            <a:spLocks noChangeShapeType="1"/>
          </p:cNvSpPr>
          <p:nvPr/>
        </p:nvSpPr>
        <p:spPr bwMode="auto">
          <a:xfrm>
            <a:off x="1763713" y="3284538"/>
            <a:ext cx="287337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 ПРИЧАСТИЕ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 признак предмета по действию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                какой?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 что делающий?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 что сделавший?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     определение,  сказуемое</a:t>
            </a:r>
          </a:p>
        </p:txBody>
      </p:sp>
      <p:sp>
        <p:nvSpPr>
          <p:cNvPr id="54276" name="Line 4"/>
          <p:cNvSpPr>
            <a:spLocks noChangeShapeType="1"/>
          </p:cNvSpPr>
          <p:nvPr/>
        </p:nvSpPr>
        <p:spPr bwMode="auto">
          <a:xfrm>
            <a:off x="3851275" y="2276475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ДЕЕПРИЧАСТИЕ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         добавочное действие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Что делая?   Что сделав?      Как?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Каким образом?  Почему?   Когда?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            обстоятельство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                    </a:t>
            </a:r>
          </a:p>
        </p:txBody>
      </p:sp>
      <p:sp>
        <p:nvSpPr>
          <p:cNvPr id="55300" name="Line 4"/>
          <p:cNvSpPr>
            <a:spLocks noChangeShapeType="1"/>
          </p:cNvSpPr>
          <p:nvPr/>
        </p:nvSpPr>
        <p:spPr bwMode="auto">
          <a:xfrm flipH="1">
            <a:off x="2484438" y="2276475"/>
            <a:ext cx="107950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01" name="Line 5"/>
          <p:cNvSpPr>
            <a:spLocks noChangeShapeType="1"/>
          </p:cNvSpPr>
          <p:nvPr/>
        </p:nvSpPr>
        <p:spPr bwMode="auto">
          <a:xfrm>
            <a:off x="3635375" y="2276475"/>
            <a:ext cx="288925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02" name="Line 6"/>
          <p:cNvSpPr>
            <a:spLocks noChangeShapeType="1"/>
          </p:cNvSpPr>
          <p:nvPr/>
        </p:nvSpPr>
        <p:spPr bwMode="auto">
          <a:xfrm>
            <a:off x="3635375" y="2276475"/>
            <a:ext cx="295275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03" name="Line 7"/>
          <p:cNvSpPr>
            <a:spLocks noChangeShapeType="1"/>
          </p:cNvSpPr>
          <p:nvPr/>
        </p:nvSpPr>
        <p:spPr bwMode="auto">
          <a:xfrm flipH="1">
            <a:off x="2771775" y="2349500"/>
            <a:ext cx="792163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04" name="Line 8"/>
          <p:cNvSpPr>
            <a:spLocks noChangeShapeType="1"/>
          </p:cNvSpPr>
          <p:nvPr/>
        </p:nvSpPr>
        <p:spPr bwMode="auto">
          <a:xfrm>
            <a:off x="3635375" y="2349500"/>
            <a:ext cx="936625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05" name="Line 9"/>
          <p:cNvSpPr>
            <a:spLocks noChangeShapeType="1"/>
          </p:cNvSpPr>
          <p:nvPr/>
        </p:nvSpPr>
        <p:spPr bwMode="auto">
          <a:xfrm>
            <a:off x="5724525" y="2636838"/>
            <a:ext cx="792163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     НАРЕЧИЕ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признак признака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  признак действия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Где? Куда? Откуда?</a:t>
            </a:r>
          </a:p>
          <a:p>
            <a:pPr>
              <a:buFont typeface="Wingdings" pitchFamily="2" charset="2"/>
              <a:buNone/>
            </a:pPr>
            <a:r>
              <a:rPr lang="ru-RU"/>
              <a:t>     Почему? Зачем? Как?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           обстоятельство</a:t>
            </a:r>
          </a:p>
        </p:txBody>
      </p:sp>
      <p:sp>
        <p:nvSpPr>
          <p:cNvPr id="56324" name="Line 4"/>
          <p:cNvSpPr>
            <a:spLocks noChangeShapeType="1"/>
          </p:cNvSpPr>
          <p:nvPr/>
        </p:nvSpPr>
        <p:spPr bwMode="auto">
          <a:xfrm flipH="1">
            <a:off x="3203575" y="2852738"/>
            <a:ext cx="86360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6325" name="Line 5"/>
          <p:cNvSpPr>
            <a:spLocks noChangeShapeType="1"/>
          </p:cNvSpPr>
          <p:nvPr/>
        </p:nvSpPr>
        <p:spPr bwMode="auto">
          <a:xfrm>
            <a:off x="3995738" y="2852738"/>
            <a:ext cx="28892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6326" name="Line 6"/>
          <p:cNvSpPr>
            <a:spLocks noChangeShapeType="1"/>
          </p:cNvSpPr>
          <p:nvPr/>
        </p:nvSpPr>
        <p:spPr bwMode="auto">
          <a:xfrm flipH="1">
            <a:off x="1403350" y="2852738"/>
            <a:ext cx="2592388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6327" name="Line 7"/>
          <p:cNvSpPr>
            <a:spLocks noChangeShapeType="1"/>
          </p:cNvSpPr>
          <p:nvPr/>
        </p:nvSpPr>
        <p:spPr bwMode="auto">
          <a:xfrm flipH="1">
            <a:off x="2268538" y="3141663"/>
            <a:ext cx="719137" cy="935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6328" name="Line 8"/>
          <p:cNvSpPr>
            <a:spLocks noChangeShapeType="1"/>
          </p:cNvSpPr>
          <p:nvPr/>
        </p:nvSpPr>
        <p:spPr bwMode="auto">
          <a:xfrm>
            <a:off x="3348038" y="3357563"/>
            <a:ext cx="7143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6329" name="Line 9"/>
          <p:cNvSpPr>
            <a:spLocks noChangeShapeType="1"/>
          </p:cNvSpPr>
          <p:nvPr/>
        </p:nvSpPr>
        <p:spPr bwMode="auto">
          <a:xfrm>
            <a:off x="4067175" y="2997200"/>
            <a:ext cx="936625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СЛУЖЕБНЫЕ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     союз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      предлог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                      частица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    СОЮЗ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      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         ОЧП</a:t>
            </a:r>
          </a:p>
          <a:p>
            <a:pPr>
              <a:buFont typeface="Wingdings" pitchFamily="2" charset="2"/>
              <a:buNone/>
            </a:pPr>
            <a:r>
              <a:rPr lang="ru-RU"/>
              <a:t>     соединяет     простые предложения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</a:t>
            </a:r>
          </a:p>
          <a:p>
            <a:pPr>
              <a:buFont typeface="Wingdings" pitchFamily="2" charset="2"/>
              <a:buNone/>
            </a:pPr>
            <a:r>
              <a:rPr lang="ru-RU"/>
              <a:t>     НЕ является членом предложения</a:t>
            </a:r>
          </a:p>
        </p:txBody>
      </p:sp>
      <p:sp>
        <p:nvSpPr>
          <p:cNvPr id="58372" name="Line 4"/>
          <p:cNvSpPr>
            <a:spLocks noChangeShapeType="1"/>
          </p:cNvSpPr>
          <p:nvPr/>
        </p:nvSpPr>
        <p:spPr bwMode="auto">
          <a:xfrm flipV="1">
            <a:off x="3276600" y="2708275"/>
            <a:ext cx="57467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373" name="Line 5"/>
          <p:cNvSpPr>
            <a:spLocks noChangeShapeType="1"/>
          </p:cNvSpPr>
          <p:nvPr/>
        </p:nvSpPr>
        <p:spPr bwMode="auto">
          <a:xfrm flipV="1">
            <a:off x="3348038" y="3141663"/>
            <a:ext cx="503237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  ПРЕДЛОГ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               выражает </a:t>
            </a:r>
          </a:p>
          <a:p>
            <a:pPr>
              <a:buFont typeface="Wingdings" pitchFamily="2" charset="2"/>
              <a:buNone/>
            </a:pPr>
            <a:r>
              <a:rPr lang="ru-RU"/>
              <a:t>зависимость слов в предложении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НЕ является членом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ЧАСТИЦА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  </a:t>
            </a:r>
          </a:p>
          <a:p>
            <a:pPr>
              <a:buFont typeface="Wingdings" pitchFamily="2" charset="2"/>
              <a:buNone/>
            </a:pPr>
            <a:r>
              <a:rPr lang="ru-RU"/>
              <a:t> 1. придают дополнительные оттенки словам и предложениям;</a:t>
            </a:r>
          </a:p>
          <a:p>
            <a:pPr>
              <a:buFont typeface="Wingdings" pitchFamily="2" charset="2"/>
              <a:buNone/>
            </a:pPr>
            <a:r>
              <a:rPr lang="ru-RU"/>
              <a:t> 2. служат для образования форм слова.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НЕ является членом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 sz="4400"/>
              <a:t>Что такое МОРФОЛОГИЯ?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800"/>
              <a:t>   Морфология- раздел русского языка, изучающий </a:t>
            </a:r>
            <a:r>
              <a:rPr lang="ru-RU" sz="4800" u="sng"/>
              <a:t>слово </a:t>
            </a:r>
            <a:r>
              <a:rPr lang="ru-RU" sz="4800"/>
              <a:t>как </a:t>
            </a:r>
            <a:r>
              <a:rPr lang="ru-RU" sz="4800" u="sng"/>
              <a:t>часть речи.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 sz="4400"/>
              <a:t>Какие части речи знаем?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             ЧАСТИ  РЕЧИ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Самостоятельные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                 Служебные </a:t>
            </a:r>
          </a:p>
        </p:txBody>
      </p:sp>
      <p:sp>
        <p:nvSpPr>
          <p:cNvPr id="48132" name="Line 4"/>
          <p:cNvSpPr>
            <a:spLocks noChangeShapeType="1"/>
          </p:cNvSpPr>
          <p:nvPr/>
        </p:nvSpPr>
        <p:spPr bwMode="auto">
          <a:xfrm flipH="1">
            <a:off x="3203575" y="2276475"/>
            <a:ext cx="72072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>
            <a:off x="3924300" y="2276475"/>
            <a:ext cx="1943100" cy="1728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</a:t>
            </a:r>
            <a:r>
              <a:rPr lang="ru-RU" sz="4000"/>
              <a:t>самостоятельные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73238"/>
            <a:ext cx="8001000" cy="42465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z="4400"/>
          </a:p>
          <a:p>
            <a:pPr>
              <a:buFont typeface="Wingdings" pitchFamily="2" charset="2"/>
              <a:buNone/>
            </a:pPr>
            <a:r>
              <a:rPr lang="ru-RU" sz="2800"/>
              <a:t>существительное        числительное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прилагательное          причастие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глагол                        деепричастие     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местоимение               наречие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   </a:t>
            </a:r>
          </a:p>
          <a:p>
            <a:pPr>
              <a:buFont typeface="Wingdings" pitchFamily="2" charset="2"/>
              <a:buNone/>
            </a:pP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СУЩЕСТВИТЕЛЬНОЕ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                   </a:t>
            </a:r>
            <a:r>
              <a:rPr lang="ru-RU" sz="2800"/>
              <a:t>ПРЕДМЕТ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         КТО?               ЧТО?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6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      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                 подлежащее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                 дополнение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6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     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     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600"/>
          </a:p>
        </p:txBody>
      </p:sp>
      <p:sp>
        <p:nvSpPr>
          <p:cNvPr id="49165" name="Line 13"/>
          <p:cNvSpPr>
            <a:spLocks noChangeShapeType="1"/>
          </p:cNvSpPr>
          <p:nvPr/>
        </p:nvSpPr>
        <p:spPr bwMode="auto">
          <a:xfrm flipH="1">
            <a:off x="3059113" y="2133600"/>
            <a:ext cx="649287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6" name="Line 14"/>
          <p:cNvSpPr>
            <a:spLocks noChangeShapeType="1"/>
          </p:cNvSpPr>
          <p:nvPr/>
        </p:nvSpPr>
        <p:spPr bwMode="auto">
          <a:xfrm>
            <a:off x="4284663" y="2205038"/>
            <a:ext cx="35877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ПРИЛАГАТЕЛЬНОЕ 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         признак предмета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        какой?          Чей?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            определение</a:t>
            </a:r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 flipH="1">
            <a:off x="3419475" y="2349500"/>
            <a:ext cx="576263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>
            <a:off x="4500563" y="2349500"/>
            <a:ext cx="64770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>
            <a:off x="4211638" y="2420938"/>
            <a:ext cx="73025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   ГЛАГОЛ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                 действие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                   что</a:t>
            </a:r>
          </a:p>
          <a:p>
            <a:pPr>
              <a:buFont typeface="Wingdings" pitchFamily="2" charset="2"/>
              <a:buNone/>
            </a:pPr>
            <a:r>
              <a:rPr lang="ru-RU"/>
              <a:t>     делать?                   сделать?</a:t>
            </a:r>
          </a:p>
          <a:p>
            <a:pPr>
              <a:buFont typeface="Wingdings" pitchFamily="2" charset="2"/>
              <a:buNone/>
            </a:pPr>
            <a:r>
              <a:rPr lang="ru-RU"/>
              <a:t> 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   сказуемое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       </a:t>
            </a:r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>
            <a:off x="4140200" y="2349500"/>
            <a:ext cx="0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 flipH="1">
            <a:off x="2987675" y="3357563"/>
            <a:ext cx="936625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08" name="Line 8"/>
          <p:cNvSpPr>
            <a:spLocks noChangeShapeType="1"/>
          </p:cNvSpPr>
          <p:nvPr/>
        </p:nvSpPr>
        <p:spPr bwMode="auto">
          <a:xfrm>
            <a:off x="4284663" y="3357563"/>
            <a:ext cx="935037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09" name="Line 9"/>
          <p:cNvSpPr>
            <a:spLocks noChangeShapeType="1"/>
          </p:cNvSpPr>
          <p:nvPr/>
        </p:nvSpPr>
        <p:spPr bwMode="auto">
          <a:xfrm>
            <a:off x="4284663" y="3573463"/>
            <a:ext cx="71437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67</TotalTime>
  <Words>275</Words>
  <Application>Microsoft Office PowerPoint</Application>
  <PresentationFormat>Экран (4:3)</PresentationFormat>
  <Paragraphs>116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Times New Roman</vt:lpstr>
      <vt:lpstr>Verdana</vt:lpstr>
      <vt:lpstr>Wingdings</vt:lpstr>
      <vt:lpstr>Профиль</vt:lpstr>
      <vt:lpstr>           тема 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самостоятельные</vt:lpstr>
      <vt:lpstr>        СУЩЕСТВИТЕЛЬНОЕ</vt:lpstr>
      <vt:lpstr>      ПРИЛАГАТЕЛЬНОЕ </vt:lpstr>
      <vt:lpstr>               ГЛАГОЛ</vt:lpstr>
      <vt:lpstr>            МЕСТОИМЕНИЕ</vt:lpstr>
      <vt:lpstr>        ЧИСЛИТЕЛЬНОЕ</vt:lpstr>
      <vt:lpstr>             ПРИЧАСТИЕ</vt:lpstr>
      <vt:lpstr>           ДЕЕПРИЧАСТИЕ</vt:lpstr>
      <vt:lpstr>                 НАРЕЧИЕ</vt:lpstr>
      <vt:lpstr>            СЛУЖЕБНЫЕ</vt:lpstr>
      <vt:lpstr>                СОЮЗ</vt:lpstr>
      <vt:lpstr>              ПРЕДЛОГ</vt:lpstr>
      <vt:lpstr>            ЧАСТИЦА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ден</dc:creator>
  <cp:lastModifiedBy>Admin</cp:lastModifiedBy>
  <cp:revision>4</cp:revision>
  <dcterms:created xsi:type="dcterms:W3CDTF">2010-01-09T10:09:52Z</dcterms:created>
  <dcterms:modified xsi:type="dcterms:W3CDTF">2024-03-14T18:21:12Z</dcterms:modified>
</cp:coreProperties>
</file>