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56" r:id="rId11"/>
    <p:sldId id="265" r:id="rId12"/>
    <p:sldId id="268" r:id="rId13"/>
    <p:sldId id="267" r:id="rId14"/>
    <p:sldId id="266" r:id="rId15"/>
    <p:sldId id="269" r:id="rId16"/>
    <p:sldId id="270" r:id="rId17"/>
    <p:sldId id="271" r:id="rId18"/>
    <p:sldId id="272" r:id="rId19"/>
    <p:sldId id="274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FFB"/>
    <a:srgbClr val="FEFEFE"/>
    <a:srgbClr val="C80403"/>
    <a:srgbClr val="FF31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3.31707" units="1/cm"/>
          <inkml:channelProperty channel="Y" name="resolution" value="33.3913" units="1/cm"/>
          <inkml:channelProperty channel="T" name="resolution" value="1" units="1/dev"/>
        </inkml:channelProperties>
      </inkml:inkSource>
      <inkml:timestamp xml:id="ts0" timeString="2018-01-19T06:47:25.40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8D6DF1CF-36F6-4D19-873F-3D58845C83A5}" emma:medium="tactile" emma:mode="ink">
          <msink:context xmlns:msink="http://schemas.microsoft.com/ink/2010/main" type="writingRegion" rotatedBoundingBox="18007,17969 19083,17969 19083,18629 18007,18629"/>
        </emma:interpretation>
      </emma:emma>
    </inkml:annotationXML>
    <inkml:traceGroup>
      <inkml:annotationXML>
        <emma:emma xmlns:emma="http://www.w3.org/2003/04/emma" version="1.0">
          <emma:interpretation id="{ACF0C88C-09FA-4824-8DC4-80535CD5C93D}" emma:medium="tactile" emma:mode="ink">
            <msink:context xmlns:msink="http://schemas.microsoft.com/ink/2010/main" type="paragraph" rotatedBoundingBox="18007,17969 19083,17969 19083,18629 18007,1862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F9B2F37-1B75-474D-9327-AA450971CAE3}" emma:medium="tactile" emma:mode="ink">
              <msink:context xmlns:msink="http://schemas.microsoft.com/ink/2010/main" type="line" rotatedBoundingBox="18007,17969 19083,17969 19083,18629 18007,18629"/>
            </emma:interpretation>
          </emma:emma>
        </inkml:annotationXML>
        <inkml:traceGroup>
          <inkml:annotationXML>
            <emma:emma xmlns:emma="http://www.w3.org/2003/04/emma" version="1.0">
              <emma:interpretation id="{8693381F-BA58-4392-9968-E10537662913}" emma:medium="tactile" emma:mode="ink">
                <msink:context xmlns:msink="http://schemas.microsoft.com/ink/2010/main" type="inkWord" rotatedBoundingBox="18007,18311 18022,18311 18022,18326 18007,18326"/>
              </emma:interpretation>
              <emma:one-of disjunction-type="recognition" id="oneOf0">
                <emma:interpretation id="interp0" emma:lang="ru-RU" emma:confidence="0">
                  <emma:literal>.</emma:literal>
                </emma:interpretation>
                <emma:interpretation id="interp1" emma:lang="ru-RU" emma:confidence="0">
                  <emma:literal>:</emma:literal>
                </emma:interpretation>
                <emma:interpretation id="interp2" emma:lang="ru-RU" emma:confidence="0">
                  <emma:literal>'</emma:literal>
                </emma:interpretation>
                <emma:interpretation id="interp3" emma:lang="ru-RU" emma:confidence="0">
                  <emma:literal>,</emma:literal>
                </emma:interpretation>
                <emma:interpretation id="interp4" emma:lang="ru-RU" emma:confidence="0">
                  <emma:literal>1</emma:literal>
                </emma:interpretation>
              </emma:one-of>
            </emma:emma>
          </inkml:annotationXML>
          <inkml:trace contextRef="#ctx0" brushRef="#br0">-1061-303 0</inkml:trace>
        </inkml:traceGroup>
        <inkml:traceGroup>
          <inkml:annotationXML>
            <emma:emma xmlns:emma="http://www.w3.org/2003/04/emma" version="1.0">
              <emma:interpretation id="{23BED2D5-F6BC-4233-BDAE-CD2D1F79675D}" emma:medium="tactile" emma:mode="ink">
                <msink:context xmlns:msink="http://schemas.microsoft.com/ink/2010/main" type="inkWord" rotatedBoundingBox="19068,17969 19083,17969 19083,18629 19068,18629"/>
              </emma:interpretation>
              <emma:one-of disjunction-type="recognition" id="oneOf1">
                <emma:interpretation id="interp5" emma:lang="ru-RU" emma:confidence="0">
                  <emma:literal>.</emma:literal>
                </emma:interpretation>
                <emma:interpretation id="interp6" emma:lang="ru-RU" emma:confidence="0">
                  <emma:literal>(</emma:literal>
                </emma:interpretation>
                <emma:interpretation id="interp7" emma:lang="ru-RU" emma:confidence="0">
                  <emma:literal>'</emma:literal>
                </emma:interpretation>
                <emma:interpretation id="interp8" emma:lang="ru-RU" emma:confidence="0">
                  <emma:literal>:</emma:literal>
                </emma:interpretation>
                <emma:interpretation id="interp9" emma:lang="ru-RU" emma:confidence="0">
                  <emma:literal>;</emma:literal>
                </emma:interpretation>
              </emma:one-of>
            </emma:emma>
          </inkml:annotationXML>
          <inkml:trace contextRef="#ctx0" brushRef="#br0" timeOffset="-2909.1645">0-379 0</inkml:trace>
          <inkml:trace contextRef="#ctx0" brushRef="#br0" timeOffset="-2250.1312">0-645 0</inkml:trace>
          <inkml:trace contextRef="#ctx0" brushRef="#br0" timeOffset="-4590.266">0 0 0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BCA6A-9A51-4293-A204-A348A7A005AB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12ACB-B7E8-45EC-B40A-D4C534FEF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350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12ACB-B7E8-45EC-B40A-D4C534FEF83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946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12ACB-B7E8-45EC-B40A-D4C534FEF83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1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580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611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282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C05CE-6146-4856-B4F1-9DAD5D35F290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2355A-E200-422F-8D3E-6E57BFEFC2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80785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1B78E-6F7A-4C4B-91AF-BF660A37B27E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11CF6-7F05-4FB0-81CF-51ADA5B542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8710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B049A-A184-4E67-B33E-C51A5DA3C088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C5F23-59EB-48B2-8349-E1515B591C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04429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DDCB2-6F7C-4AAB-9CE9-EE9E26D7BB21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43C9A-03F7-4DAA-9010-292CA322D2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88518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B1DBB-F4C1-4261-870D-2F635701ABE3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E0D4D-E29A-4A6B-9B1A-B798223D9A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06016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0A0EF-AB9C-41B6-9329-4FC562C68E16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788D7-7EE3-4A3F-A86F-60966EA694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1268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13F21-8307-4651-AEF3-51FD585422D6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F60ED-D636-47AE-A549-3599CE8930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5233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4B7BF-9A55-44F6-9847-2F7D7898A0B0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BC291-250A-4CF9-B162-9B2672072A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5049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0698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29CD1-8B6B-4E9A-B9DD-DC6172D01A4B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D93C5-1608-4B02-A75E-11FBF7A30A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55306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5ED2D-EBCC-47C1-8D4B-2A575964A274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E5916-A305-46F4-8EA1-DF908F7628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12615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4F361-2D91-4F7D-B163-EF09353A7346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D002F-FBEF-4C0E-BEEF-214544FCBE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6329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886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188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785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602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403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19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40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C874C-25E2-4AAF-9C66-9BE9E30BBC7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3CB14-9EDE-415B-B251-48966D72D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639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6A899E-69D4-42E8-8893-EE95435FB18E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4BEEDD3-69F0-4278-8C73-A6DB26C72D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48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4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http://bigslide.ru/images/34/33035/96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https://fs3.ppt4web.ru/images/132003/189681/640/img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91"/>
          <a:stretch/>
        </p:blipFill>
        <p:spPr bwMode="auto">
          <a:xfrm>
            <a:off x="1536367" y="858982"/>
            <a:ext cx="9144000" cy="5258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2222167" y="347519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4800" dirty="0">
                <a:solidFill>
                  <a:srgbClr val="0000FF"/>
                </a:solidFill>
              </a:rPr>
              <a:t>Физические качества </a:t>
            </a:r>
            <a:br>
              <a:rPr lang="ru-RU" altLang="ru-RU" sz="4800" dirty="0">
                <a:solidFill>
                  <a:srgbClr val="0000FF"/>
                </a:solidFill>
              </a:rPr>
            </a:br>
            <a:endParaRPr lang="ru-RU" altLang="ru-RU" sz="1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311498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4800" y="2432051"/>
            <a:ext cx="101193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В каких ситуациях тебе нужно быть выносливым?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5604" name="Picture 4" descr="https://avatars.mds.yandex.net/get-pdb/236760/2dc9c21e-face-49f2-adf3-a28200d928ff/s1200?webp=fals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4"/>
          <a:stretch/>
        </p:blipFill>
        <p:spPr bwMode="auto">
          <a:xfrm>
            <a:off x="1219200" y="-594"/>
            <a:ext cx="97536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://krasa-volos.ru/img/k-chemu-snitsya-bezhat-po-lestnitse-vniz-zhensh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-1"/>
            <a:ext cx="9753600" cy="683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83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pic>
        <p:nvPicPr>
          <p:cNvPr id="22538" name="Picture 10" descr="https://regions.kidsreview.ru/sites/default/files/styles/oww/public/webform/morephoto/img_4152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208" y="914545"/>
            <a:ext cx="7914701" cy="594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13164" y="52105"/>
            <a:ext cx="103251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Упражнения для развития выносливости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7114" y="1320175"/>
            <a:ext cx="309798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2400" kern="0" dirty="0">
                <a:solidFill>
                  <a:prstClr val="black"/>
                </a:solidFill>
              </a:rPr>
              <a:t>катание </a:t>
            </a:r>
            <a:r>
              <a:rPr lang="ru-RU" sz="2400" kern="0" dirty="0" smtClean="0">
                <a:solidFill>
                  <a:prstClr val="black"/>
                </a:solidFill>
              </a:rPr>
              <a:t>на коньках</a:t>
            </a:r>
          </a:p>
        </p:txBody>
      </p:sp>
      <p:pic>
        <p:nvPicPr>
          <p:cNvPr id="22534" name="Picture 6" descr="http://jette.ru/wp-content/uploads/2013/04/ozdorovitelnaya-hodb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436" y="907653"/>
            <a:ext cx="8423564" cy="595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http://www.velotut.ru/wp-content/uploads/2012/03/Cycling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8" r="3187"/>
          <a:stretch/>
        </p:blipFill>
        <p:spPr bwMode="auto">
          <a:xfrm>
            <a:off x="3779693" y="788566"/>
            <a:ext cx="8365623" cy="595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2" name="Picture 14" descr="https://s-ec.bstatic.com/images/hotel/max1024x768/601/601423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r="10010"/>
          <a:stretch/>
        </p:blipFill>
        <p:spPr bwMode="auto">
          <a:xfrm>
            <a:off x="3815375" y="669480"/>
            <a:ext cx="8399967" cy="596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7114" y="2120717"/>
            <a:ext cx="3306409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2400" kern="0" dirty="0">
                <a:solidFill>
                  <a:prstClr val="black"/>
                </a:solidFill>
              </a:rPr>
              <a:t>равномерный </a:t>
            </a:r>
            <a:r>
              <a:rPr lang="ru-RU" sz="2400" kern="0" dirty="0" smtClean="0">
                <a:solidFill>
                  <a:prstClr val="black"/>
                </a:solidFill>
              </a:rPr>
              <a:t>бег</a:t>
            </a:r>
            <a:endParaRPr lang="ru-RU" sz="2400" kern="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7113" y="2819633"/>
            <a:ext cx="5460143" cy="39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2400" kern="0" dirty="0">
                <a:solidFill>
                  <a:prstClr val="black"/>
                </a:solidFill>
              </a:rPr>
              <a:t>езда на </a:t>
            </a:r>
            <a:r>
              <a:rPr lang="ru-RU" sz="2400" kern="0" dirty="0" smtClean="0">
                <a:solidFill>
                  <a:prstClr val="black"/>
                </a:solidFill>
              </a:rPr>
              <a:t>велосипеде</a:t>
            </a:r>
            <a:endParaRPr lang="ru-RU" sz="2400" kern="0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3485" y="3525924"/>
            <a:ext cx="307600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2400" kern="0" dirty="0">
                <a:solidFill>
                  <a:prstClr val="black"/>
                </a:solidFill>
              </a:rPr>
              <a:t>плавание на длинные </a:t>
            </a:r>
            <a:r>
              <a:rPr lang="ru-RU" sz="2400" kern="0" dirty="0" smtClean="0">
                <a:solidFill>
                  <a:prstClr val="black"/>
                </a:solidFill>
              </a:rPr>
              <a:t>дистанции</a:t>
            </a:r>
            <a:endParaRPr lang="ru-RU" sz="2400" kern="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7113" y="4732096"/>
            <a:ext cx="312132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2400" kern="0" dirty="0">
                <a:solidFill>
                  <a:prstClr val="black"/>
                </a:solidFill>
              </a:rPr>
              <a:t>передвижения на лыжах</a:t>
            </a:r>
          </a:p>
        </p:txBody>
      </p:sp>
      <p:pic>
        <p:nvPicPr>
          <p:cNvPr id="22540" name="Picture 12" descr="http://lomonosovskiymedia.ru/upload/iblock/087/087b44f0217139f53b06f9ac2983855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118" y="669480"/>
            <a:ext cx="8387883" cy="613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90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715000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C80403"/>
                </a:solidFill>
                <a:effectLst/>
                <a:uLnTx/>
                <a:uFillTx/>
                <a:ea typeface="+mj-ea"/>
                <a:cs typeface="+mj-cs"/>
              </a:rPr>
              <a:t>Какое качество необходимо этим людям, чтобы победить?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C80403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572069"/>
            <a:ext cx="12192000" cy="1378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80403"/>
                </a:solidFill>
                <a:effectLst/>
                <a:uLnTx/>
                <a:uFillTx/>
                <a:cs typeface="Times New Roman" pitchFamily="18" charset="0"/>
              </a:rPr>
              <a:t>Сила</a:t>
            </a:r>
          </a:p>
          <a:p>
            <a:pPr marL="0" marR="0" lvl="0" indent="0" algn="ctr" defTabSz="91440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 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cs typeface="Times New Roman" pitchFamily="18" charset="0"/>
              </a:rPr>
              <a:t>- способность человека преодолевать внешнее сопротивление посредством мышечных напряжений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23560" name="Picture 8" descr="http://www.xn----dmytrij82-www-ulmqt9asv8baf7b7a6bd7a4f.setwalls.ru/pic/201304/1920x1080/setwalls.ru-62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3" r="2521"/>
          <a:stretch/>
        </p:blipFill>
        <p:spPr bwMode="auto">
          <a:xfrm>
            <a:off x="1524000" y="0"/>
            <a:ext cx="8975559" cy="557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://yetsbody.ru/wp-content/uploads/2016/06/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5159"/>
            <a:ext cx="8975559" cy="560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http://www.shadrinsk.info/albums/800/img_3646_jpg_840x840_q8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5159"/>
            <a:ext cx="8975559" cy="555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59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55032" y="1910611"/>
            <a:ext cx="95129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Представителям каких профессий необходима сила?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4578" name="Picture 2" descr="https://i-invdn-com.akamaized.net/trkd-images/LYNXMPEB590BI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361" y="-594"/>
            <a:ext cx="8169443" cy="621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s://olxkz-ring07.akamaized.net/images_slandokz/163864825_1_644x461_gruzchiki-gazeli-gruzoperevozki-sborka-razborka-mebeli-alma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794" y="-11955"/>
            <a:ext cx="8201010" cy="622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809428" y="6085161"/>
            <a:ext cx="25731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Строителям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39271" y="6112598"/>
            <a:ext cx="2313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600" b="1" kern="0" dirty="0" smtClean="0">
                <a:solidFill>
                  <a:prstClr val="black"/>
                </a:solidFill>
              </a:rPr>
              <a:t>Грузчикам</a:t>
            </a:r>
            <a:endParaRPr lang="ru-RU" sz="3600" b="1" kern="0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10375" y="6083898"/>
            <a:ext cx="43749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kern="0" dirty="0" smtClean="0">
                <a:solidFill>
                  <a:prstClr val="black"/>
                </a:solidFill>
              </a:rPr>
              <a:t>Дорожным рабочим</a:t>
            </a:r>
            <a:endParaRPr lang="ru-RU" dirty="0"/>
          </a:p>
        </p:txBody>
      </p:sp>
      <p:pic>
        <p:nvPicPr>
          <p:cNvPr id="24586" name="Picture 10" descr="https://rrnews.ru/sites/default/files/news/07-2014/5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579" y="29539"/>
            <a:ext cx="8191440" cy="6138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88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02895" y="2316163"/>
            <a:ext cx="99862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В каких ситуациях нужно быть сильными?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6626" name="Picture 2" descr="http://www.aksp.ru/news/img/2013/10/14/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8852067" cy="6858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://www.molgvardia.ru/sites/default/files/u60/p100028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9" t="16421" r="15883"/>
          <a:stretch/>
        </p:blipFill>
        <p:spPr bwMode="auto">
          <a:xfrm>
            <a:off x="1524000" y="-1188"/>
            <a:ext cx="8852066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411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54506" y="452058"/>
            <a:ext cx="102348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Упражнения для развития силы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985" y="1122363"/>
            <a:ext cx="5410015" cy="534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marR="0" lvl="0" indent="-27432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9BBB59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приседания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274320" lvl="0" indent="-274320">
              <a:lnSpc>
                <a:spcPct val="80000"/>
              </a:lnSpc>
              <a:spcBef>
                <a:spcPct val="2000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800" kern="0" dirty="0">
                <a:solidFill>
                  <a:prstClr val="black"/>
                </a:solidFill>
              </a:rPr>
              <a:t>упражнения с гантелями, </a:t>
            </a:r>
          </a:p>
          <a:p>
            <a:pPr marR="0" lvl="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9BBB59"/>
              </a:buClr>
              <a:buSzTx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эспандером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274320" marR="0" lvl="0" indent="-27432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9BBB59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отжимания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274320" marR="0" lvl="0" indent="-27432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9BBB59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подтягивание на перекладине, </a:t>
            </a:r>
          </a:p>
          <a:p>
            <a:pPr marL="274320" marR="0" lvl="0" indent="-27432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9BBB59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упражнения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в парах, броски набивного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мяча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274320" marR="0" lvl="0" indent="-27432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9BBB59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поднимание туловища из положение лежа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274320" lvl="0" indent="-274320">
              <a:lnSpc>
                <a:spcPct val="80000"/>
              </a:lnSpc>
              <a:spcBef>
                <a:spcPct val="2000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прыжки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в длину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</a:t>
            </a:r>
            <a:r>
              <a:rPr lang="ru-RU" sz="2800" kern="0" dirty="0">
                <a:solidFill>
                  <a:prstClr val="black"/>
                </a:solidFill>
              </a:rPr>
              <a:t> </a:t>
            </a:r>
            <a:r>
              <a:rPr lang="ru-RU" sz="2800" kern="0" dirty="0" smtClean="0">
                <a:solidFill>
                  <a:prstClr val="black"/>
                </a:solidFill>
              </a:rPr>
              <a:t>на </a:t>
            </a:r>
            <a:r>
              <a:rPr lang="ru-RU" sz="2800" kern="0" dirty="0">
                <a:solidFill>
                  <a:prstClr val="black"/>
                </a:solidFill>
              </a:rPr>
              <a:t>скакалке, </a:t>
            </a:r>
          </a:p>
          <a:p>
            <a:pPr marR="0" lvl="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9BBB59"/>
              </a:buClr>
              <a:buSzTx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«многоскоки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», </a:t>
            </a:r>
          </a:p>
          <a:p>
            <a:pPr marL="274320" marR="0" lvl="0" indent="-27432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9BBB59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прыжки вверх с доставание подвешенных предметов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Содержимое 5" descr="сила304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899" y="1127545"/>
            <a:ext cx="5442470" cy="500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97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90863" y="6044748"/>
            <a:ext cx="100102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Каким качеством обладают эти люди?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29702" name="Picture 6" descr="https://www.hibiny.com/images/news/2016/104630/9205c7e2fab4f800408e936a02ca32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683" y="0"/>
            <a:ext cx="8622631" cy="61220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6" name="Picture 10" descr="http://www.ruffnews.ru/static/images/2017/07/22/%D0%BF%D0%BE%D0%B6%D0%B0%D1%80%D1%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671" y="-594"/>
            <a:ext cx="8626643" cy="6122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6041999"/>
            <a:ext cx="12192000" cy="94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80403"/>
                </a:solidFill>
                <a:effectLst/>
                <a:uLnTx/>
                <a:uFillTx/>
                <a:cs typeface="Times New Roman" pitchFamily="18" charset="0"/>
              </a:rPr>
              <a:t>Ловкость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 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Times New Roman" pitchFamily="18" charset="0"/>
              </a:rPr>
              <a:t>- это способность выполнять сложные по координации  движения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0819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24780" y="2476669"/>
            <a:ext cx="82694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В каких ещё профессиях нужна </a:t>
            </a:r>
            <a:r>
              <a:rPr kumimoji="0" lang="ru-RU" alt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ловкость</a:t>
            </a:r>
            <a:r>
              <a:rPr kumimoji="0" lang="ru-RU" alt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28674" name="Picture 2" descr="http://info.sibnet.ru/ni/348/348924b_13653937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781" y="-594"/>
            <a:ext cx="8269449" cy="6208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12121" y="6207701"/>
            <a:ext cx="2894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Парашютист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15050" y="6192917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28676" name="Picture 4" descr="http://donkids.ru/img/tov_1024926_plakat_professii.jpg?v=318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092" y="-28909"/>
            <a:ext cx="9129908" cy="690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029200" y="625642"/>
            <a:ext cx="2277688" cy="496721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213811" y="5943600"/>
            <a:ext cx="2382252" cy="618649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399781" y="5943600"/>
            <a:ext cx="1594449" cy="43313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00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67258" y="2494172"/>
            <a:ext cx="8777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В каких ситуациях нужно быть ловким?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1748" name="Picture 4" descr="http://img1.liveinternet.ru/images/attach/d/1/135/58/135058063_3720816_Koshka_na_dereve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34"/>
            <a:ext cx="12330056" cy="685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48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91389" y="352922"/>
            <a:ext cx="90798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Упражнения для развития ловкости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Содержимое 4" descr="ловкость105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460" y="1122363"/>
            <a:ext cx="7789761" cy="482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9389" y="1461644"/>
            <a:ext cx="2814071" cy="4142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прохождение полосы препятствий,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кувырки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вперед и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назад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подвижные игры,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эстафеты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1533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http://bigslide.ru/images/34/33035/96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82889" y="-303213"/>
            <a:ext cx="6842125" cy="1470026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ru-RU" altLang="ru-RU" sz="5400" b="1" i="1" dirty="0">
                <a:solidFill>
                  <a:srgbClr val="003D7B"/>
                </a:solidFill>
              </a:rPr>
              <a:t>Физические качества </a:t>
            </a:r>
            <a:r>
              <a:rPr lang="ru-RU" altLang="ru-RU" sz="4800" dirty="0">
                <a:solidFill>
                  <a:srgbClr val="0000FF"/>
                </a:solidFill>
              </a:rPr>
              <a:t/>
            </a:r>
            <a:br>
              <a:rPr lang="ru-RU" altLang="ru-RU" sz="4800" dirty="0">
                <a:solidFill>
                  <a:srgbClr val="0000FF"/>
                </a:solidFill>
              </a:rPr>
            </a:br>
            <a:endParaRPr lang="ru-RU" altLang="ru-RU" sz="1800" dirty="0">
              <a:solidFill>
                <a:srgbClr val="0000FF"/>
              </a:solidFill>
            </a:endParaRPr>
          </a:p>
        </p:txBody>
      </p:sp>
      <p:pic>
        <p:nvPicPr>
          <p:cNvPr id="3076" name="Picture 2" descr="http://laoblogger.com/images/children-doing-pe-clipart-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345" y="798513"/>
            <a:ext cx="9836727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09800" y="5973764"/>
            <a:ext cx="7772400" cy="8842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457200" indent="-4572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800" dirty="0">
                <a:solidFill>
                  <a:srgbClr val="C80403"/>
                </a:solidFill>
                <a:latin typeface="Calibri"/>
                <a:cs typeface="Arial" panose="020B0604020202020204" pitchFamily="34" charset="0"/>
              </a:rPr>
              <a:t>врожденные качества, благодаря которым </a:t>
            </a:r>
          </a:p>
          <a:p>
            <a:pPr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800" b="1" dirty="0">
                <a:solidFill>
                  <a:srgbClr val="C80403"/>
                </a:solidFill>
                <a:latin typeface="Calibri"/>
                <a:cs typeface="Arial" panose="020B0604020202020204" pitchFamily="34" charset="0"/>
              </a:rPr>
              <a:t>мы двигаемся</a:t>
            </a:r>
            <a:endParaRPr lang="ru-RU" sz="2800" b="1" dirty="0">
              <a:solidFill>
                <a:srgbClr val="C8040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518165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24000" y="5996036"/>
            <a:ext cx="10210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Каким качеством обладают эти люди?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33794" name="Picture 2" descr="http://old.circus-stavropol.ru/upload/iblock/f09/f09a7b21d2e82a5736d732f2726807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0" b="4923"/>
          <a:stretch/>
        </p:blipFill>
        <p:spPr bwMode="auto">
          <a:xfrm>
            <a:off x="0" y="-44411"/>
            <a:ext cx="7996989" cy="604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http://s3.fotokto.ru/photo/full/425/425784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2"/>
          <a:stretch/>
        </p:blipFill>
        <p:spPr bwMode="auto">
          <a:xfrm>
            <a:off x="7996990" y="-22501"/>
            <a:ext cx="4233110" cy="601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8652" y="6028779"/>
            <a:ext cx="12192000" cy="968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300"/>
              </a:lnSpc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Times New Roman" pitchFamily="18" charset="0"/>
              </a:rPr>
              <a:t>Равновесие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itchFamily="18" charset="0"/>
              </a:rPr>
              <a:t>– 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itchFamily="18" charset="0"/>
              </a:rPr>
              <a:t>способность сохранят</a:t>
            </a:r>
            <a:r>
              <a:rPr lang="ru-RU" sz="4000" kern="0" dirty="0" smtClean="0">
                <a:solidFill>
                  <a:srgbClr val="002060"/>
                </a:solidFill>
                <a:cs typeface="Times New Roman" pitchFamily="18" charset="0"/>
              </a:rPr>
              <a:t>ь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itchFamily="18" charset="0"/>
              </a:rPr>
              <a:t> </a:t>
            </a:r>
            <a:r>
              <a:rPr lang="ru-RU" sz="4000" kern="0" dirty="0" smtClean="0">
                <a:solidFill>
                  <a:srgbClr val="002060"/>
                </a:solidFill>
                <a:cs typeface="Times New Roman" pitchFamily="18" charset="0"/>
              </a:rPr>
              <a:t>устойчивое 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  <a:p>
            <a:pPr lvl="0" algn="ctr">
              <a:lnSpc>
                <a:spcPts val="3300"/>
              </a:lnSpc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itchFamily="18" charset="0"/>
              </a:rPr>
              <a:t>положение тела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52886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8147" y="2367171"/>
            <a:ext cx="10515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В каких ещё профессиях нужно уметь сохранять равновесие?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2770" name="Picture 2" descr="http://0lik.ru/uploads/posts/2015-04/1430386607_vmqnxyb7o86jy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36608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https://auto.imgsmail.ru/content/documents/in_text_images/0/e/0e02db6ac41b497710f22086d0409f5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084" y="1"/>
            <a:ext cx="68259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41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30968" y="2367171"/>
            <a:ext cx="100824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В каких ситуациях тебе может понадобиться это качество?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4818" name="Picture 2" descr="https://www.risk.ru/u/img/25/24803-67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0" r="14030"/>
          <a:stretch/>
        </p:blipFill>
        <p:spPr bwMode="auto">
          <a:xfrm>
            <a:off x="978568" y="2066924"/>
            <a:ext cx="4965032" cy="47910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https://ds04.infourok.ru/uploads/ex/0de9/00097040-862c24ad/hello_html_m186c6c7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4"/>
          <a:stretch/>
        </p:blipFill>
        <p:spPr bwMode="auto">
          <a:xfrm>
            <a:off x="5955632" y="38099"/>
            <a:ext cx="5213684" cy="4057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https://citifox.ru/wp-content/uploads/2017/01/Screenshot_4-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-594"/>
            <a:ext cx="10668000" cy="68910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48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36558" y="552286"/>
            <a:ext cx="87188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Упражнения для развития равновесия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0214" y="1580842"/>
            <a:ext cx="3617744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altLang="ru-RU" sz="2800" kern="0" dirty="0">
                <a:solidFill>
                  <a:prstClr val="black"/>
                </a:solidFill>
              </a:rPr>
              <a:t>к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атание</a:t>
            </a:r>
            <a:r>
              <a:rPr lang="ru-RU" altLang="ru-RU" sz="2800" kern="0" dirty="0">
                <a:solidFill>
                  <a:prstClr val="black"/>
                </a:solidFill>
              </a:rPr>
              <a:t> на </a:t>
            </a:r>
            <a:r>
              <a:rPr lang="ru-RU" altLang="ru-RU" sz="2800" kern="0" dirty="0" smtClean="0">
                <a:solidFill>
                  <a:prstClr val="black"/>
                </a:solidFill>
              </a:rPr>
              <a:t>коньках, 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на роликовых коньках,</a:t>
            </a:r>
            <a:r>
              <a:rPr kumimoji="0" lang="ru-RU" altLang="ru-RU" sz="2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на велосипеде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ходьба по скамейке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стойка на одной ноге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ходьба с закрытыми глазами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Содержимое 4" descr="равновесие1050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51" t="1766" r="1561"/>
          <a:stretch/>
        </p:blipFill>
        <p:spPr bwMode="auto">
          <a:xfrm>
            <a:off x="8951495" y="1137001"/>
            <a:ext cx="2478505" cy="4672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150" t="780" r="71942"/>
          <a:stretch/>
        </p:blipFill>
        <p:spPr>
          <a:xfrm>
            <a:off x="4087958" y="1137001"/>
            <a:ext cx="2710347" cy="51452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35343" t="756" r="36297"/>
          <a:stretch/>
        </p:blipFill>
        <p:spPr>
          <a:xfrm>
            <a:off x="6704831" y="1175306"/>
            <a:ext cx="2381984" cy="463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44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54442" y="6120335"/>
            <a:ext cx="8013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Каким качеством обладают эти люди?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37890" name="Picture 2" descr="Дети в позе лотос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73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6120335"/>
            <a:ext cx="12192001" cy="797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80403"/>
                </a:solidFill>
                <a:effectLst/>
                <a:uLnTx/>
                <a:uFillTx/>
                <a:cs typeface="Times New Roman" pitchFamily="18" charset="0"/>
              </a:rPr>
              <a:t>Гибкость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itchFamily="18" charset="0"/>
              </a:rPr>
              <a:t>- 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itchFamily="18" charset="0"/>
              </a:rPr>
              <a:t>это способность человека выполнять движения с большой амплитудой 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37894" name="Picture 6" descr="http://www.kaula.ru/sites/kaula.ru/files/seminar_image/gibko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0059"/>
            <a:ext cx="12192000" cy="600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6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0989" y="2782372"/>
            <a:ext cx="8390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В каких ещё профессиях нужна гибкость?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6866" name="Picture 2" descr="http://www.yamoskva.com/sites/default/files/imagecache/ib_large/images/%20%D0%A6%D0%B8%D1%80%D0%BA%20%D0%9D%D0%B8%D0%BA%D1%83%D0%BB%D0%B8%D0%BD%D0%B0.%20%D0%B4%D1%83%D1%8D%D1%82%20%D0%92%D0%B4%D0%BE%D1%85%D0%BD%D0%BE%D0%B2%D0%B5%D0%BD%D0%B8%D0%B5.%2004.09.14.04.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0"/>
          <a:stretch/>
        </p:blipFill>
        <p:spPr bwMode="auto">
          <a:xfrm>
            <a:off x="1202539" y="-56763"/>
            <a:ext cx="9786920" cy="69147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 descr="http://publicatom.ru/uploads/images/00/20/02/2017/05/10/c74a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539" y="-31499"/>
            <a:ext cx="9778899" cy="69849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2" name="Picture 8" descr="https://ds03.infourok.ru/uploads/ex/0af1/00056220-e0c44ff4/img2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79"/>
          <a:stretch/>
        </p:blipFill>
        <p:spPr bwMode="auto">
          <a:xfrm>
            <a:off x="774027" y="-3853"/>
            <a:ext cx="10635922" cy="686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91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34916" y="620546"/>
            <a:ext cx="88873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Упражнения для развития гибкости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242" y="841282"/>
            <a:ext cx="3015916" cy="534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marR="0" lvl="0" indent="-27432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BBB59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наклоны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туловища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вперед, назад, в стороны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в положении стоя,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 сидя </a:t>
            </a:r>
          </a:p>
          <a:p>
            <a:pPr marL="274320" marR="0" lvl="0" indent="-27432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BBB59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упражнения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itchFamily="18" charset="0"/>
              </a:rPr>
              <a:t>с гимнастической палкой, «шпагат», «мост», «складка»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Содержимое 4" descr="гибкость1048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" r="2034"/>
          <a:stretch/>
        </p:blipFill>
        <p:spPr bwMode="auto">
          <a:xfrm>
            <a:off x="3489158" y="1566745"/>
            <a:ext cx="7916780" cy="390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36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Заголовок 1"/>
          <p:cNvSpPr>
            <a:spLocks noGrp="1"/>
          </p:cNvSpPr>
          <p:nvPr>
            <p:ph type="title"/>
          </p:nvPr>
        </p:nvSpPr>
        <p:spPr>
          <a:xfrm>
            <a:off x="609600" y="214313"/>
            <a:ext cx="10972800" cy="1143000"/>
          </a:xfrm>
          <a:noFill/>
          <a:ln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3200" dirty="0"/>
              <a:t>Какие физические качества необходимы этим спортсменам?</a:t>
            </a:r>
          </a:p>
        </p:txBody>
      </p:sp>
      <p:pic>
        <p:nvPicPr>
          <p:cNvPr id="5" name="Содержимое 4" descr="физические качества054.jpg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75" y="1571625"/>
            <a:ext cx="4038600" cy="31115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19200" y="4857750"/>
            <a:ext cx="9836727" cy="1143000"/>
          </a:xfrm>
          <a:noFill/>
          <a:ln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sz="2000" dirty="0">
                <a:cs typeface="Times New Roman" panose="02020603050405020304" pitchFamily="18" charset="0"/>
              </a:rPr>
              <a:t>      </a:t>
            </a:r>
            <a:r>
              <a:rPr lang="ru-RU" altLang="ru-RU" dirty="0">
                <a:cs typeface="Times New Roman" panose="02020603050405020304" pitchFamily="18" charset="0"/>
              </a:rPr>
              <a:t>Все физические качества необходимы не только </a:t>
            </a:r>
            <a:r>
              <a:rPr lang="ru-RU" altLang="ru-RU" dirty="0" smtClean="0">
                <a:cs typeface="Times New Roman" panose="02020603050405020304" pitchFamily="18" charset="0"/>
              </a:rPr>
              <a:t>чемпионам. </a:t>
            </a:r>
            <a:r>
              <a:rPr lang="ru-RU" altLang="ru-RU" dirty="0">
                <a:cs typeface="Times New Roman" panose="02020603050405020304" pitchFamily="18" charset="0"/>
              </a:rPr>
              <a:t>Они </a:t>
            </a:r>
            <a:r>
              <a:rPr lang="ru-RU" altLang="ru-RU">
                <a:cs typeface="Times New Roman" panose="02020603050405020304" pitchFamily="18" charset="0"/>
              </a:rPr>
              <a:t>помогают </a:t>
            </a:r>
            <a:r>
              <a:rPr lang="ru-RU" altLang="ru-RU" smtClean="0">
                <a:cs typeface="Times New Roman" panose="02020603050405020304" pitchFamily="18" charset="0"/>
              </a:rPr>
              <a:t>и вам </a:t>
            </a:r>
            <a:r>
              <a:rPr lang="ru-RU" altLang="ru-RU" dirty="0">
                <a:cs typeface="Times New Roman" panose="02020603050405020304" pitchFamily="18" charset="0"/>
              </a:rPr>
              <a:t>легко справится с умственными и физическими </a:t>
            </a:r>
            <a:r>
              <a:rPr lang="ru-RU" altLang="ru-RU" dirty="0" smtClean="0">
                <a:cs typeface="Times New Roman" panose="02020603050405020304" pitchFamily="18" charset="0"/>
              </a:rPr>
              <a:t>нагрузками</a:t>
            </a:r>
            <a:endParaRPr lang="ru-RU" altLang="ru-RU" sz="2000" dirty="0"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24189" y="1857376"/>
            <a:ext cx="642937" cy="500063"/>
          </a:xfrm>
          <a:prstGeom prst="roundRect">
            <a:avLst/>
          </a:prstGeom>
          <a:solidFill>
            <a:srgbClr val="E6CD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Calibri"/>
              </a:rPr>
              <a:t>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24189" y="2857501"/>
            <a:ext cx="642937" cy="500063"/>
          </a:xfrm>
          <a:prstGeom prst="roundRect">
            <a:avLst/>
          </a:prstGeom>
          <a:solidFill>
            <a:srgbClr val="E6CD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Calibri"/>
              </a:rPr>
              <a:t>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24189" y="3929063"/>
            <a:ext cx="642937" cy="500062"/>
          </a:xfrm>
          <a:prstGeom prst="roundRect">
            <a:avLst/>
          </a:prstGeom>
          <a:solidFill>
            <a:srgbClr val="E6CD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Calibri"/>
              </a:rPr>
              <a:t>?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39125" y="3929063"/>
            <a:ext cx="642938" cy="500062"/>
          </a:xfrm>
          <a:prstGeom prst="roundRect">
            <a:avLst/>
          </a:prstGeom>
          <a:solidFill>
            <a:srgbClr val="E6CD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Calibri"/>
              </a:rPr>
              <a:t>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239125" y="2857501"/>
            <a:ext cx="642938" cy="500063"/>
          </a:xfrm>
          <a:prstGeom prst="roundRect">
            <a:avLst/>
          </a:prstGeom>
          <a:solidFill>
            <a:srgbClr val="E6CD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Calibri"/>
              </a:rPr>
              <a:t>?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239125" y="1857376"/>
            <a:ext cx="642938" cy="500063"/>
          </a:xfrm>
          <a:prstGeom prst="roundRect">
            <a:avLst/>
          </a:prstGeom>
          <a:solidFill>
            <a:srgbClr val="E6CD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Calibri"/>
              </a:rPr>
              <a:t>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38313" y="1857376"/>
            <a:ext cx="1928812" cy="5000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Ловкость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38313" y="2857501"/>
            <a:ext cx="1928812" cy="5000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Быстрота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38313" y="3929063"/>
            <a:ext cx="1928812" cy="50006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Сила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39126" y="3929063"/>
            <a:ext cx="1928813" cy="50006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Выносливость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39126" y="2857501"/>
            <a:ext cx="1928813" cy="5000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Равновесие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239126" y="1857376"/>
            <a:ext cx="1928813" cy="5000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Гибкость</a:t>
            </a:r>
          </a:p>
        </p:txBody>
      </p:sp>
      <p:pic>
        <p:nvPicPr>
          <p:cNvPr id="40962" name="Picture 2" descr="https://ds04.infourok.ru/uploads/ex/0fb6/00005dd5-4d04ffa1/img1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0" t="53572" r="21526" b="32713"/>
          <a:stretch/>
        </p:blipFill>
        <p:spPr bwMode="auto">
          <a:xfrm>
            <a:off x="6094623" y="3746334"/>
            <a:ext cx="1725904" cy="93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292138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 autoUpdateAnimBg="0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http://bigslide.ru/images/34/33035/960/im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4" descr="https://4geo.ru/images/personal-pages-share/1557272331/gallery/1791509205_ori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65" t="2506" r="1189" b="75775"/>
          <a:stretch/>
        </p:blipFill>
        <p:spPr bwMode="auto">
          <a:xfrm>
            <a:off x="7627774" y="487402"/>
            <a:ext cx="3071553" cy="29987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991" r="82283" b="75776"/>
          <a:stretch/>
        </p:blipFill>
        <p:spPr>
          <a:xfrm>
            <a:off x="4544813" y="489619"/>
            <a:ext cx="3072614" cy="29965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8559" t="21599" r="76086" b="55847"/>
          <a:stretch/>
        </p:blipFill>
        <p:spPr>
          <a:xfrm>
            <a:off x="1476376" y="3486150"/>
            <a:ext cx="3041862" cy="29537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19812" t="38208" r="62471" b="37568"/>
          <a:stretch/>
        </p:blipFill>
        <p:spPr>
          <a:xfrm>
            <a:off x="4536173" y="3486150"/>
            <a:ext cx="3081254" cy="29494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5422277" y="0"/>
            <a:ext cx="1010327" cy="510778"/>
          </a:xfrm>
          <a:prstGeom prst="roundRect">
            <a:avLst/>
          </a:prstGeom>
          <a:solidFill>
            <a:srgbClr val="E5EFFB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111829" y="0"/>
            <a:ext cx="1622064" cy="510778"/>
          </a:xfrm>
          <a:prstGeom prst="roundRect">
            <a:avLst/>
          </a:prstGeom>
          <a:solidFill>
            <a:srgbClr val="E5EFFB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Гибкость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53313" y="6330473"/>
            <a:ext cx="1729348" cy="510778"/>
          </a:xfrm>
          <a:prstGeom prst="roundRect">
            <a:avLst/>
          </a:prstGeom>
          <a:solidFill>
            <a:srgbClr val="E5EFFB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Быстрота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81940" y="6334376"/>
            <a:ext cx="1669570" cy="510778"/>
          </a:xfrm>
          <a:prstGeom prst="roundRect">
            <a:avLst/>
          </a:prstGeom>
          <a:solidFill>
            <a:srgbClr val="E5EFFB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Ловкость</a:t>
            </a:r>
          </a:p>
        </p:txBody>
      </p:sp>
      <p:pic>
        <p:nvPicPr>
          <p:cNvPr id="59398" name="Picture 6" descr="https://avatars.mds.yandex.net/get-pdb/477388/9dc48665-0551-4917-bfa0-ceef185d128b/s1200?webp=false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94" t="8002" r="16590" b="68474"/>
          <a:stretch/>
        </p:blipFill>
        <p:spPr bwMode="auto">
          <a:xfrm>
            <a:off x="1476375" y="463151"/>
            <a:ext cx="3041862" cy="30229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/>
          <a:srcRect l="58495" t="46922" r="32581" b="36300"/>
          <a:stretch/>
        </p:blipFill>
        <p:spPr>
          <a:xfrm>
            <a:off x="7617427" y="3486150"/>
            <a:ext cx="3077235" cy="28875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8158066" y="6330473"/>
            <a:ext cx="2043557" cy="510778"/>
          </a:xfrm>
          <a:prstGeom prst="roundRect">
            <a:avLst/>
          </a:prstGeom>
          <a:solidFill>
            <a:srgbClr val="E5EFFB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Равновесие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667" b="77037" l="38125" r="62656">
                        <a14:foregroundMark x1="48125" y1="24352" x2="48125" y2="24352"/>
                        <a14:foregroundMark x1="52135" y1="26667" x2="52135" y2="26667"/>
                        <a14:foregroundMark x1="50885" y1="24907" x2="50885" y2="24907"/>
                        <a14:foregroundMark x1="56042" y1="28704" x2="56042" y2="28704"/>
                        <a14:foregroundMark x1="47708" y1="26667" x2="47708" y2="26667"/>
                        <a14:foregroundMark x1="46875" y1="25000" x2="46875" y2="25000"/>
                        <a14:foregroundMark x1="48854" y1="23056" x2="48854" y2="23056"/>
                        <a14:foregroundMark x1="47865" y1="22778" x2="47865" y2="22778"/>
                        <a14:foregroundMark x1="46875" y1="23611" x2="46875" y2="23611"/>
                        <a14:foregroundMark x1="46875" y1="22778" x2="46875" y2="22778"/>
                        <a14:foregroundMark x1="47240" y1="22778" x2="47240" y2="22778"/>
                        <a14:foregroundMark x1="46406" y1="24259" x2="46406" y2="24259"/>
                        <a14:foregroundMark x1="47240" y1="23704" x2="47240" y2="23704"/>
                        <a14:foregroundMark x1="46979" y1="23426" x2="46979" y2="23426"/>
                        <a14:foregroundMark x1="46875" y1="23241" x2="46875" y2="23241"/>
                      </a14:backgroundRemoval>
                    </a14:imgEffect>
                  </a14:imgLayer>
                </a14:imgProps>
              </a:ext>
            </a:extLst>
          </a:blip>
          <a:srcRect l="37862" t="21628" r="37131" b="23083"/>
          <a:stretch/>
        </p:blipFill>
        <p:spPr>
          <a:xfrm>
            <a:off x="8158066" y="3873759"/>
            <a:ext cx="1862234" cy="22193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59141" y="0"/>
            <a:ext cx="2523955" cy="510778"/>
          </a:xfrm>
          <a:prstGeom prst="roundRect">
            <a:avLst/>
          </a:prstGeom>
          <a:solidFill>
            <a:srgbClr val="E5EFFB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Выносливость</a:t>
            </a:r>
          </a:p>
        </p:txBody>
      </p:sp>
    </p:spTree>
    <p:extLst>
      <p:ext uri="{BB962C8B-B14F-4D97-AF65-F5344CB8AC3E}">
        <p14:creationId xmlns:p14="http://schemas.microsoft.com/office/powerpoint/2010/main" val="1747193017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http://bigslide.ru/images/34/33035/96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r="6498"/>
          <a:stretch/>
        </p:blipFill>
        <p:spPr>
          <a:xfrm>
            <a:off x="6116844" y="967036"/>
            <a:ext cx="4585019" cy="3651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930900" y="485776"/>
            <a:ext cx="45720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400" b="1" dirty="0">
                <a:solidFill>
                  <a:srgbClr val="4BACC6">
                    <a:lumMod val="50000"/>
                  </a:srgbClr>
                </a:solidFill>
                <a:latin typeface="Calibri"/>
                <a:cs typeface="Arial" panose="020B0604020202020204" pitchFamily="34" charset="0"/>
              </a:rPr>
              <a:t>Плавание на 25 или 50 метров</a:t>
            </a:r>
            <a:endParaRPr lang="ru-RU" sz="2800" dirty="0">
              <a:solidFill>
                <a:srgbClr val="4BACC6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42" name="Picture 2" descr="http://inter-pix.com/db/other/misc/leisure/b-62807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0" r="13886" b="31095"/>
          <a:stretch/>
        </p:blipFill>
        <p:spPr bwMode="auto">
          <a:xfrm>
            <a:off x="1536367" y="980728"/>
            <a:ext cx="4546614" cy="36376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452438"/>
            <a:ext cx="45720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400" b="1" dirty="0">
                <a:solidFill>
                  <a:srgbClr val="9BBB59">
                    <a:lumMod val="50000"/>
                  </a:srgbClr>
                </a:solidFill>
                <a:latin typeface="Calibri"/>
                <a:cs typeface="Arial" panose="020B0604020202020204" pitchFamily="34" charset="0"/>
              </a:rPr>
              <a:t>Бег на 30 или 60 метров</a:t>
            </a:r>
            <a:endParaRPr lang="ru-RU" sz="2800" dirty="0">
              <a:solidFill>
                <a:srgbClr val="9BBB5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5163" y="5199581"/>
            <a:ext cx="91567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3200" dirty="0">
                <a:solidFill>
                  <a:srgbClr val="9BBB59">
                    <a:lumMod val="50000"/>
                  </a:srgbClr>
                </a:solidFill>
                <a:latin typeface="Calibri"/>
                <a:cs typeface="Arial" panose="020B0604020202020204" pitchFamily="34" charset="0"/>
              </a:rPr>
              <a:t>Какое </a:t>
            </a:r>
            <a:r>
              <a:rPr lang="ru-RU" altLang="ru-RU" sz="3200" dirty="0" smtClean="0">
                <a:solidFill>
                  <a:srgbClr val="9BBB59">
                    <a:lumMod val="50000"/>
                  </a:srgbClr>
                </a:solidFill>
                <a:latin typeface="Calibri"/>
                <a:cs typeface="Arial" panose="020B0604020202020204" pitchFamily="34" charset="0"/>
              </a:rPr>
              <a:t>физическое качество развивается у этих детей?</a:t>
            </a:r>
            <a:endParaRPr lang="ru-RU" sz="1200" dirty="0">
              <a:solidFill>
                <a:srgbClr val="9BBB5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34319" y="4769808"/>
            <a:ext cx="9123362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C80403"/>
                </a:solidFill>
                <a:latin typeface="Calibri"/>
                <a:cs typeface="Arial" panose="020B0604020202020204" pitchFamily="34" charset="0"/>
              </a:rPr>
              <a:t>Быстрота</a:t>
            </a:r>
            <a:r>
              <a:rPr lang="ru-RU" sz="3200" dirty="0">
                <a:solidFill>
                  <a:srgbClr val="4BACC6">
                    <a:lumMod val="50000"/>
                  </a:srgbClr>
                </a:solidFill>
                <a:latin typeface="Calibri"/>
                <a:cs typeface="Arial" panose="020B0604020202020204" pitchFamily="34" charset="0"/>
              </a:rPr>
              <a:t> </a:t>
            </a:r>
            <a:endParaRPr lang="ru-RU" sz="3200" dirty="0" smtClean="0">
              <a:solidFill>
                <a:srgbClr val="4BACC6">
                  <a:lumMod val="50000"/>
                </a:srgbClr>
              </a:solidFill>
              <a:latin typeface="Calibri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 smtClean="0">
                <a:solidFill>
                  <a:srgbClr val="4BACC6">
                    <a:lumMod val="50000"/>
                  </a:srgbClr>
                </a:solidFill>
                <a:latin typeface="Calibri"/>
                <a:cs typeface="Arial" panose="020B0604020202020204" pitchFamily="34" charset="0"/>
              </a:rPr>
              <a:t>– </a:t>
            </a:r>
            <a:r>
              <a:rPr lang="ru-RU" sz="3200" dirty="0">
                <a:solidFill>
                  <a:srgbClr val="4BACC6">
                    <a:lumMod val="50000"/>
                  </a:srgbClr>
                </a:solidFill>
                <a:latin typeface="Calibri"/>
                <a:cs typeface="Arial" panose="020B0604020202020204" pitchFamily="34" charset="0"/>
              </a:rPr>
              <a:t>способность выполнять двигательное действие за минимальный промежуток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158441641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http://bigslide.ru/images/34/33035/96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36700" y="549275"/>
            <a:ext cx="9144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3200" dirty="0">
                <a:solidFill>
                  <a:srgbClr val="1F497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Людям каких профессий нужна </a:t>
            </a:r>
            <a:r>
              <a:rPr lang="ru-RU" altLang="ru-RU" sz="3200" b="1" dirty="0">
                <a:solidFill>
                  <a:srgbClr val="1F497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быстрота</a:t>
            </a:r>
            <a:r>
              <a:rPr lang="ru-RU" altLang="ru-RU" sz="3200" dirty="0">
                <a:solidFill>
                  <a:srgbClr val="1F497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?</a:t>
            </a:r>
            <a:endParaRPr lang="ru-RU" sz="1600" dirty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470" name="Picture 6" descr="https://v7ved.ru/wp-content/uploads/2015/03/vvvv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5"/>
          <a:stretch/>
        </p:blipFill>
        <p:spPr bwMode="auto">
          <a:xfrm>
            <a:off x="5591944" y="1340768"/>
            <a:ext cx="5100790" cy="41030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95551" y="5568950"/>
            <a:ext cx="21240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1F497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Пожарный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35826" y="5565775"/>
            <a:ext cx="181292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1F497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Военный</a:t>
            </a:r>
          </a:p>
        </p:txBody>
      </p:sp>
      <p:pic>
        <p:nvPicPr>
          <p:cNvPr id="62468" name="Picture 4" descr="http://fb.ru/misc/i/gallery/20380/7316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40768"/>
            <a:ext cx="4067664" cy="4108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6700" y="0"/>
            <a:ext cx="9168734" cy="60938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940628" y="6093832"/>
            <a:ext cx="19741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1F497D">
                    <a:lumMod val="75000"/>
                  </a:srgbClr>
                </a:solidFill>
                <a:cs typeface="Arial" panose="020B0604020202020204" pitchFamily="34" charset="0"/>
              </a:rPr>
              <a:t>Спасатель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067637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http://bigslide.ru/images/34/33035/96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4" name="Picture 6" descr="https://thumbs.dreamstime.com/z/%D1%88%D0%BA%D0%BE-%D1%8C%D0%BD%D0%B8%D0%BA-%D0%B1%D0%B5%D0%B6%D0%B0%D1%82%D1%8C-%D0%BF%D0%BE%D0%B7-%D0%BD%D0%BE-%D1%81-%D0%BF%D0%BE%D1%81%D1%82%D0%B0%D0%B2%D0%BA%D0%B0%D0%BC%D0%B8-%D0%BD%D0%B0-%D0%B1%D0%B5-%D0%B8%D0%B7%D0%BD%D0%B5-438129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4" b="11128"/>
          <a:stretch>
            <a:fillRect/>
          </a:stretch>
        </p:blipFill>
        <p:spPr bwMode="auto">
          <a:xfrm flipH="1">
            <a:off x="1523999" y="0"/>
            <a:ext cx="9131299" cy="6237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24000" y="6269038"/>
            <a:ext cx="91313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3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В каких ситуациях </a:t>
            </a:r>
            <a:r>
              <a:rPr lang="ru-RU" altLang="ru-RU" sz="32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нам нужно </a:t>
            </a:r>
            <a:r>
              <a:rPr lang="ru-RU" altLang="ru-RU" sz="3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быть быстрым?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490" name="Picture 2" descr="http://stage.themanguide.com/wp-content/uploads/Fotolia_59148835_Subscription_Monthly_M-e143809855467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9" r="7524"/>
          <a:stretch/>
        </p:blipFill>
        <p:spPr bwMode="auto">
          <a:xfrm>
            <a:off x="1523999" y="19048"/>
            <a:ext cx="9105897" cy="6218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"/>
          <a:stretch>
            <a:fillRect/>
          </a:stretch>
        </p:blipFill>
        <p:spPr bwMode="auto">
          <a:xfrm>
            <a:off x="1523999" y="0"/>
            <a:ext cx="9105897" cy="6276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771646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http://bigslide.ru/images/34/33035/96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36700" y="76201"/>
            <a:ext cx="9131300" cy="606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Упражнения для развития быстроты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19238" y="1398129"/>
            <a:ext cx="2651125" cy="42362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бег с максимальной </a:t>
            </a:r>
            <a:r>
              <a:rPr lang="ru-RU" sz="2400" dirty="0">
                <a:solidFill>
                  <a:prstClr val="black"/>
                </a:solidFill>
                <a:cs typeface="Arial" panose="020B0604020202020204" pitchFamily="34" charset="0"/>
              </a:rPr>
              <a:t>скоростью с остановками, с изменением </a:t>
            </a: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направления,  </a:t>
            </a:r>
            <a:endParaRPr lang="ru-RU" sz="24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    по </a:t>
            </a:r>
            <a:r>
              <a:rPr lang="ru-RU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наклонной </a:t>
            </a:r>
            <a:r>
              <a:rPr lang="ru-RU" sz="24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и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    ровной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    поверхности </a:t>
            </a:r>
            <a:endParaRPr lang="ru-RU" sz="24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бег из различных исходных </a:t>
            </a:r>
            <a:r>
              <a:rPr lang="ru-RU" sz="24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положений</a:t>
            </a:r>
          </a:p>
        </p:txBody>
      </p:sp>
      <p:pic>
        <p:nvPicPr>
          <p:cNvPr id="8197" name="Picture 4" descr="https://ds03.infourok.ru/uploads/ex/014d/0002242c-c5dcc368/5/hello_html_6d3423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5" t="16972" r="2443" b="11406"/>
          <a:stretch>
            <a:fillRect/>
          </a:stretch>
        </p:blipFill>
        <p:spPr bwMode="auto">
          <a:xfrm>
            <a:off x="4179888" y="1163639"/>
            <a:ext cx="6553200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8" name="Picture 6" descr="http://www.swimmingnature.com/blog/wp-content/uploads/2014/10/swim-tech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75" y="815976"/>
            <a:ext cx="6596063" cy="490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Прямоугольник 5"/>
          <p:cNvSpPr>
            <a:spLocks noChangeArrowheads="1"/>
          </p:cNvSpPr>
          <p:nvPr/>
        </p:nvSpPr>
        <p:spPr bwMode="auto">
          <a:xfrm>
            <a:off x="1517651" y="5722938"/>
            <a:ext cx="9128125" cy="395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80000"/>
              </a:lnSpc>
              <a:spcBef>
                <a:spcPts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Calibri"/>
                <a:cs typeface="Arial" panose="020B0604020202020204" pitchFamily="34" charset="0"/>
              </a:rPr>
              <a:t>б</a:t>
            </a:r>
            <a:r>
              <a:rPr lang="ru-RU" altLang="ru-RU" sz="2400" dirty="0" smtClean="0">
                <a:solidFill>
                  <a:srgbClr val="000000"/>
                </a:solidFill>
                <a:latin typeface="Calibri"/>
                <a:cs typeface="Arial" panose="020B0604020202020204" pitchFamily="34" charset="0"/>
              </a:rPr>
              <a:t>ег на </a:t>
            </a:r>
            <a:r>
              <a:rPr lang="ru-RU" altLang="ru-RU" sz="2400" dirty="0">
                <a:solidFill>
                  <a:srgbClr val="000000"/>
                </a:solidFill>
                <a:latin typeface="Calibri"/>
                <a:cs typeface="Arial" panose="020B0604020202020204" pitchFamily="34" charset="0"/>
              </a:rPr>
              <a:t>дистанции 30, 60, 100, 200 </a:t>
            </a:r>
            <a:r>
              <a:rPr lang="ru-RU" altLang="ru-RU" sz="2400" dirty="0" smtClean="0">
                <a:solidFill>
                  <a:srgbClr val="000000"/>
                </a:solidFill>
                <a:latin typeface="Calibri"/>
                <a:cs typeface="Arial" panose="020B0604020202020204" pitchFamily="34" charset="0"/>
              </a:rPr>
              <a:t>метров</a:t>
            </a:r>
            <a:endParaRPr lang="ru-RU" altLang="ru-RU" sz="2400" dirty="0">
              <a:solidFill>
                <a:srgbClr val="000000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36700" y="6166093"/>
            <a:ext cx="4626972" cy="395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rgbClr val="000000"/>
                </a:solidFill>
                <a:cs typeface="Arial" panose="020B0604020202020204" pitchFamily="34" charset="0"/>
              </a:rPr>
              <a:t>плавание на 25, 50, 100 метров</a:t>
            </a:r>
          </a:p>
        </p:txBody>
      </p:sp>
    </p:spTree>
    <p:extLst>
      <p:ext uri="{BB962C8B-B14F-4D97-AF65-F5344CB8AC3E}">
        <p14:creationId xmlns:p14="http://schemas.microsoft.com/office/powerpoint/2010/main" val="4075712811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19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http://bigslide.ru/images/34/33035/96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28789" y="5657850"/>
            <a:ext cx="770413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3600" dirty="0">
                <a:solidFill>
                  <a:srgbClr val="1F497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Каким </a:t>
            </a:r>
            <a:r>
              <a:rPr lang="ru-RU" altLang="ru-RU" sz="3600" b="1" dirty="0">
                <a:solidFill>
                  <a:srgbClr val="1F497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физическим качеством </a:t>
            </a:r>
            <a:r>
              <a:rPr lang="ru-RU" altLang="ru-RU" sz="3600" dirty="0">
                <a:solidFill>
                  <a:srgbClr val="1F497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обладают эти люди?</a:t>
            </a:r>
            <a:endParaRPr lang="ru-RU" sz="1400" dirty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7975" y="5657850"/>
            <a:ext cx="91313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C80403"/>
                </a:solidFill>
                <a:latin typeface="Calibri"/>
                <a:cs typeface="Times New Roman" pitchFamily="18" charset="0"/>
              </a:rPr>
              <a:t>Выносливость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  <a:latin typeface="Calibri"/>
                <a:cs typeface="Times New Roman" pitchFamily="18" charset="0"/>
              </a:rPr>
              <a:t> – это 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способность выполнять работу в течение 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  <a:latin typeface="Calibri"/>
                <a:cs typeface="Times New Roman" pitchFamily="18" charset="0"/>
              </a:rPr>
              <a:t>длительн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ого времени</a:t>
            </a:r>
            <a:endParaRPr lang="ru-RU" sz="2800" dirty="0">
              <a:solidFill>
                <a:srgbClr val="1F497D">
                  <a:lumMod val="75000"/>
                </a:srgbClr>
              </a:solidFill>
              <a:latin typeface="Calibri"/>
              <a:cs typeface="Arial" panose="020B0604020202020204" pitchFamily="34" charset="0"/>
            </a:endParaRPr>
          </a:p>
        </p:txBody>
      </p:sp>
      <p:pic>
        <p:nvPicPr>
          <p:cNvPr id="9221" name="Picture 6" descr="http://madhousenews.ru/wp-content/uploads/2016/02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188914"/>
            <a:ext cx="8809038" cy="55911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4" name="Picture 8" descr="http://vse-zdes.ua/images/main/alpinizm-i-skalolazanie/alpinizm-i-skalolazanie-v-chem-raznitsa-foto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188914"/>
            <a:ext cx="8809038" cy="55911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9850048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2000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38199" y="2464376"/>
            <a:ext cx="103251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В каких ещё профессиях нужна выносливость?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46119" y="6202699"/>
            <a:ext cx="18902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Рабочий</a:t>
            </a:r>
          </a:p>
        </p:txBody>
      </p:sp>
      <p:pic>
        <p:nvPicPr>
          <p:cNvPr id="1028" name="Picture 4" descr="https://c.pxhere.com/photos/09/e8/pstrails-196961.jpg!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0524"/>
            <a:ext cx="9334500" cy="6223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64838" y="6202698"/>
            <a:ext cx="23262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Почтальон</a:t>
            </a:r>
          </a:p>
        </p:txBody>
      </p:sp>
      <p:pic>
        <p:nvPicPr>
          <p:cNvPr id="1032" name="Picture 8" descr="http://cdn01.ru/files/users/images/a4/e5/a4e55ff0ea10d5d6ea28194962da09c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8" y="55889"/>
            <a:ext cx="9334501" cy="6263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kvedomosti.com/uploads/posts/2015-06/v-kuzbasse-vodolazy-prodolzhayut-iskat-telo-utonuvshego-15-letnego-podrostka_891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198" y="10698"/>
            <a:ext cx="9334502" cy="63539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40062" y="6252787"/>
            <a:ext cx="1851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Водолаз</a:t>
            </a:r>
            <a:endParaRPr lang="ru-RU" sz="3600" b="1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Рукописный ввод 9"/>
              <p14:cNvContentPartPr/>
              <p14:nvPr/>
            </p14:nvContentPartPr>
            <p14:xfrm>
              <a:off x="6482756" y="6468867"/>
              <a:ext cx="382320" cy="232560"/>
            </p14:xfrm>
          </p:contentPart>
        </mc:Choice>
        <mc:Fallback xmlns="">
          <p:pic>
            <p:nvPicPr>
              <p:cNvPr id="10" name="Рукописный ввод 9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470876" y="6456987"/>
                <a:ext cx="406080" cy="25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5921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/>
      <p:bldP spid="8" grpId="1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446</Words>
  <Application>Microsoft Office PowerPoint</Application>
  <PresentationFormat>Широкоэкранный</PresentationFormat>
  <Paragraphs>101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Wingdings 2</vt:lpstr>
      <vt:lpstr>Тема Office</vt:lpstr>
      <vt:lpstr>1_Тема Office</vt:lpstr>
      <vt:lpstr>Физические качества  </vt:lpstr>
      <vt:lpstr>Физические качества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физические качества необходимы этим спортсменам?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Физические качества  </dc:title>
  <dc:creator>Ягудина</dc:creator>
  <cp:lastModifiedBy>Анастасия Ягудина</cp:lastModifiedBy>
  <cp:revision>48</cp:revision>
  <dcterms:created xsi:type="dcterms:W3CDTF">2018-01-18T13:15:46Z</dcterms:created>
  <dcterms:modified xsi:type="dcterms:W3CDTF">2024-03-14T18:36:09Z</dcterms:modified>
</cp:coreProperties>
</file>