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61" r:id="rId2"/>
    <p:sldId id="285" r:id="rId3"/>
    <p:sldId id="286" r:id="rId4"/>
    <p:sldId id="287" r:id="rId5"/>
    <p:sldId id="295" r:id="rId6"/>
    <p:sldId id="297" r:id="rId7"/>
    <p:sldId id="289" r:id="rId8"/>
    <p:sldId id="278" r:id="rId9"/>
    <p:sldId id="294" r:id="rId10"/>
    <p:sldId id="293" r:id="rId11"/>
    <p:sldId id="292"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3576293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700545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307313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14998035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06703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22474344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1845639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165688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1358990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581A2BF-C2AE-4A12-B496-52F8625C9F60}" type="datetimeFigureOut">
              <a:rPr lang="ru-RU" smtClean="0"/>
              <a:t>14.03.2024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975153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581A2BF-C2AE-4A12-B496-52F8625C9F60}" type="datetimeFigureOut">
              <a:rPr lang="ru-RU" smtClean="0"/>
              <a:t>14.03.2024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3427710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581A2BF-C2AE-4A12-B496-52F8625C9F60}" type="datetimeFigureOut">
              <a:rPr lang="ru-RU" smtClean="0"/>
              <a:t>14.03.2024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473891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581A2BF-C2AE-4A12-B496-52F8625C9F60}" type="datetimeFigureOut">
              <a:rPr lang="ru-RU" smtClean="0"/>
              <a:t>14.03.2024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689771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81A2BF-C2AE-4A12-B496-52F8625C9F60}" type="datetimeFigureOut">
              <a:rPr lang="ru-RU" smtClean="0"/>
              <a:t>14.03.2024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1350808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2581A2BF-C2AE-4A12-B496-52F8625C9F60}" type="datetimeFigureOut">
              <a:rPr lang="ru-RU" smtClean="0"/>
              <a:t>14.03.2024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20D0D9-57D3-4030-B4DD-73055BB2AABE}" type="slidenum">
              <a:rPr lang="ru-RU" smtClean="0"/>
              <a:t>‹#›</a:t>
            </a:fld>
            <a:endParaRPr lang="ru-RU"/>
          </a:p>
        </p:txBody>
      </p:sp>
    </p:spTree>
    <p:extLst>
      <p:ext uri="{BB962C8B-B14F-4D97-AF65-F5344CB8AC3E}">
        <p14:creationId xmlns:p14="http://schemas.microsoft.com/office/powerpoint/2010/main" val="362330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20D0D9-57D3-4030-B4DD-73055BB2AABE}" type="slidenum">
              <a:rPr lang="ru-RU" smtClean="0"/>
              <a:t>‹#›</a:t>
            </a:fld>
            <a:endParaRPr lang="ru-RU"/>
          </a:p>
        </p:txBody>
      </p:sp>
      <p:sp>
        <p:nvSpPr>
          <p:cNvPr id="5" name="Date Placeholder 4"/>
          <p:cNvSpPr>
            <a:spLocks noGrp="1"/>
          </p:cNvSpPr>
          <p:nvPr>
            <p:ph type="dt" sz="half" idx="10"/>
          </p:nvPr>
        </p:nvSpPr>
        <p:spPr/>
        <p:txBody>
          <a:bodyPr/>
          <a:lstStyle/>
          <a:p>
            <a:fld id="{2581A2BF-C2AE-4A12-B496-52F8625C9F60}" type="datetimeFigureOut">
              <a:rPr lang="ru-RU" smtClean="0"/>
              <a:t>14.03.2024</a:t>
            </a:fld>
            <a:endParaRPr lang="ru-RU"/>
          </a:p>
        </p:txBody>
      </p:sp>
    </p:spTree>
    <p:extLst>
      <p:ext uri="{BB962C8B-B14F-4D97-AF65-F5344CB8AC3E}">
        <p14:creationId xmlns:p14="http://schemas.microsoft.com/office/powerpoint/2010/main" val="1126514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581A2BF-C2AE-4A12-B496-52F8625C9F60}" type="datetimeFigureOut">
              <a:rPr lang="ru-RU" smtClean="0"/>
              <a:t>14.03.2024</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720D0D9-57D3-4030-B4DD-73055BB2AABE}" type="slidenum">
              <a:rPr lang="ru-RU" smtClean="0"/>
              <a:t>‹#›</a:t>
            </a:fld>
            <a:endParaRPr lang="ru-RU"/>
          </a:p>
        </p:txBody>
      </p:sp>
    </p:spTree>
    <p:extLst>
      <p:ext uri="{BB962C8B-B14F-4D97-AF65-F5344CB8AC3E}">
        <p14:creationId xmlns:p14="http://schemas.microsoft.com/office/powerpoint/2010/main" val="249587436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g"/><Relationship Id="rId12"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s/_rels/slide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5" name="Объект 4"/>
          <p:cNvSpPr>
            <a:spLocks noGrp="1"/>
          </p:cNvSpPr>
          <p:nvPr>
            <p:ph idx="1"/>
          </p:nvPr>
        </p:nvSpPr>
        <p:spPr>
          <a:xfrm>
            <a:off x="966652" y="1471754"/>
            <a:ext cx="9011789" cy="2770624"/>
          </a:xfrm>
        </p:spPr>
        <p:txBody>
          <a:bodyPr/>
          <a:lstStyle/>
          <a:p>
            <a:pPr marL="0" indent="0" algn="ctr">
              <a:buNone/>
            </a:pPr>
            <a:r>
              <a:rPr lang="ru-RU" sz="4400" b="1" dirty="0">
                <a:solidFill>
                  <a:schemeClr val="tx1"/>
                </a:solidFill>
                <a:latin typeface="Times New Roman" panose="02020603050405020304" pitchFamily="18" charset="0"/>
                <a:cs typeface="Times New Roman" panose="02020603050405020304" pitchFamily="18" charset="0"/>
              </a:rPr>
              <a:t> </a:t>
            </a:r>
            <a:r>
              <a:rPr lang="ru-RU" sz="4400" b="1" dirty="0" smtClean="0">
                <a:solidFill>
                  <a:schemeClr val="tx1"/>
                </a:solidFill>
                <a:latin typeface="Times New Roman" panose="02020603050405020304" pitchFamily="18" charset="0"/>
                <a:cs typeface="Times New Roman" panose="02020603050405020304" pitchFamily="18" charset="0"/>
              </a:rPr>
              <a:t>Уголок нетрадиционного рисования</a:t>
            </a:r>
            <a:endParaRPr lang="en-US" sz="4400" b="1" dirty="0">
              <a:solidFill>
                <a:schemeClr val="tx1"/>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5244329" y="3995598"/>
            <a:ext cx="4329047" cy="1569660"/>
          </a:xfrm>
          <a:prstGeom prst="rect">
            <a:avLst/>
          </a:prstGeom>
        </p:spPr>
        <p:txBody>
          <a:bodyPr wrap="square">
            <a:spAutoFit/>
          </a:bodyPr>
          <a:lstStyle/>
          <a:p>
            <a:r>
              <a:rPr lang="ru-RU" sz="2400" b="1" dirty="0" smtClean="0">
                <a:latin typeface="Times New Roman" panose="02020603050405020304" pitchFamily="18" charset="0"/>
                <a:cs typeface="Times New Roman" panose="02020603050405020304" pitchFamily="18" charset="0"/>
              </a:rPr>
              <a:t>Автор</a:t>
            </a:r>
            <a:r>
              <a:rPr lang="ru-RU" sz="2400" b="1" dirty="0">
                <a:latin typeface="Times New Roman" panose="02020603050405020304" pitchFamily="18" charset="0"/>
                <a:cs typeface="Times New Roman" panose="02020603050405020304" pitchFamily="18" charset="0"/>
              </a:rPr>
              <a:t>: </a:t>
            </a:r>
          </a:p>
          <a:p>
            <a:r>
              <a:rPr lang="ru-RU" sz="2400" b="1" dirty="0" smtClean="0">
                <a:latin typeface="Times New Roman" panose="02020603050405020304" pitchFamily="18" charset="0"/>
                <a:cs typeface="Times New Roman" panose="02020603050405020304" pitchFamily="18" charset="0"/>
              </a:rPr>
              <a:t>учитель </a:t>
            </a:r>
            <a:r>
              <a:rPr lang="ru-RU" sz="2400" b="1" dirty="0">
                <a:latin typeface="Times New Roman" panose="02020603050405020304" pitchFamily="18" charset="0"/>
                <a:cs typeface="Times New Roman" panose="02020603050405020304" pitchFamily="18" charset="0"/>
              </a:rPr>
              <a:t>начальных классов ШК №2</a:t>
            </a:r>
          </a:p>
          <a:p>
            <a:r>
              <a:rPr lang="ru-RU" sz="2400" b="1" dirty="0" err="1">
                <a:latin typeface="Times New Roman" panose="02020603050405020304" pitchFamily="18" charset="0"/>
                <a:cs typeface="Times New Roman" panose="02020603050405020304" pitchFamily="18" charset="0"/>
              </a:rPr>
              <a:t>Заровская</a:t>
            </a:r>
            <a:r>
              <a:rPr lang="ru-RU" sz="2400" b="1" dirty="0">
                <a:latin typeface="Times New Roman" panose="02020603050405020304" pitchFamily="18" charset="0"/>
                <a:cs typeface="Times New Roman" panose="02020603050405020304" pitchFamily="18" charset="0"/>
              </a:rPr>
              <a:t> Карина Сергеевна</a:t>
            </a:r>
          </a:p>
        </p:txBody>
      </p:sp>
      <p:sp>
        <p:nvSpPr>
          <p:cNvPr id="6" name="Прямоугольник 5"/>
          <p:cNvSpPr/>
          <p:nvPr/>
        </p:nvSpPr>
        <p:spPr>
          <a:xfrm>
            <a:off x="3195851" y="6396335"/>
            <a:ext cx="4572000" cy="461665"/>
          </a:xfrm>
          <a:prstGeom prst="rect">
            <a:avLst/>
          </a:prstGeom>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2400" b="1" dirty="0" smtClean="0">
                <a:latin typeface="Times New Roman" panose="02020603050405020304" pitchFamily="18" charset="0"/>
                <a:cs typeface="Times New Roman" panose="02020603050405020304" pitchFamily="18" charset="0"/>
              </a:rPr>
              <a:t>Москва 2024</a:t>
            </a:r>
            <a:endParaRPr lang="ru-RU" sz="2400" b="1" dirty="0">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668" y="3497743"/>
            <a:ext cx="4250239" cy="2263003"/>
          </a:xfrm>
          <a:prstGeom prst="rect">
            <a:avLst/>
          </a:prstGeom>
          <a:effectLst>
            <a:softEdge rad="127000"/>
          </a:effectLst>
        </p:spPr>
      </p:pic>
    </p:spTree>
    <p:extLst>
      <p:ext uri="{BB962C8B-B14F-4D97-AF65-F5344CB8AC3E}">
        <p14:creationId xmlns:p14="http://schemas.microsoft.com/office/powerpoint/2010/main" val="5979927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68653" y="923499"/>
            <a:ext cx="8596668" cy="1320800"/>
          </a:xfrm>
        </p:spPr>
        <p:txBody>
          <a:bodyPr>
            <a:noAutofit/>
          </a:bodyPr>
          <a:lstStyle/>
          <a:p>
            <a:r>
              <a:rPr lang="ru-RU" sz="2400" dirty="0">
                <a:solidFill>
                  <a:schemeClr val="tx1"/>
                </a:solidFill>
                <a:latin typeface="Times New Roman" panose="02020603050405020304" pitchFamily="18" charset="0"/>
                <a:cs typeface="Times New Roman" panose="02020603050405020304" pitchFamily="18" charset="0"/>
              </a:rPr>
              <a:t>«И в десять лет, и в семь, и в пять.</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Все дети любят рисовать. </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И каждый смело нарисует</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Все, что его интересует.</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Все вызывает интерес:</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Далекий космос, ближний лес,</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Цветы, машины, сказки, пляски….</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Все нарисуем: были б краски,</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Да лист бумаги на столе</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Да мир в семье и на земле</a:t>
            </a:r>
            <a:r>
              <a:rPr lang="ru-RU" sz="2400" dirty="0" smtClean="0">
                <a:solidFill>
                  <a:schemeClr val="tx1"/>
                </a:solidFill>
                <a:latin typeface="Times New Roman" panose="02020603050405020304" pitchFamily="18" charset="0"/>
                <a:cs typeface="Times New Roman" panose="02020603050405020304" pitchFamily="18" charset="0"/>
              </a:rPr>
              <a:t>.</a:t>
            </a:r>
            <a:br>
              <a:rPr lang="ru-RU" sz="2400" dirty="0" smtClean="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 </a:t>
            </a:r>
            <a:r>
              <a:rPr lang="ru-RU" sz="2400" dirty="0" smtClean="0">
                <a:solidFill>
                  <a:schemeClr val="tx1"/>
                </a:solidFill>
                <a:latin typeface="Times New Roman" panose="02020603050405020304" pitchFamily="18" charset="0"/>
                <a:cs typeface="Times New Roman" panose="02020603050405020304" pitchFamily="18" charset="0"/>
              </a:rPr>
              <a:t>                            </a:t>
            </a:r>
            <a:r>
              <a:rPr lang="ru-RU" sz="2400" b="1" dirty="0" smtClean="0">
                <a:solidFill>
                  <a:schemeClr val="tx1"/>
                </a:solidFill>
                <a:latin typeface="Times New Roman" panose="02020603050405020304" pitchFamily="18" charset="0"/>
                <a:cs typeface="Times New Roman" panose="02020603050405020304" pitchFamily="18" charset="0"/>
              </a:rPr>
              <a:t>Валентин Берестов</a:t>
            </a: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 </a:t>
            </a:r>
            <a:br>
              <a:rPr lang="ru-RU" sz="2400" dirty="0">
                <a:solidFill>
                  <a:schemeClr val="tx1"/>
                </a:solidFill>
                <a:latin typeface="Times New Roman" panose="02020603050405020304" pitchFamily="18" charset="0"/>
                <a:cs typeface="Times New Roman" panose="02020603050405020304" pitchFamily="18" charset="0"/>
              </a:rPr>
            </a:br>
            <a:endParaRPr lang="ru-RU" sz="24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5508" y="923499"/>
            <a:ext cx="2934607" cy="3912809"/>
          </a:xfrm>
          <a:prstGeom prst="rect">
            <a:avLst/>
          </a:prstGeom>
          <a:effectLst>
            <a:softEdge rad="88900"/>
          </a:effectLst>
        </p:spPr>
      </p:pic>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186681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02005" y="1152098"/>
            <a:ext cx="5878994" cy="1320800"/>
          </a:xfrm>
        </p:spPr>
        <p:txBody>
          <a:bodyPr/>
          <a:lstStyle/>
          <a:p>
            <a:r>
              <a:rPr lang="ru-RU" dirty="0" smtClean="0"/>
              <a:t>Благодарю за внимание</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604" y="2115403"/>
            <a:ext cx="4005618" cy="4005618"/>
          </a:xfrm>
          <a:prstGeom prst="rect">
            <a:avLst/>
          </a:prstGeom>
          <a:effectLst>
            <a:softEdge rad="317500"/>
          </a:effectLst>
        </p:spPr>
      </p:pic>
    </p:spTree>
    <p:extLst>
      <p:ext uri="{BB962C8B-B14F-4D97-AF65-F5344CB8AC3E}">
        <p14:creationId xmlns:p14="http://schemas.microsoft.com/office/powerpoint/2010/main" val="3312700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039382" y="339580"/>
            <a:ext cx="7178722" cy="2308324"/>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А</a:t>
            </a:r>
            <a:r>
              <a:rPr lang="ru-RU" sz="2400" dirty="0" smtClean="0">
                <a:latin typeface="Times New Roman" panose="02020603050405020304" pitchFamily="18" charset="0"/>
                <a:cs typeface="Times New Roman" panose="02020603050405020304" pitchFamily="18" charset="0"/>
              </a:rPr>
              <a:t>ктуальность </a:t>
            </a:r>
            <a:r>
              <a:rPr lang="ru-RU" sz="2400" dirty="0">
                <a:latin typeface="Times New Roman" panose="02020603050405020304" pitchFamily="18" charset="0"/>
                <a:cs typeface="Times New Roman" panose="02020603050405020304" pitchFamily="18" charset="0"/>
              </a:rPr>
              <a:t>темы заключается в том, что изобразительная деятельность с использованием нетрадиционных техник рисования является наиболее благоприятной для творческого развития способностей детей. Овладение техникой изображения доставляет детям истинную </a:t>
            </a:r>
            <a:r>
              <a:rPr lang="ru-RU" sz="2400" dirty="0" smtClean="0">
                <a:latin typeface="Times New Roman" panose="02020603050405020304" pitchFamily="18" charset="0"/>
                <a:cs typeface="Times New Roman" panose="02020603050405020304" pitchFamily="18" charset="0"/>
              </a:rPr>
              <a:t>радость.</a:t>
            </a:r>
            <a:endParaRPr lang="ru-RU" sz="2400"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6717" y="2900775"/>
            <a:ext cx="2497337" cy="3329782"/>
          </a:xfrm>
          <a:prstGeom prst="rect">
            <a:avLst/>
          </a:prstGeom>
          <a:effectLst>
            <a:softEdge rad="762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85998" y="2900775"/>
            <a:ext cx="2426609" cy="3235480"/>
          </a:xfrm>
          <a:prstGeom prst="rect">
            <a:avLst/>
          </a:prstGeom>
          <a:effectLst>
            <a:softEdge rad="63500"/>
          </a:effectLst>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5278" y="2900775"/>
            <a:ext cx="2426611" cy="3235480"/>
          </a:xfrm>
          <a:prstGeom prst="rect">
            <a:avLst/>
          </a:prstGeom>
          <a:effectLst>
            <a:softEdge rad="50800"/>
          </a:effectLst>
        </p:spPr>
      </p:pic>
    </p:spTree>
    <p:extLst>
      <p:ext uri="{BB962C8B-B14F-4D97-AF65-F5344CB8AC3E}">
        <p14:creationId xmlns:p14="http://schemas.microsoft.com/office/powerpoint/2010/main" val="10681442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2154912" y="320496"/>
            <a:ext cx="7284363" cy="1200329"/>
          </a:xfrm>
          <a:prstGeom prst="rect">
            <a:avLst/>
          </a:prstGeom>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2400" b="1" dirty="0">
                <a:latin typeface="Times New Roman" panose="02020603050405020304" pitchFamily="18" charset="0"/>
                <a:cs typeface="Times New Roman" panose="02020603050405020304" pitchFamily="18" charset="0"/>
              </a:rPr>
              <a:t>Цель: </a:t>
            </a:r>
            <a:r>
              <a:rPr lang="ru-RU" sz="2400" dirty="0" smtClean="0">
                <a:latin typeface="Times New Roman" panose="02020603050405020304" pitchFamily="18" charset="0"/>
                <a:cs typeface="Times New Roman" panose="02020603050405020304" pitchFamily="18" charset="0"/>
              </a:rPr>
              <a:t>развитие художественно-творческих способностей детей через использование нетрадиционных техник рисования.</a:t>
            </a:r>
            <a:endParaRPr lang="ru-RU" sz="2400"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4974478" y="1411643"/>
            <a:ext cx="1251176" cy="461665"/>
          </a:xfrm>
          <a:prstGeom prst="rect">
            <a:avLst/>
          </a:prstGeom>
        </p:spPr>
        <p:txBody>
          <a:bodyPr wrap="non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2400" b="1" dirty="0">
                <a:latin typeface="Times New Roman" panose="02020603050405020304" pitchFamily="18" charset="0"/>
                <a:cs typeface="Times New Roman" panose="02020603050405020304" pitchFamily="18" charset="0"/>
              </a:rPr>
              <a:t>Задачи:</a:t>
            </a:r>
          </a:p>
        </p:txBody>
      </p:sp>
      <p:sp>
        <p:nvSpPr>
          <p:cNvPr id="10" name="Прямоугольник 9"/>
          <p:cNvSpPr/>
          <p:nvPr/>
        </p:nvSpPr>
        <p:spPr>
          <a:xfrm>
            <a:off x="328999" y="1777773"/>
            <a:ext cx="8910536" cy="4524315"/>
          </a:xfrm>
          <a:prstGeom prst="rect">
            <a:avLst/>
          </a:prstGeom>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ru-RU" sz="2400" dirty="0" smtClean="0">
                <a:latin typeface="Times New Roman" panose="02020603050405020304" pitchFamily="18" charset="0"/>
                <a:cs typeface="Times New Roman" panose="02020603050405020304" pitchFamily="18" charset="0"/>
              </a:rPr>
              <a:t>1. Расширить </a:t>
            </a:r>
            <a:r>
              <a:rPr lang="ru-RU" sz="2400" dirty="0">
                <a:latin typeface="Times New Roman" panose="02020603050405020304" pitchFamily="18" charset="0"/>
                <a:cs typeface="Times New Roman" panose="02020603050405020304" pitchFamily="18" charset="0"/>
              </a:rPr>
              <a:t>представления о многообразии нетрадиционных техник </a:t>
            </a:r>
            <a:r>
              <a:rPr lang="ru-RU" sz="2400" dirty="0" smtClean="0">
                <a:latin typeface="Times New Roman" panose="02020603050405020304" pitchFamily="18" charset="0"/>
                <a:cs typeface="Times New Roman" panose="02020603050405020304" pitchFamily="18" charset="0"/>
              </a:rPr>
              <a:t>рисования.</a:t>
            </a:r>
            <a:endParaRPr lang="ru-RU" sz="2400" dirty="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2. Познакомить </a:t>
            </a:r>
            <a:r>
              <a:rPr lang="ru-RU" sz="2400" dirty="0">
                <a:latin typeface="Times New Roman" panose="02020603050405020304" pitchFamily="18" charset="0"/>
                <a:cs typeface="Times New Roman" panose="02020603050405020304" pitchFamily="18" charset="0"/>
              </a:rPr>
              <a:t>с </a:t>
            </a:r>
            <a:r>
              <a:rPr lang="ru-RU" sz="2400" dirty="0" smtClean="0">
                <a:latin typeface="Times New Roman" panose="02020603050405020304" pitchFamily="18" charset="0"/>
                <a:cs typeface="Times New Roman" panose="02020603050405020304" pitchFamily="18" charset="0"/>
              </a:rPr>
              <a:t>приёмами </a:t>
            </a:r>
            <a:r>
              <a:rPr lang="ru-RU" sz="2400" dirty="0">
                <a:latin typeface="Times New Roman" panose="02020603050405020304" pitchFamily="18" charset="0"/>
                <a:cs typeface="Times New Roman" panose="02020603050405020304" pitchFamily="18" charset="0"/>
              </a:rPr>
              <a:t>нетрадиционных техник рисования и способами изображения с использованием различных </a:t>
            </a:r>
            <a:r>
              <a:rPr lang="ru-RU" sz="2400" dirty="0" smtClean="0">
                <a:latin typeface="Times New Roman" panose="02020603050405020304" pitchFamily="18" charset="0"/>
                <a:cs typeface="Times New Roman" panose="02020603050405020304" pitchFamily="18" charset="0"/>
              </a:rPr>
              <a:t>материалов</a:t>
            </a:r>
            <a:r>
              <a:rPr lang="ru-RU" sz="2400" dirty="0">
                <a:latin typeface="Times New Roman" panose="02020603050405020304" pitchFamily="18" charset="0"/>
                <a:cs typeface="Times New Roman" panose="02020603050405020304" pitchFamily="18" charset="0"/>
              </a:rPr>
              <a:t>.</a:t>
            </a:r>
          </a:p>
          <a:p>
            <a:pPr algn="just"/>
            <a:r>
              <a:rPr lang="ru-RU" sz="2400" dirty="0" smtClean="0">
                <a:latin typeface="Times New Roman" panose="02020603050405020304" pitchFamily="18" charset="0"/>
                <a:cs typeface="Times New Roman" panose="02020603050405020304" pitchFamily="18" charset="0"/>
              </a:rPr>
              <a:t>3. Развивать </a:t>
            </a:r>
            <a:r>
              <a:rPr lang="ru-RU" sz="2400" dirty="0">
                <a:latin typeface="Times New Roman" panose="02020603050405020304" pitchFamily="18" charset="0"/>
                <a:cs typeface="Times New Roman" panose="02020603050405020304" pitchFamily="18" charset="0"/>
              </a:rPr>
              <a:t>художественно – творческие способности </a:t>
            </a:r>
            <a:r>
              <a:rPr lang="ru-RU" sz="2400" dirty="0" smtClean="0">
                <a:latin typeface="Times New Roman" panose="02020603050405020304" pitchFamily="18" charset="0"/>
                <a:cs typeface="Times New Roman" panose="02020603050405020304" pitchFamily="18" charset="0"/>
              </a:rPr>
              <a:t>детей</a:t>
            </a:r>
            <a:r>
              <a:rPr lang="ru-RU" sz="2400" dirty="0">
                <a:latin typeface="Times New Roman" panose="02020603050405020304" pitchFamily="18" charset="0"/>
                <a:cs typeface="Times New Roman" panose="02020603050405020304" pitchFamily="18" charset="0"/>
              </a:rPr>
              <a:t>.</a:t>
            </a:r>
          </a:p>
          <a:p>
            <a:pPr algn="just"/>
            <a:r>
              <a:rPr lang="ru-RU" sz="2400" dirty="0" smtClean="0">
                <a:latin typeface="Times New Roman" panose="02020603050405020304" pitchFamily="18" charset="0"/>
                <a:cs typeface="Times New Roman" panose="02020603050405020304" pitchFamily="18" charset="0"/>
              </a:rPr>
              <a:t>4. Развивать </a:t>
            </a:r>
            <a:r>
              <a:rPr lang="ru-RU" sz="2400" dirty="0">
                <a:latin typeface="Times New Roman" panose="02020603050405020304" pitchFamily="18" charset="0"/>
                <a:cs typeface="Times New Roman" panose="02020603050405020304" pitchFamily="18" charset="0"/>
              </a:rPr>
              <a:t>творческое воображение, фантазию, мышление через занятия по освоению нетрадиционных техник </a:t>
            </a:r>
            <a:r>
              <a:rPr lang="ru-RU" sz="2400" dirty="0" smtClean="0">
                <a:latin typeface="Times New Roman" panose="02020603050405020304" pitchFamily="18" charset="0"/>
                <a:cs typeface="Times New Roman" panose="02020603050405020304" pitchFamily="18" charset="0"/>
              </a:rPr>
              <a:t>рисования.</a:t>
            </a:r>
            <a:endParaRPr lang="ru-RU" sz="2400" dirty="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5. Развивать </a:t>
            </a:r>
            <a:r>
              <a:rPr lang="ru-RU" sz="2400" dirty="0" err="1">
                <a:latin typeface="Times New Roman" panose="02020603050405020304" pitchFamily="18" charset="0"/>
                <a:cs typeface="Times New Roman" panose="02020603050405020304" pitchFamily="18" charset="0"/>
              </a:rPr>
              <a:t>цветовосприятие</a:t>
            </a:r>
            <a:r>
              <a:rPr lang="ru-RU" sz="2400" dirty="0">
                <a:latin typeface="Times New Roman" panose="02020603050405020304" pitchFamily="18" charset="0"/>
                <a:cs typeface="Times New Roman" panose="02020603050405020304" pitchFamily="18" charset="0"/>
              </a:rPr>
              <a:t> и зрительно – двигательную </a:t>
            </a:r>
            <a:r>
              <a:rPr lang="ru-RU" sz="2400" dirty="0" smtClean="0">
                <a:latin typeface="Times New Roman" panose="02020603050405020304" pitchFamily="18" charset="0"/>
                <a:cs typeface="Times New Roman" panose="02020603050405020304" pitchFamily="18" charset="0"/>
              </a:rPr>
              <a:t>координацию.</a:t>
            </a:r>
            <a:endParaRPr lang="ru-RU" sz="2400" dirty="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6. Подводить </a:t>
            </a:r>
            <a:r>
              <a:rPr lang="ru-RU" sz="2400" dirty="0">
                <a:latin typeface="Times New Roman" panose="02020603050405020304" pitchFamily="18" charset="0"/>
                <a:cs typeface="Times New Roman" panose="02020603050405020304" pitchFamily="18" charset="0"/>
              </a:rPr>
              <a:t>детей к созданию выразительного образа при изображении предметов и явлений окружающей деятельности</a:t>
            </a:r>
            <a:r>
              <a:rPr lang="ru-RU" sz="2400" dirty="0" smtClean="0">
                <a:latin typeface="Times New Roman" panose="02020603050405020304" pitchFamily="18" charset="0"/>
                <a:cs typeface="Times New Roman" panose="02020603050405020304" pitchFamily="18" charset="0"/>
              </a:rPr>
              <a:t>.</a:t>
            </a:r>
          </a:p>
          <a:p>
            <a:pPr algn="just"/>
            <a:r>
              <a:rPr lang="ru-RU" sz="2400" dirty="0" smtClean="0">
                <a:latin typeface="Times New Roman" panose="02020603050405020304" pitchFamily="18" charset="0"/>
                <a:cs typeface="Times New Roman" panose="02020603050405020304" pitchFamily="18" charset="0"/>
              </a:rPr>
              <a:t>7. </a:t>
            </a:r>
            <a:r>
              <a:rPr lang="ru-RU" sz="2400" dirty="0">
                <a:latin typeface="Times New Roman" panose="02020603050405020304" pitchFamily="18" charset="0"/>
                <a:cs typeface="Times New Roman" panose="02020603050405020304" pitchFamily="18" charset="0"/>
              </a:rPr>
              <a:t>Создание в </a:t>
            </a:r>
            <a:r>
              <a:rPr lang="ru-RU" sz="2400" dirty="0" smtClean="0">
                <a:latin typeface="Times New Roman" panose="02020603050405020304" pitchFamily="18" charset="0"/>
                <a:cs typeface="Times New Roman" panose="02020603050405020304" pitchFamily="18" charset="0"/>
              </a:rPr>
              <a:t>классе уголка </a:t>
            </a:r>
            <a:r>
              <a:rPr lang="ru-RU" sz="2400" dirty="0">
                <a:latin typeface="Times New Roman" panose="02020603050405020304" pitchFamily="18" charset="0"/>
                <a:cs typeface="Times New Roman" panose="02020603050405020304" pitchFamily="18" charset="0"/>
              </a:rPr>
              <a:t>изобразительного </a:t>
            </a:r>
            <a:r>
              <a:rPr lang="ru-RU" sz="2400" dirty="0" smtClean="0">
                <a:latin typeface="Times New Roman" panose="02020603050405020304" pitchFamily="18" charset="0"/>
                <a:cs typeface="Times New Roman" panose="02020603050405020304" pitchFamily="18" charset="0"/>
              </a:rPr>
              <a:t>искусства.</a:t>
            </a:r>
            <a:endParaRPr lang="ru-RU" sz="2400"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6844" y="558152"/>
            <a:ext cx="1259985" cy="1091147"/>
          </a:xfrm>
          <a:prstGeom prst="rect">
            <a:avLst/>
          </a:prstGeom>
        </p:spPr>
      </p:pic>
    </p:spTree>
    <p:extLst>
      <p:ext uri="{BB962C8B-B14F-4D97-AF65-F5344CB8AC3E}">
        <p14:creationId xmlns:p14="http://schemas.microsoft.com/office/powerpoint/2010/main" val="10681442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924827" y="343882"/>
            <a:ext cx="5359352" cy="490199"/>
          </a:xfrm>
          <a:prstGeom prst="rect">
            <a:avLst/>
          </a:prstGeom>
        </p:spPr>
        <p:txBody>
          <a:bodyPr wrap="none">
            <a:spAutoFit/>
          </a:bodyPr>
          <a:lstStyle/>
          <a:p>
            <a:pPr>
              <a:lnSpc>
                <a:spcPct val="115000"/>
              </a:lnSpc>
              <a:spcAft>
                <a:spcPts val="0"/>
              </a:spcAft>
            </a:pP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Основные используемые материалы </a:t>
            </a:r>
            <a:endParaRPr lang="ru-RU"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105" y="1705971"/>
            <a:ext cx="2247673" cy="1264316"/>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773" y="3361105"/>
            <a:ext cx="1806428" cy="1806428"/>
          </a:xfrm>
          <a:prstGeom prst="rect">
            <a:avLst/>
          </a:prstGeom>
        </p:spPr>
      </p:pic>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96051" y="1416905"/>
            <a:ext cx="1842448" cy="1842448"/>
          </a:xfrm>
          <a:prstGeom prst="rect">
            <a:avLst/>
          </a:prstGeom>
        </p:spPr>
      </p:pic>
      <p:pic>
        <p:nvPicPr>
          <p:cNvPr id="13" name="Рисунок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96051" y="3793803"/>
            <a:ext cx="1730268" cy="2156346"/>
          </a:xfrm>
          <a:prstGeom prst="rect">
            <a:avLst/>
          </a:prstGeom>
        </p:spPr>
      </p:pic>
      <p:pic>
        <p:nvPicPr>
          <p:cNvPr id="14" name="Рисунок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0913" y="2465044"/>
            <a:ext cx="2358077" cy="2358077"/>
          </a:xfrm>
          <a:prstGeom prst="rect">
            <a:avLst/>
          </a:prstGeom>
        </p:spPr>
      </p:pic>
      <p:pic>
        <p:nvPicPr>
          <p:cNvPr id="15" name="Рисунок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57486" y="5344070"/>
            <a:ext cx="2454604" cy="1377646"/>
          </a:xfrm>
          <a:prstGeom prst="rect">
            <a:avLst/>
          </a:prstGeom>
        </p:spPr>
      </p:pic>
      <p:pic>
        <p:nvPicPr>
          <p:cNvPr id="16" name="Рисунок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03193" y="939475"/>
            <a:ext cx="1532992" cy="1532992"/>
          </a:xfrm>
          <a:prstGeom prst="rect">
            <a:avLst/>
          </a:prstGeom>
        </p:spPr>
      </p:pic>
      <p:pic>
        <p:nvPicPr>
          <p:cNvPr id="17" name="Рисунок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34684" y="3459318"/>
            <a:ext cx="2052626" cy="2052626"/>
          </a:xfrm>
          <a:prstGeom prst="rect">
            <a:avLst/>
          </a:prstGeom>
        </p:spPr>
      </p:pic>
      <p:pic>
        <p:nvPicPr>
          <p:cNvPr id="19" name="Рисунок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73600" y="4760472"/>
            <a:ext cx="1542292" cy="1877029"/>
          </a:xfrm>
          <a:prstGeom prst="rect">
            <a:avLst/>
          </a:prstGeom>
        </p:spPr>
      </p:pic>
      <p:pic>
        <p:nvPicPr>
          <p:cNvPr id="20" name="Рисунок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373600" y="1103218"/>
            <a:ext cx="2235925" cy="1488197"/>
          </a:xfrm>
          <a:prstGeom prst="rect">
            <a:avLst/>
          </a:prstGeom>
        </p:spPr>
      </p:pic>
      <p:pic>
        <p:nvPicPr>
          <p:cNvPr id="21" name="Рисунок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234916" y="2218120"/>
            <a:ext cx="1457845" cy="1404091"/>
          </a:xfrm>
          <a:prstGeom prst="rect">
            <a:avLst/>
          </a:prstGeom>
        </p:spPr>
      </p:pic>
      <p:pic>
        <p:nvPicPr>
          <p:cNvPr id="22" name="Рисунок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509467" y="3016084"/>
            <a:ext cx="1564427" cy="1521406"/>
          </a:xfrm>
          <a:prstGeom prst="rect">
            <a:avLst/>
          </a:prstGeom>
        </p:spPr>
      </p:pic>
      <p:pic>
        <p:nvPicPr>
          <p:cNvPr id="23" name="Рисунок 2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87486" y="5400577"/>
            <a:ext cx="1124849" cy="1124849"/>
          </a:xfrm>
          <a:prstGeom prst="rect">
            <a:avLst/>
          </a:prstGeom>
        </p:spPr>
      </p:pic>
    </p:spTree>
    <p:extLst>
      <p:ext uri="{BB962C8B-B14F-4D97-AF65-F5344CB8AC3E}">
        <p14:creationId xmlns:p14="http://schemas.microsoft.com/office/powerpoint/2010/main" val="3828289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a:spLocks noGrp="1"/>
          </p:cNvSpPr>
          <p:nvPr>
            <p:ph type="title"/>
          </p:nvPr>
        </p:nvSpPr>
        <p:spPr>
          <a:xfrm>
            <a:off x="1504648" y="566057"/>
            <a:ext cx="8596668" cy="1320800"/>
          </a:xfrm>
        </p:spPr>
        <p:txBody>
          <a:bodyPr>
            <a:normAutofit/>
          </a:bodyPr>
          <a:lstStyle/>
          <a:p>
            <a:pPr algn="ctr"/>
            <a:r>
              <a:rPr lang="ru-RU" sz="2400" b="1" dirty="0">
                <a:solidFill>
                  <a:schemeClr val="tx1"/>
                </a:solidFill>
                <a:latin typeface="Times New Roman" panose="02020603050405020304" pitchFamily="18" charset="0"/>
                <a:cs typeface="Times New Roman" panose="02020603050405020304" pitchFamily="18" charset="0"/>
              </a:rPr>
              <a:t>Н</a:t>
            </a:r>
            <a:r>
              <a:rPr lang="ru-RU" sz="2400" b="1" dirty="0" smtClean="0">
                <a:solidFill>
                  <a:schemeClr val="tx1"/>
                </a:solidFill>
                <a:latin typeface="Times New Roman" panose="02020603050405020304" pitchFamily="18" charset="0"/>
                <a:cs typeface="Times New Roman" panose="02020603050405020304" pitchFamily="18" charset="0"/>
              </a:rPr>
              <a:t>етрадиционные техники рисования</a:t>
            </a:r>
            <a:endParaRPr lang="ru-RU" sz="2400" b="1" dirty="0">
              <a:solidFill>
                <a:schemeClr val="tx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487" y="1886857"/>
            <a:ext cx="1940321" cy="2743834"/>
          </a:xfrm>
          <a:prstGeom prst="rect">
            <a:avLst/>
          </a:prstGeom>
          <a:effectLst>
            <a:softEdge rad="127000"/>
          </a:effec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5965" y="1215029"/>
            <a:ext cx="1632339" cy="2308313"/>
          </a:xfrm>
          <a:prstGeom prst="rect">
            <a:avLst/>
          </a:prstGeom>
          <a:effectLst>
            <a:softEdge rad="127000"/>
          </a:effectLst>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09461" y="1215029"/>
            <a:ext cx="2812822" cy="1989107"/>
          </a:xfrm>
          <a:prstGeom prst="rect">
            <a:avLst/>
          </a:prstGeom>
          <a:effectLst>
            <a:softEdge rad="127000"/>
          </a:effectLst>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83799" y="3853108"/>
            <a:ext cx="2033870" cy="2876122"/>
          </a:xfrm>
          <a:prstGeom prst="rect">
            <a:avLst/>
          </a:prstGeom>
          <a:effectLst>
            <a:softEdge rad="63500"/>
          </a:effectLst>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4246" y="3824226"/>
            <a:ext cx="2046035" cy="2893325"/>
          </a:xfrm>
          <a:prstGeom prst="rect">
            <a:avLst/>
          </a:prstGeom>
          <a:effectLst>
            <a:softEdge rad="127000"/>
          </a:effectLst>
        </p:spPr>
      </p:pic>
      <p:pic>
        <p:nvPicPr>
          <p:cNvPr id="10" name="Рисунок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90625" y="2712397"/>
            <a:ext cx="2308468" cy="1632450"/>
          </a:xfrm>
          <a:prstGeom prst="rect">
            <a:avLst/>
          </a:prstGeom>
          <a:effectLst>
            <a:softEdge rad="63500"/>
          </a:effectLst>
        </p:spPr>
      </p:pic>
    </p:spTree>
    <p:extLst>
      <p:ext uri="{BB962C8B-B14F-4D97-AF65-F5344CB8AC3E}">
        <p14:creationId xmlns:p14="http://schemas.microsoft.com/office/powerpoint/2010/main" val="886672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0164" y="473122"/>
            <a:ext cx="8596668" cy="1320800"/>
          </a:xfrm>
        </p:spPr>
        <p:txBody>
          <a:bodyPr>
            <a:normAutofit/>
          </a:bodyPr>
          <a:lstStyle/>
          <a:p>
            <a:pPr algn="ctr"/>
            <a:r>
              <a:rPr lang="ru-RU" sz="2400" b="1" dirty="0" smtClean="0">
                <a:solidFill>
                  <a:schemeClr val="tx1"/>
                </a:solidFill>
              </a:rPr>
              <a:t>Уголок нетрадиционного рисования</a:t>
            </a:r>
            <a:endParaRPr lang="ru-RU" sz="2400" b="1" dirty="0">
              <a:solidFill>
                <a:schemeClr val="tx1"/>
              </a:solidFill>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7329" y="1596787"/>
            <a:ext cx="4178131" cy="5138383"/>
          </a:xfrm>
          <a:prstGeom prst="rect">
            <a:avLst/>
          </a:prstGeom>
          <a:effectLst>
            <a:softEdge rad="127000"/>
          </a:effectLst>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6047" y="5332860"/>
            <a:ext cx="1353151" cy="1265832"/>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558" y="1026401"/>
            <a:ext cx="2432950" cy="2267945"/>
          </a:xfrm>
          <a:prstGeom prst="rect">
            <a:avLst/>
          </a:prstGeom>
          <a:effectLst>
            <a:softEdge rad="63500"/>
          </a:effectLst>
        </p:spPr>
      </p:pic>
    </p:spTree>
    <p:extLst>
      <p:ext uri="{BB962C8B-B14F-4D97-AF65-F5344CB8AC3E}">
        <p14:creationId xmlns:p14="http://schemas.microsoft.com/office/powerpoint/2010/main" val="36263849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27630" y="1883098"/>
            <a:ext cx="5191034" cy="4154984"/>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Рисование красивых цветов ложкой – это увлекательное занятие, которое </a:t>
            </a:r>
            <a:r>
              <a:rPr lang="ru-RU" sz="2400" dirty="0" smtClean="0">
                <a:latin typeface="Times New Roman" panose="02020603050405020304" pitchFamily="18" charset="0"/>
                <a:cs typeface="Times New Roman" panose="02020603050405020304" pitchFamily="18" charset="0"/>
              </a:rPr>
              <a:t>помогает развить </a:t>
            </a:r>
            <a:r>
              <a:rPr lang="ru-RU" sz="2400" dirty="0">
                <a:latin typeface="Times New Roman" panose="02020603050405020304" pitchFamily="18" charset="0"/>
                <a:cs typeface="Times New Roman" panose="02020603050405020304" pitchFamily="18" charset="0"/>
              </a:rPr>
              <a:t>свои творческие навыки и получить новый опыт в </a:t>
            </a:r>
            <a:r>
              <a:rPr lang="ru-RU" sz="2400" dirty="0" smtClean="0">
                <a:latin typeface="Times New Roman" panose="02020603050405020304" pitchFamily="18" charset="0"/>
                <a:cs typeface="Times New Roman" panose="02020603050405020304" pitchFamily="18" charset="0"/>
              </a:rPr>
              <a:t>искусстве. Ложка </a:t>
            </a:r>
            <a:r>
              <a:rPr lang="ru-RU" sz="2400" dirty="0">
                <a:latin typeface="Times New Roman" panose="02020603050405020304" pitchFamily="18" charset="0"/>
                <a:cs typeface="Times New Roman" panose="02020603050405020304" pitchFamily="18" charset="0"/>
              </a:rPr>
              <a:t>позволяет создавать разнообразные текстуры и оттенки, которые делают рисунок более живым и выразительным. Вы сможете передать нежность лепестков, трепетание бутона и игру света на поверхности цветка. </a:t>
            </a:r>
          </a:p>
        </p:txBody>
      </p:sp>
      <p:sp>
        <p:nvSpPr>
          <p:cNvPr id="10" name="Прямоугольник 9"/>
          <p:cNvSpPr/>
          <p:nvPr/>
        </p:nvSpPr>
        <p:spPr>
          <a:xfrm>
            <a:off x="3775495" y="710717"/>
            <a:ext cx="4098879" cy="461665"/>
          </a:xfrm>
          <a:prstGeom prst="rect">
            <a:avLst/>
          </a:prstGeom>
        </p:spPr>
        <p:txBody>
          <a:bodyPr wrap="none">
            <a:spAutoFit/>
          </a:bodyPr>
          <a:lstStyle/>
          <a:p>
            <a:r>
              <a:rPr lang="ru-RU" sz="2400" b="1" dirty="0" smtClean="0">
                <a:latin typeface="Times New Roman" panose="02020603050405020304" pitchFamily="18" charset="0"/>
                <a:cs typeface="Times New Roman" panose="02020603050405020304" pitchFamily="18" charset="0"/>
              </a:rPr>
              <a:t>Техника рисования ложкой </a:t>
            </a:r>
            <a:endParaRPr lang="ru-RU" sz="2400" b="1"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4766" y="1774209"/>
            <a:ext cx="3101453" cy="4135271"/>
          </a:xfrm>
          <a:prstGeom prst="rect">
            <a:avLst/>
          </a:prstGeom>
          <a:effectLst>
            <a:softEdge rad="101600"/>
          </a:effectLst>
        </p:spPr>
      </p:pic>
    </p:spTree>
    <p:extLst>
      <p:ext uri="{BB962C8B-B14F-4D97-AF65-F5344CB8AC3E}">
        <p14:creationId xmlns:p14="http://schemas.microsoft.com/office/powerpoint/2010/main" val="38282892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ym1542.mskobr.ru/attach_files/logo/E187A82A-5D92-43FE-A71D-7FC00FF0DA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933302" cy="202598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321406" y="643662"/>
            <a:ext cx="2234073" cy="461665"/>
          </a:xfrm>
          <a:prstGeom prst="rect">
            <a:avLst/>
          </a:prstGeom>
        </p:spPr>
        <p:txBody>
          <a:bodyPr wrap="none">
            <a:spAutoFit/>
          </a:bodyPr>
          <a:lstStyle/>
          <a:p>
            <a:r>
              <a:rPr lang="ru-RU" sz="2400" b="1" dirty="0" err="1">
                <a:latin typeface="Times New Roman" panose="02020603050405020304" pitchFamily="18" charset="0"/>
                <a:cs typeface="Times New Roman" panose="02020603050405020304" pitchFamily="18" charset="0"/>
              </a:rPr>
              <a:t>Манкография</a:t>
            </a:r>
            <a:r>
              <a:rPr lang="ru-RU" sz="2400" b="1" dirty="0">
                <a:latin typeface="Times New Roman" panose="02020603050405020304" pitchFamily="18" charset="0"/>
                <a:cs typeface="Times New Roman" panose="02020603050405020304" pitchFamily="18" charset="0"/>
              </a:rPr>
              <a:t> </a:t>
            </a:r>
          </a:p>
        </p:txBody>
      </p:sp>
      <p:sp>
        <p:nvSpPr>
          <p:cNvPr id="3" name="Прямоугольник 2"/>
          <p:cNvSpPr/>
          <p:nvPr/>
        </p:nvSpPr>
        <p:spPr>
          <a:xfrm>
            <a:off x="397634" y="1595021"/>
            <a:ext cx="6958509" cy="5262979"/>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Рисование красками по манной крупе.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Выбираем сюжет будущего рисунка. </a:t>
            </a:r>
            <a:br>
              <a:rPr lang="ru-RU" sz="2400"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Нанесём </a:t>
            </a:r>
            <a:r>
              <a:rPr lang="ru-RU" sz="2400" dirty="0">
                <a:latin typeface="Times New Roman" panose="02020603050405020304" pitchFamily="18" charset="0"/>
                <a:cs typeface="Times New Roman" panose="02020603050405020304" pitchFamily="18" charset="0"/>
              </a:rPr>
              <a:t>на картон кистью слой клея. Пока клей не высох, насыпаем сверху густой слой манной крупы равномерным слоем. После этого, нужно дать просохнуть картине. Высохший лист нужно легко встряхнуть, чтобы не приклеенные крупинки осыпались. Теперь лист готов к покраске. </a:t>
            </a:r>
            <a:r>
              <a:rPr lang="ru-RU" sz="2400" dirty="0" smtClean="0">
                <a:latin typeface="Times New Roman" panose="02020603050405020304" pitchFamily="18" charset="0"/>
                <a:cs typeface="Times New Roman" panose="02020603050405020304" pitchFamily="18" charset="0"/>
              </a:rPr>
              <a:t>У </a:t>
            </a:r>
            <a:r>
              <a:rPr lang="ru-RU" sz="2400" dirty="0">
                <a:latin typeface="Times New Roman" panose="02020603050405020304" pitchFamily="18" charset="0"/>
                <a:cs typeface="Times New Roman" panose="02020603050405020304" pitchFamily="18" charset="0"/>
              </a:rPr>
              <a:t>вас получится мокрый </a:t>
            </a:r>
            <a:r>
              <a:rPr lang="ru-RU" sz="2400" dirty="0" smtClean="0">
                <a:latin typeface="Times New Roman" panose="02020603050405020304" pitchFamily="18" charset="0"/>
                <a:cs typeface="Times New Roman" panose="02020603050405020304" pitchFamily="18" charset="0"/>
              </a:rPr>
              <a:t>эффект. Из </a:t>
            </a:r>
            <a:r>
              <a:rPr lang="ru-RU" sz="2400" dirty="0">
                <a:latin typeface="Times New Roman" panose="02020603050405020304" pitchFamily="18" charset="0"/>
                <a:cs typeface="Times New Roman" panose="02020603050405020304" pitchFamily="18" charset="0"/>
              </a:rPr>
              <a:t>красок идеально подходит гуашь, а не акварель. Каждую деталь раскрашивайте своим цветом. Когда рисунок готов, пусть хорошо высохнет. Чтобы картина послужила как можно дольше, обрызгайте её лаком для волос. </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2531" y="2224585"/>
            <a:ext cx="2229407" cy="3152633"/>
          </a:xfrm>
          <a:prstGeom prst="rect">
            <a:avLst/>
          </a:prstGeom>
          <a:effectLst>
            <a:softEdge rad="31750"/>
          </a:effectLst>
        </p:spPr>
      </p:pic>
    </p:spTree>
    <p:extLst>
      <p:ext uri="{BB962C8B-B14F-4D97-AF65-F5344CB8AC3E}">
        <p14:creationId xmlns:p14="http://schemas.microsoft.com/office/powerpoint/2010/main" val="38273950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err="1" smtClean="0">
                <a:solidFill>
                  <a:schemeClr val="tx1"/>
                </a:solidFill>
                <a:latin typeface="Times New Roman" panose="02020603050405020304" pitchFamily="18" charset="0"/>
                <a:cs typeface="Times New Roman" panose="02020603050405020304" pitchFamily="18" charset="0"/>
              </a:rPr>
              <a:t>Кляксография</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45322" y="1464553"/>
            <a:ext cx="4290451" cy="4676940"/>
          </a:xfrm>
        </p:spPr>
        <p:txBody>
          <a:bodyPr>
            <a:normAutofit fontScale="92500" lnSpcReduction="10000"/>
          </a:bodyPr>
          <a:lstStyle/>
          <a:p>
            <a:endParaRPr lang="ru-RU" dirty="0">
              <a:solidFill>
                <a:schemeClr val="tx1"/>
              </a:solidFill>
              <a:latin typeface="Times New Roman" panose="02020603050405020304" pitchFamily="18" charset="0"/>
              <a:cs typeface="Times New Roman" panose="02020603050405020304" pitchFamily="18" charset="0"/>
            </a:endParaRPr>
          </a:p>
          <a:p>
            <a:pPr marL="0" indent="0" algn="just">
              <a:buNone/>
            </a:pPr>
            <a:r>
              <a:rPr lang="ru-RU" sz="2600" dirty="0">
                <a:solidFill>
                  <a:schemeClr val="tx1"/>
                </a:solidFill>
                <a:latin typeface="Times New Roman" panose="02020603050405020304" pitchFamily="18" charset="0"/>
                <a:cs typeface="Times New Roman" panose="02020603050405020304" pitchFamily="18" charset="0"/>
              </a:rPr>
              <a:t>На бумаге оставляют пятно краски, разбавленной водой, а затем опускают в нее пластиковую трубочку и раздувают кляксу в разных направлениях, наклоняя трубочку. Рисование в такой технике не только оказывает арт-терапевтический эффект, но и хорошо развивает легкие, снижая риск   возникновения кашля и </a:t>
            </a:r>
            <a:r>
              <a:rPr lang="ru-RU" sz="2600" dirty="0" smtClean="0">
                <a:solidFill>
                  <a:schemeClr val="tx1"/>
                </a:solidFill>
                <a:latin typeface="Times New Roman" panose="02020603050405020304" pitchFamily="18" charset="0"/>
                <a:cs typeface="Times New Roman" panose="02020603050405020304" pitchFamily="18" charset="0"/>
              </a:rPr>
              <a:t>бронхита.</a:t>
            </a:r>
            <a:endParaRPr lang="ru-RU" sz="2600" dirty="0">
              <a:solidFill>
                <a:schemeClr val="tx1"/>
              </a:solidFill>
              <a:latin typeface="Times New Roman" panose="02020603050405020304" pitchFamily="18" charset="0"/>
              <a:cs typeface="Times New Roman" panose="02020603050405020304" pitchFamily="18" charset="0"/>
            </a:endParaRPr>
          </a:p>
          <a:p>
            <a:endParaRPr lang="ru-RU" sz="26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2471" y="2128436"/>
            <a:ext cx="4051531" cy="3038648"/>
          </a:xfrm>
          <a:prstGeom prst="rect">
            <a:avLst/>
          </a:prstGeom>
          <a:effectLst>
            <a:softEdge rad="165100"/>
          </a:effectLst>
        </p:spPr>
      </p:pic>
    </p:spTree>
    <p:extLst>
      <p:ext uri="{BB962C8B-B14F-4D97-AF65-F5344CB8AC3E}">
        <p14:creationId xmlns:p14="http://schemas.microsoft.com/office/powerpoint/2010/main" val="309225418"/>
      </p:ext>
    </p:extLst>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436</TotalTime>
  <Words>458</Words>
  <Application>Microsoft Office PowerPoint</Application>
  <PresentationFormat>Широкоэкранный</PresentationFormat>
  <Paragraphs>27</Paragraphs>
  <Slides>11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Arial</vt:lpstr>
      <vt:lpstr>Calibri</vt:lpstr>
      <vt:lpstr>Times New Roman</vt:lpstr>
      <vt:lpstr>Trebuchet MS</vt:lpstr>
      <vt:lpstr>Wingdings 3</vt:lpstr>
      <vt:lpstr>Аспект</vt:lpstr>
      <vt:lpstr>Презентация PowerPoint</vt:lpstr>
      <vt:lpstr>Презентация PowerPoint</vt:lpstr>
      <vt:lpstr>Презентация PowerPoint</vt:lpstr>
      <vt:lpstr>Презентация PowerPoint</vt:lpstr>
      <vt:lpstr>Нетрадиционные техники рисования</vt:lpstr>
      <vt:lpstr>Уголок нетрадиционного рисования</vt:lpstr>
      <vt:lpstr>Презентация PowerPoint</vt:lpstr>
      <vt:lpstr>Презентация PowerPoint</vt:lpstr>
      <vt:lpstr>Кляксография</vt:lpstr>
      <vt:lpstr>«И в десять лет, и в семь, и в пять. Все дети любят рисовать.  И каждый смело нарисует Все, что его интересует. Все вызывает интерес: Далекий космос, ближний лес, Цветы, машины, сказки, пляски…. Все нарисуем: были б краски, Да лист бумаги на столе Да мир в семье и на земле.                              Валентин Берестов   </vt:lpstr>
      <vt:lpstr>Благодарю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Антон</cp:lastModifiedBy>
  <cp:revision>59</cp:revision>
  <dcterms:created xsi:type="dcterms:W3CDTF">2023-04-03T06:54:33Z</dcterms:created>
  <dcterms:modified xsi:type="dcterms:W3CDTF">2024-03-14T18:59:46Z</dcterms:modified>
</cp:coreProperties>
</file>