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89" r:id="rId3"/>
    <p:sldId id="305" r:id="rId4"/>
    <p:sldId id="288" r:id="rId5"/>
    <p:sldId id="257" r:id="rId6"/>
    <p:sldId id="291" r:id="rId7"/>
    <p:sldId id="292" r:id="rId8"/>
    <p:sldId id="293" r:id="rId9"/>
    <p:sldId id="294" r:id="rId10"/>
    <p:sldId id="287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04" r:id="rId20"/>
    <p:sldId id="303" r:id="rId21"/>
    <p:sldId id="306" r:id="rId22"/>
    <p:sldId id="309" r:id="rId23"/>
    <p:sldId id="307" r:id="rId24"/>
    <p:sldId id="308" r:id="rId25"/>
    <p:sldId id="310" r:id="rId26"/>
    <p:sldId id="311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9900"/>
    <a:srgbClr val="FF1515"/>
    <a:srgbClr val="66FF33"/>
    <a:srgbClr val="EFF6FA"/>
    <a:srgbClr val="B80000"/>
    <a:srgbClr val="CC0000"/>
    <a:srgbClr val="FF5050"/>
    <a:srgbClr val="99B2C2"/>
    <a:srgbClr val="FCFCF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982" autoAdjust="0"/>
    <p:restoredTop sz="94660"/>
  </p:normalViewPr>
  <p:slideViewPr>
    <p:cSldViewPr snapToGrid="0">
      <p:cViewPr>
        <p:scale>
          <a:sx n="40" d="100"/>
          <a:sy n="40" d="100"/>
        </p:scale>
        <p:origin x="-936" y="-8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22D7-D1B0-4AB8-88C8-C1E50C87ECA9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FD139-73FC-4E2C-B485-ABDC944D3F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4712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22D7-D1B0-4AB8-88C8-C1E50C87ECA9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FD139-73FC-4E2C-B485-ABDC944D3F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98700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22D7-D1B0-4AB8-88C8-C1E50C87ECA9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FD139-73FC-4E2C-B485-ABDC944D3F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6640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22D7-D1B0-4AB8-88C8-C1E50C87ECA9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FD139-73FC-4E2C-B485-ABDC944D3F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7851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22D7-D1B0-4AB8-88C8-C1E50C87ECA9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FD139-73FC-4E2C-B485-ABDC944D3F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3757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22D7-D1B0-4AB8-88C8-C1E50C87ECA9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FD139-73FC-4E2C-B485-ABDC944D3F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1664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22D7-D1B0-4AB8-88C8-C1E50C87ECA9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FD139-73FC-4E2C-B485-ABDC944D3F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31911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22D7-D1B0-4AB8-88C8-C1E50C87ECA9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FD139-73FC-4E2C-B485-ABDC944D3F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50026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22D7-D1B0-4AB8-88C8-C1E50C87ECA9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FD139-73FC-4E2C-B485-ABDC944D3F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1516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22D7-D1B0-4AB8-88C8-C1E50C87ECA9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FD139-73FC-4E2C-B485-ABDC944D3F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63340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22D7-D1B0-4AB8-88C8-C1E50C87ECA9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FD139-73FC-4E2C-B485-ABDC944D3F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3822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7822D7-D1B0-4AB8-88C8-C1E50C87ECA9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FD139-73FC-4E2C-B485-ABDC944D3F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480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16.jpeg"/><Relationship Id="rId7" Type="http://schemas.openxmlformats.org/officeDocument/2006/relationships/slide" Target="slide16.xml"/><Relationship Id="rId12" Type="http://schemas.openxmlformats.org/officeDocument/2006/relationships/slide" Target="slide2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11" Type="http://schemas.openxmlformats.org/officeDocument/2006/relationships/image" Target="../media/image17.png"/><Relationship Id="rId5" Type="http://schemas.openxmlformats.org/officeDocument/2006/relationships/slide" Target="slide18.xml"/><Relationship Id="rId10" Type="http://schemas.openxmlformats.org/officeDocument/2006/relationships/slide" Target="slide17.xml"/><Relationship Id="rId4" Type="http://schemas.openxmlformats.org/officeDocument/2006/relationships/slide" Target="slide15.xml"/><Relationship Id="rId9" Type="http://schemas.openxmlformats.org/officeDocument/2006/relationships/slide" Target="slide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2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2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2.xml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3808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9731" r="-148"/>
          <a:stretch/>
        </p:blipFill>
        <p:spPr>
          <a:xfrm>
            <a:off x="4403557" y="0"/>
            <a:ext cx="7788443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380229" y="2365756"/>
            <a:ext cx="568777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3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Осанка</a:t>
            </a:r>
            <a:endParaRPr lang="ru-RU" sz="13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708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9731" t="86667" r="19646" b="2456"/>
          <a:stretch/>
        </p:blipFill>
        <p:spPr>
          <a:xfrm>
            <a:off x="6320589" y="6151749"/>
            <a:ext cx="5871411" cy="74595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37" t="86316" b="2807"/>
          <a:stretch/>
        </p:blipFill>
        <p:spPr>
          <a:xfrm>
            <a:off x="0" y="6112042"/>
            <a:ext cx="9745579" cy="74595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b="3639"/>
          <a:stretch/>
        </p:blipFill>
        <p:spPr>
          <a:xfrm>
            <a:off x="8381670" y="-1"/>
            <a:ext cx="3810330" cy="5943601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212120" y="0"/>
            <a:ext cx="3655463" cy="5943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t="-383" b="299"/>
          <a:stretch/>
        </p:blipFill>
        <p:spPr>
          <a:xfrm>
            <a:off x="0" y="-15644"/>
            <a:ext cx="3810330" cy="5959244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1251282" y="5943600"/>
            <a:ext cx="9793707" cy="914400"/>
          </a:xfrm>
          <a:prstGeom prst="roundRect">
            <a:avLst>
              <a:gd name="adj" fmla="val 27193"/>
            </a:avLst>
          </a:prstGeom>
          <a:solidFill>
            <a:srgbClr val="D3D4CE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251282" y="5903893"/>
            <a:ext cx="95771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Ты наверняка обратил внимание на то, что спортсмены, артисты балета, военные имеют красивую осанку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77979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3808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9731" r="-148"/>
          <a:stretch/>
        </p:blipFill>
        <p:spPr>
          <a:xfrm>
            <a:off x="4403557" y="0"/>
            <a:ext cx="7788443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52925" y="1570372"/>
            <a:ext cx="40506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</a:rPr>
              <a:t>Ребята, посмотрите, кто это к нам пожаловал? </a:t>
            </a:r>
            <a:endParaRPr lang="ru-RU" sz="2400" dirty="0" smtClean="0">
              <a:solidFill>
                <a:prstClr val="black"/>
              </a:solidFill>
            </a:endParaRPr>
          </a:p>
          <a:p>
            <a:pPr lvl="0"/>
            <a:endParaRPr lang="ru-RU" sz="2400" dirty="0">
              <a:solidFill>
                <a:prstClr val="black"/>
              </a:solidFill>
            </a:endParaRPr>
          </a:p>
          <a:p>
            <a:pPr lvl="0"/>
            <a:r>
              <a:rPr lang="ru-RU" sz="2400" dirty="0" smtClean="0">
                <a:solidFill>
                  <a:prstClr val="black"/>
                </a:solidFill>
              </a:rPr>
              <a:t>Можно </a:t>
            </a:r>
            <a:r>
              <a:rPr lang="ru-RU" sz="2400" dirty="0">
                <a:solidFill>
                  <a:prstClr val="black"/>
                </a:solidFill>
              </a:rPr>
              <a:t>ли сказать, что у неё красивая осанка?</a:t>
            </a:r>
          </a:p>
        </p:txBody>
      </p:sp>
      <p:pic>
        <p:nvPicPr>
          <p:cNvPr id="8194" name="Picture 2" descr="http://grafamania.net/uploads/posts/2016-02/thumbs/1455525078_hdnhsne9bkfxajm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664" b="7385"/>
          <a:stretch/>
        </p:blipFill>
        <p:spPr bwMode="auto">
          <a:xfrm>
            <a:off x="5467349" y="1227221"/>
            <a:ext cx="5120439" cy="471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52925" y="3929629"/>
            <a:ext cx="56458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</a:rPr>
              <a:t>Ребята, поднимите руку те, кто хочет узнать какие правила нужно выполнять, чтобы ваша осанка была правильной и </a:t>
            </a:r>
            <a:r>
              <a:rPr lang="ru-RU" sz="2400" dirty="0" smtClean="0">
                <a:solidFill>
                  <a:prstClr val="black"/>
                </a:solidFill>
              </a:rPr>
              <a:t>красивой</a:t>
            </a:r>
            <a:endParaRPr lang="ru-RU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671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3808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9731" r="-148"/>
          <a:stretch/>
        </p:blipFill>
        <p:spPr>
          <a:xfrm>
            <a:off x="4403557" y="0"/>
            <a:ext cx="7788443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018914" y="4664271"/>
            <a:ext cx="464169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>
                <a:solidFill>
                  <a:prstClr val="black"/>
                </a:solidFill>
              </a:rPr>
              <a:t>Для того чтобы сохранить правильную осанку, нам </a:t>
            </a:r>
            <a:endParaRPr lang="ru-RU" sz="2400" dirty="0" smtClean="0">
              <a:solidFill>
                <a:prstClr val="black"/>
              </a:solidFill>
            </a:endParaRP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</a:rPr>
              <a:t>помогут советы </a:t>
            </a:r>
            <a:r>
              <a:rPr lang="ru-RU" sz="2400" dirty="0">
                <a:solidFill>
                  <a:prstClr val="black"/>
                </a:solidFill>
              </a:rPr>
              <a:t>Доктора </a:t>
            </a:r>
            <a:r>
              <a:rPr lang="ru-RU" sz="2400" dirty="0" smtClean="0">
                <a:solidFill>
                  <a:prstClr val="black"/>
                </a:solidFill>
              </a:rPr>
              <a:t>Айболита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8547872" y="3067360"/>
            <a:ext cx="1106906" cy="1048470"/>
          </a:xfrm>
          <a:prstGeom prst="flowChartConnector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>
            <a:hlinkClick r:id="rId4" action="ppaction://hlinksldjump"/>
          </p:cNvPr>
          <p:cNvSpPr/>
          <p:nvPr/>
        </p:nvSpPr>
        <p:spPr>
          <a:xfrm rot="526013">
            <a:off x="8978608" y="1178305"/>
            <a:ext cx="664586" cy="186444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>
            <a:hlinkClick r:id="rId5" action="ppaction://hlinksldjump"/>
          </p:cNvPr>
          <p:cNvSpPr/>
          <p:nvPr/>
        </p:nvSpPr>
        <p:spPr>
          <a:xfrm rot="3284549">
            <a:off x="10055573" y="1843341"/>
            <a:ext cx="664586" cy="1864444"/>
          </a:xfrm>
          <a:prstGeom prst="ellipse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>
            <a:hlinkClick r:id="rId6" action="ppaction://hlinksldjump"/>
          </p:cNvPr>
          <p:cNvSpPr/>
          <p:nvPr/>
        </p:nvSpPr>
        <p:spPr>
          <a:xfrm rot="19496922">
            <a:off x="7855917" y="1410604"/>
            <a:ext cx="664586" cy="1864444"/>
          </a:xfrm>
          <a:prstGeom prst="ellipse">
            <a:avLst/>
          </a:prstGeom>
          <a:solidFill>
            <a:srgbClr val="FFFF0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>
            <a:hlinkClick r:id="rId7" action="ppaction://hlinksldjump"/>
          </p:cNvPr>
          <p:cNvSpPr/>
          <p:nvPr/>
        </p:nvSpPr>
        <p:spPr>
          <a:xfrm rot="16917409">
            <a:off x="7234740" y="2484150"/>
            <a:ext cx="664586" cy="1864444"/>
          </a:xfrm>
          <a:prstGeom prst="ellipse">
            <a:avLst/>
          </a:prstGeom>
          <a:solidFill>
            <a:srgbClr val="7030A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>
            <a:hlinkClick r:id="rId8" action="ppaction://hlinksldjump"/>
          </p:cNvPr>
          <p:cNvSpPr/>
          <p:nvPr/>
        </p:nvSpPr>
        <p:spPr>
          <a:xfrm rot="6451213">
            <a:off x="10216588" y="3143419"/>
            <a:ext cx="664586" cy="1864444"/>
          </a:xfrm>
          <a:prstGeom prst="ellipse">
            <a:avLst/>
          </a:prstGeom>
          <a:solidFill>
            <a:srgbClr val="00B0F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>
            <a:hlinkClick r:id="rId9" action="ppaction://hlinksldjump"/>
          </p:cNvPr>
          <p:cNvSpPr/>
          <p:nvPr/>
        </p:nvSpPr>
        <p:spPr>
          <a:xfrm rot="13318852">
            <a:off x="7767896" y="3801687"/>
            <a:ext cx="664586" cy="1864444"/>
          </a:xfrm>
          <a:prstGeom prst="ellipse">
            <a:avLst/>
          </a:prstGeom>
          <a:solidFill>
            <a:srgbClr val="FF990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>
            <a:hlinkClick r:id="rId10" action="ppaction://hlinksldjump"/>
          </p:cNvPr>
          <p:cNvSpPr/>
          <p:nvPr/>
        </p:nvSpPr>
        <p:spPr>
          <a:xfrm rot="20595829">
            <a:off x="9213248" y="4124738"/>
            <a:ext cx="664586" cy="1864444"/>
          </a:xfrm>
          <a:prstGeom prst="ellipse">
            <a:avLst/>
          </a:prstGeom>
          <a:solidFill>
            <a:srgbClr val="66FF33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http://imagestars.ru/img-q5y5x5n4g40414m5u4q4n4i5l5t5h4t2c4t5i4v2r444/clipart/ljudi/doctor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98017" y="700507"/>
            <a:ext cx="5500211" cy="571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Управляющая кнопка: в конец 28">
            <a:hlinkClick r:id="rId12" action="ppaction://hlinksldjump" highlightClick="1"/>
          </p:cNvPr>
          <p:cNvSpPr/>
          <p:nvPr/>
        </p:nvSpPr>
        <p:spPr>
          <a:xfrm>
            <a:off x="10587789" y="5823284"/>
            <a:ext cx="753115" cy="592787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572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3808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9731" r="-148"/>
          <a:stretch/>
        </p:blipFill>
        <p:spPr>
          <a:xfrm>
            <a:off x="4403557" y="0"/>
            <a:ext cx="7788443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696899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33183" y="1036816"/>
            <a:ext cx="5205091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prstClr val="black"/>
                </a:solidFill>
              </a:rPr>
              <a:t>«Правильно </a:t>
            </a:r>
            <a:endParaRPr lang="ru-RU" sz="2800" b="1" dirty="0" smtClean="0">
              <a:solidFill>
                <a:prstClr val="black"/>
              </a:solidFill>
            </a:endParaRPr>
          </a:p>
          <a:p>
            <a:pPr lvl="0" algn="ctr"/>
            <a:r>
              <a:rPr lang="ru-RU" sz="2800" b="1" dirty="0" smtClean="0">
                <a:solidFill>
                  <a:prstClr val="black"/>
                </a:solidFill>
              </a:rPr>
              <a:t>сиди </a:t>
            </a:r>
            <a:r>
              <a:rPr lang="ru-RU" sz="2800" b="1" dirty="0">
                <a:solidFill>
                  <a:prstClr val="black"/>
                </a:solidFill>
              </a:rPr>
              <a:t>за партой</a:t>
            </a:r>
            <a:r>
              <a:rPr lang="ru-RU" sz="2800" b="1" dirty="0" smtClean="0">
                <a:solidFill>
                  <a:prstClr val="black"/>
                </a:solidFill>
              </a:rPr>
              <a:t>»</a:t>
            </a:r>
            <a:endParaRPr lang="ru-RU" sz="2800" dirty="0">
              <a:solidFill>
                <a:prstClr val="black"/>
              </a:solidFill>
            </a:endParaRPr>
          </a:p>
          <a:p>
            <a:pPr lvl="0"/>
            <a:r>
              <a:rPr lang="ru-RU" u="sng" dirty="0" smtClean="0">
                <a:solidFill>
                  <a:prstClr val="black"/>
                </a:solidFill>
              </a:rPr>
              <a:t>Ребята</a:t>
            </a:r>
            <a:r>
              <a:rPr lang="ru-RU" u="sng" dirty="0">
                <a:solidFill>
                  <a:prstClr val="black"/>
                </a:solidFill>
              </a:rPr>
              <a:t>, почему нужно правильно сидеть за партой</a:t>
            </a:r>
            <a:r>
              <a:rPr lang="ru-RU" u="sng" dirty="0" smtClean="0">
                <a:solidFill>
                  <a:prstClr val="black"/>
                </a:solidFill>
              </a:rPr>
              <a:t>?</a:t>
            </a:r>
            <a:endParaRPr lang="ru-RU" u="sng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-При правильной посадке голова держится прямо, плечи развернуты, живот подобран, ноги ровно стоят на полу, пятки вместе</a:t>
            </a:r>
            <a:r>
              <a:rPr lang="ru-RU" dirty="0" smtClean="0">
                <a:solidFill>
                  <a:prstClr val="black"/>
                </a:solidFill>
              </a:rPr>
              <a:t>.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-На стуле рекомендуется сидеть прямо, свободно, не горбясь и не облокачиваясь, не следует раскачиваться на стуле, сидеть на </a:t>
            </a:r>
            <a:r>
              <a:rPr lang="ru-RU" dirty="0" smtClean="0">
                <a:solidFill>
                  <a:prstClr val="black"/>
                </a:solidFill>
              </a:rPr>
              <a:t>краешке. </a:t>
            </a:r>
            <a:r>
              <a:rPr lang="ru-RU" dirty="0">
                <a:solidFill>
                  <a:prstClr val="black"/>
                </a:solidFill>
              </a:rPr>
              <a:t>Садиться и вставать нужно бесшумно</a:t>
            </a:r>
            <a:r>
              <a:rPr lang="ru-RU" dirty="0" smtClean="0">
                <a:solidFill>
                  <a:prstClr val="black"/>
                </a:solidFill>
              </a:rPr>
              <a:t>.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Вы, ребята, посмотрите: все ли правильно сидите</a:t>
            </a:r>
            <a:r>
              <a:rPr lang="ru-RU" dirty="0" smtClean="0">
                <a:solidFill>
                  <a:prstClr val="black"/>
                </a:solidFill>
              </a:rPr>
              <a:t>.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Быть прямой должна спина, как гитарная </a:t>
            </a:r>
            <a:r>
              <a:rPr lang="ru-RU" dirty="0" smtClean="0">
                <a:solidFill>
                  <a:prstClr val="black"/>
                </a:solidFill>
              </a:rPr>
              <a:t>струна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Ноги вы соедините, прямо голову держите</a:t>
            </a:r>
            <a:r>
              <a:rPr lang="ru-RU" dirty="0" smtClean="0">
                <a:solidFill>
                  <a:prstClr val="black"/>
                </a:solidFill>
              </a:rPr>
              <a:t>.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Ну, а чтобы не устать , позу нужно поменять</a:t>
            </a:r>
            <a:r>
              <a:rPr lang="ru-RU" dirty="0" smtClean="0">
                <a:solidFill>
                  <a:prstClr val="black"/>
                </a:solidFill>
              </a:rPr>
              <a:t>,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А минут так через тридцать походить не полениться</a:t>
            </a:r>
            <a:endParaRPr lang="ru-RU" dirty="0"/>
          </a:p>
        </p:txBody>
      </p:sp>
      <p:pic>
        <p:nvPicPr>
          <p:cNvPr id="10242" name="Picture 2" descr="https://arhivurokov.ru/multiurok/d/e/4/de4911da835f33b9034e3c5ff85492b52bae513a/img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00045" y="1293156"/>
            <a:ext cx="6658772" cy="4702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-116592" y="958354"/>
            <a:ext cx="233183" cy="60858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-92616" y="958354"/>
            <a:ext cx="12284616" cy="45719"/>
          </a:xfrm>
          <a:prstGeom prst="rect">
            <a:avLst/>
          </a:prstGeom>
          <a:solidFill>
            <a:srgbClr val="00B0F0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2017105" y="1036816"/>
            <a:ext cx="233183" cy="60858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38200" y="6643229"/>
            <a:ext cx="14048874" cy="299899"/>
          </a:xfrm>
          <a:prstGeom prst="rect">
            <a:avLst/>
          </a:prstGeom>
        </p:spPr>
      </p:pic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11574379" y="6176963"/>
            <a:ext cx="384438" cy="4662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661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3808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9731" r="-148"/>
          <a:stretch/>
        </p:blipFill>
        <p:spPr>
          <a:xfrm>
            <a:off x="4403557" y="0"/>
            <a:ext cx="7788443" cy="6858000"/>
          </a:xfrm>
          <a:prstGeom prst="rect">
            <a:avLst/>
          </a:prstGeom>
        </p:spPr>
      </p:pic>
      <p:pic>
        <p:nvPicPr>
          <p:cNvPr id="9218" name="Picture 2" descr="https://www.vl.ru/afisha/uploads/events/4cd/41163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848" b="12765"/>
          <a:stretch/>
        </p:blipFill>
        <p:spPr bwMode="auto">
          <a:xfrm>
            <a:off x="311318" y="2045368"/>
            <a:ext cx="4533900" cy="3970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www.chinadaily.com.cn/cndy/attachement/jpg/site1/20090627/00221917e13e0bafac770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37457" y="1144588"/>
            <a:ext cx="2943225" cy="361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1058" y="978595"/>
            <a:ext cx="53446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prstClr val="black"/>
                </a:solidFill>
              </a:rPr>
              <a:t>«Занимайся спортом!», «Занимайся плаванием»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441781" y="1149996"/>
            <a:ext cx="31843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</a:rPr>
              <a:t>Чтоб успешно развиваться,</a:t>
            </a:r>
          </a:p>
          <a:p>
            <a:pPr lvl="0"/>
            <a:r>
              <a:rPr lang="ru-RU" dirty="0">
                <a:solidFill>
                  <a:prstClr val="black"/>
                </a:solidFill>
              </a:rPr>
              <a:t>Нужно спортом заниматься,</a:t>
            </a:r>
          </a:p>
          <a:p>
            <a:pPr lvl="0"/>
            <a:r>
              <a:rPr lang="ru-RU" dirty="0">
                <a:solidFill>
                  <a:prstClr val="black"/>
                </a:solidFill>
              </a:rPr>
              <a:t>От занятий физкультурой,</a:t>
            </a:r>
          </a:p>
          <a:p>
            <a:pPr lvl="0"/>
            <a:r>
              <a:rPr lang="ru-RU" dirty="0">
                <a:solidFill>
                  <a:prstClr val="black"/>
                </a:solidFill>
              </a:rPr>
              <a:t>Будет стройная фигура.</a:t>
            </a:r>
          </a:p>
          <a:p>
            <a:pPr lvl="0"/>
            <a:r>
              <a:rPr lang="ru-RU" dirty="0">
                <a:solidFill>
                  <a:prstClr val="black"/>
                </a:solidFill>
              </a:rPr>
              <a:t>Нам полезно без сомненья,</a:t>
            </a:r>
          </a:p>
          <a:p>
            <a:pPr lvl="0"/>
            <a:r>
              <a:rPr lang="ru-RU" dirty="0">
                <a:solidFill>
                  <a:prstClr val="black"/>
                </a:solidFill>
              </a:rPr>
              <a:t>Всё, что связано с движеньем.</a:t>
            </a:r>
          </a:p>
          <a:p>
            <a:pPr lvl="0"/>
            <a:r>
              <a:rPr lang="ru-RU" dirty="0">
                <a:solidFill>
                  <a:prstClr val="black"/>
                </a:solidFill>
              </a:rPr>
              <a:t>Вот, поэтому, ребятки,</a:t>
            </a:r>
          </a:p>
          <a:p>
            <a:pPr lvl="0"/>
            <a:r>
              <a:rPr lang="ru-RU" dirty="0">
                <a:solidFill>
                  <a:prstClr val="black"/>
                </a:solidFill>
              </a:rPr>
              <a:t>Будем делать мы зарядку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845218" y="3629721"/>
            <a:ext cx="40922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prstClr val="black"/>
                </a:solidFill>
              </a:rPr>
              <a:t>- Чтобы осанка была правильной надо двигаться, играть в подвижные игры, заниматься физкультурой и спортом, </a:t>
            </a:r>
            <a:r>
              <a:rPr lang="ru-RU" dirty="0" smtClean="0">
                <a:solidFill>
                  <a:prstClr val="black"/>
                </a:solidFill>
              </a:rPr>
              <a:t>плаванием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13383" y="4698881"/>
            <a:ext cx="706729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prstClr val="black"/>
                </a:solidFill>
              </a:rPr>
              <a:t>- Укреплению позвоночника и сохранению правильной осанки способствуют пешие прогулки, катание на велосипеде или роликовых коньках. Правильно чередуйте учебные занятия (работу) с отдыхом. Особенно полезно для спины плавание и гимнастика в воде. Плавание – эффективное средство коррекции нарушения осанки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978595"/>
            <a:ext cx="12192000" cy="45719"/>
          </a:xfrm>
          <a:prstGeom prst="rect">
            <a:avLst/>
          </a:prstGeom>
          <a:solidFill>
            <a:srgbClr val="FFFF0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736446"/>
            <a:ext cx="12272312" cy="12193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 flipV="1">
            <a:off x="-2962561" y="3857519"/>
            <a:ext cx="5879405" cy="45719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 flipV="1">
            <a:off x="9214895" y="3941155"/>
            <a:ext cx="5879405" cy="45719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sp>
        <p:nvSpPr>
          <p:cNvPr id="13" name="Управляющая кнопка: назад 12">
            <a:hlinkClick r:id="rId6" action="ppaction://hlinksldjump" highlightClick="1"/>
          </p:cNvPr>
          <p:cNvSpPr/>
          <p:nvPr/>
        </p:nvSpPr>
        <p:spPr>
          <a:xfrm>
            <a:off x="11117179" y="6015789"/>
            <a:ext cx="763503" cy="720657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81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3808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9731" r="-148"/>
          <a:stretch/>
        </p:blipFill>
        <p:spPr>
          <a:xfrm>
            <a:off x="4403557" y="0"/>
            <a:ext cx="7788443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12821" y="2227257"/>
            <a:ext cx="116465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dirty="0" smtClean="0">
                <a:solidFill>
                  <a:prstClr val="black"/>
                </a:solidFill>
              </a:rPr>
              <a:t> 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32611" y="1144588"/>
            <a:ext cx="3045243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prstClr val="black"/>
                </a:solidFill>
              </a:rPr>
              <a:t>«Спи на жёсткой постели»</a:t>
            </a:r>
          </a:p>
          <a:p>
            <a:pPr lvl="0"/>
            <a:endParaRPr lang="ru-RU" dirty="0">
              <a:solidFill>
                <a:prstClr val="black"/>
              </a:solidFill>
            </a:endParaRPr>
          </a:p>
          <a:p>
            <a:pPr lvl="0" algn="ctr"/>
            <a:r>
              <a:rPr lang="ru-RU" sz="2000" u="sng" dirty="0" smtClean="0">
                <a:solidFill>
                  <a:prstClr val="black"/>
                </a:solidFill>
              </a:rPr>
              <a:t>Ребята</a:t>
            </a:r>
            <a:r>
              <a:rPr lang="ru-RU" sz="2000" u="sng" dirty="0">
                <a:solidFill>
                  <a:prstClr val="black"/>
                </a:solidFill>
              </a:rPr>
              <a:t>, а почему нужно спать на жёсткой постели?</a:t>
            </a:r>
          </a:p>
          <a:p>
            <a:pPr lvl="0" algn="ctr"/>
            <a:endParaRPr lang="ru-RU" sz="2000" dirty="0">
              <a:solidFill>
                <a:prstClr val="black"/>
              </a:solidFill>
            </a:endParaRPr>
          </a:p>
          <a:p>
            <a:pPr lvl="0" algn="ctr"/>
            <a:r>
              <a:rPr lang="ru-RU" sz="2000" dirty="0">
                <a:solidFill>
                  <a:prstClr val="black"/>
                </a:solidFill>
              </a:rPr>
              <a:t>Береги свой </a:t>
            </a:r>
            <a:r>
              <a:rPr lang="ru-RU" sz="2000" dirty="0" smtClean="0">
                <a:solidFill>
                  <a:prstClr val="black"/>
                </a:solidFill>
              </a:rPr>
              <a:t>позвоночник</a:t>
            </a:r>
            <a:endParaRPr lang="ru-RU" sz="2000" dirty="0">
              <a:solidFill>
                <a:prstClr val="black"/>
              </a:solidFill>
            </a:endParaRPr>
          </a:p>
          <a:p>
            <a:pPr lvl="0" algn="ctr"/>
            <a:r>
              <a:rPr lang="ru-RU" sz="2000" dirty="0">
                <a:solidFill>
                  <a:prstClr val="black"/>
                </a:solidFill>
              </a:rPr>
              <a:t>Утром, днём и даже ночью</a:t>
            </a:r>
            <a:r>
              <a:rPr lang="ru-RU" sz="2000" dirty="0" smtClean="0">
                <a:solidFill>
                  <a:prstClr val="black"/>
                </a:solidFill>
              </a:rPr>
              <a:t>.</a:t>
            </a:r>
            <a:endParaRPr lang="ru-RU" sz="2000" dirty="0">
              <a:solidFill>
                <a:prstClr val="black"/>
              </a:solidFill>
            </a:endParaRPr>
          </a:p>
          <a:p>
            <a:pPr lvl="0" algn="ctr"/>
            <a:r>
              <a:rPr lang="ru-RU" sz="2000" dirty="0">
                <a:solidFill>
                  <a:prstClr val="black"/>
                </a:solidFill>
              </a:rPr>
              <a:t>Чтобы кости не болели</a:t>
            </a:r>
            <a:r>
              <a:rPr lang="ru-RU" sz="2000" dirty="0" smtClean="0">
                <a:solidFill>
                  <a:prstClr val="black"/>
                </a:solidFill>
              </a:rPr>
              <a:t>,</a:t>
            </a:r>
            <a:endParaRPr lang="ru-RU" sz="2000" dirty="0">
              <a:solidFill>
                <a:prstClr val="black"/>
              </a:solidFill>
            </a:endParaRPr>
          </a:p>
          <a:p>
            <a:pPr lvl="0" algn="ctr"/>
            <a:r>
              <a:rPr lang="ru-RU" sz="2000" dirty="0">
                <a:solidFill>
                  <a:prstClr val="black"/>
                </a:solidFill>
              </a:rPr>
              <a:t>Спи на жёсткой ты постели</a:t>
            </a:r>
            <a:endParaRPr lang="ru-RU" sz="2000" dirty="0"/>
          </a:p>
        </p:txBody>
      </p:sp>
      <p:pic>
        <p:nvPicPr>
          <p:cNvPr id="11266" name="Picture 2" descr="https://mognotak.ru/wp-content/uploads/2017/04/m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7854" y="1144587"/>
            <a:ext cx="8681535" cy="482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914400"/>
            <a:ext cx="80210" cy="5943600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20502" y="914400"/>
            <a:ext cx="158510" cy="602337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914400"/>
            <a:ext cx="12179012" cy="15041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673" y="6696849"/>
            <a:ext cx="12180864" cy="152413"/>
          </a:xfrm>
          <a:prstGeom prst="rect">
            <a:avLst/>
          </a:prstGeom>
        </p:spPr>
      </p:pic>
      <p:sp>
        <p:nvSpPr>
          <p:cNvPr id="12" name="Управляющая кнопка: назад 11">
            <a:hlinkClick r:id="rId6" action="ppaction://hlinksldjump" highlightClick="1"/>
          </p:cNvPr>
          <p:cNvSpPr/>
          <p:nvPr/>
        </p:nvSpPr>
        <p:spPr>
          <a:xfrm>
            <a:off x="11093116" y="5967662"/>
            <a:ext cx="866273" cy="729187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3635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3808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9731" r="-148"/>
          <a:stretch/>
        </p:blipFill>
        <p:spPr>
          <a:xfrm>
            <a:off x="4403557" y="0"/>
            <a:ext cx="7788443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12821" y="2227257"/>
            <a:ext cx="116465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dirty="0" smtClean="0">
                <a:solidFill>
                  <a:prstClr val="black"/>
                </a:solidFill>
              </a:rPr>
              <a:t> 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32611" y="1144588"/>
            <a:ext cx="4075296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prstClr val="black"/>
                </a:solidFill>
              </a:rPr>
              <a:t>«Соблюдай режим дня»</a:t>
            </a:r>
          </a:p>
          <a:p>
            <a:pPr lvl="0"/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u="sng" dirty="0" smtClean="0">
                <a:solidFill>
                  <a:prstClr val="black"/>
                </a:solidFill>
              </a:rPr>
              <a:t>Ребята</a:t>
            </a:r>
            <a:r>
              <a:rPr lang="ru-RU" u="sng" dirty="0">
                <a:solidFill>
                  <a:prstClr val="black"/>
                </a:solidFill>
              </a:rPr>
              <a:t>, почему нужно выполнять режим дня?</a:t>
            </a:r>
          </a:p>
          <a:p>
            <a:pPr lvl="0"/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Чтоб здоровье сохранить</a:t>
            </a:r>
            <a:r>
              <a:rPr lang="ru-RU" dirty="0" smtClean="0">
                <a:solidFill>
                  <a:prstClr val="black"/>
                </a:solidFill>
              </a:rPr>
              <a:t>,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Организм свой укрепить</a:t>
            </a:r>
            <a:r>
              <a:rPr lang="ru-RU" dirty="0" smtClean="0">
                <a:solidFill>
                  <a:prstClr val="black"/>
                </a:solidFill>
              </a:rPr>
              <a:t>,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Знает каждая </a:t>
            </a:r>
            <a:r>
              <a:rPr lang="ru-RU" dirty="0" smtClean="0">
                <a:solidFill>
                  <a:prstClr val="black"/>
                </a:solidFill>
              </a:rPr>
              <a:t>семья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Должен быть режим у дня</a:t>
            </a:r>
            <a:r>
              <a:rPr lang="ru-RU" dirty="0" smtClean="0">
                <a:solidFill>
                  <a:prstClr val="black"/>
                </a:solidFill>
              </a:rPr>
              <a:t>.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Если будешь ты </a:t>
            </a:r>
            <a:r>
              <a:rPr lang="ru-RU" dirty="0" smtClean="0">
                <a:solidFill>
                  <a:prstClr val="black"/>
                </a:solidFill>
              </a:rPr>
              <a:t>стремиться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Распорядок выполнять </a:t>
            </a:r>
            <a:r>
              <a:rPr lang="ru-RU" dirty="0" smtClean="0">
                <a:solidFill>
                  <a:prstClr val="black"/>
                </a:solidFill>
              </a:rPr>
              <a:t>-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Будешь лучше ты учиться</a:t>
            </a:r>
            <a:r>
              <a:rPr lang="ru-RU" dirty="0" smtClean="0">
                <a:solidFill>
                  <a:prstClr val="black"/>
                </a:solidFill>
              </a:rPr>
              <a:t>,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Лучше будешь отдыхать</a:t>
            </a:r>
            <a:endParaRPr lang="ru-RU" sz="2000" dirty="0"/>
          </a:p>
        </p:txBody>
      </p:sp>
      <p:pic>
        <p:nvPicPr>
          <p:cNvPr id="12292" name="Picture 4" descr="http://edufuture.biz/images/e/e6/5_3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3367" y="1064818"/>
            <a:ext cx="7754147" cy="4926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0" y="1027906"/>
            <a:ext cx="128335" cy="5830094"/>
          </a:xfrm>
          <a:prstGeom prst="rect">
            <a:avLst/>
          </a:prstGeom>
          <a:solidFill>
            <a:srgbClr val="7030A0"/>
          </a:solidFill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84718" y="950464"/>
            <a:ext cx="207282" cy="590753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50464"/>
            <a:ext cx="12191999" cy="11435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153664" y="6713532"/>
            <a:ext cx="11949500" cy="144468"/>
          </a:xfrm>
          <a:prstGeom prst="rect">
            <a:avLst/>
          </a:prstGeom>
        </p:spPr>
      </p:pic>
      <p:sp>
        <p:nvSpPr>
          <p:cNvPr id="16" name="Управляющая кнопка: назад 15">
            <a:hlinkClick r:id="rId5" action="ppaction://hlinksldjump" highlightClick="1"/>
          </p:cNvPr>
          <p:cNvSpPr/>
          <p:nvPr/>
        </p:nvSpPr>
        <p:spPr>
          <a:xfrm>
            <a:off x="10972800" y="5991727"/>
            <a:ext cx="770021" cy="72180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3076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3808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9731" r="-148"/>
          <a:stretch/>
        </p:blipFill>
        <p:spPr>
          <a:xfrm>
            <a:off x="4403557" y="0"/>
            <a:ext cx="7788443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12821" y="2227257"/>
            <a:ext cx="116465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dirty="0" smtClean="0">
                <a:solidFill>
                  <a:prstClr val="black"/>
                </a:solidFill>
              </a:rPr>
              <a:t> 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32611" y="1144588"/>
            <a:ext cx="3713747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prstClr val="black"/>
                </a:solidFill>
              </a:rPr>
              <a:t>«Правильно переноси грузы»</a:t>
            </a:r>
            <a:endParaRPr lang="ru-RU" dirty="0" smtClean="0">
              <a:solidFill>
                <a:prstClr val="black"/>
              </a:solidFill>
            </a:endParaRPr>
          </a:p>
          <a:p>
            <a:pPr lvl="0"/>
            <a:r>
              <a:rPr lang="ru-RU" dirty="0" smtClean="0">
                <a:solidFill>
                  <a:prstClr val="black"/>
                </a:solidFill>
              </a:rPr>
              <a:t>-Ребята, как правильно нужно переносить грузы? Рассмотрите плакат.</a:t>
            </a:r>
          </a:p>
          <a:p>
            <a:pPr lvl="0"/>
            <a:r>
              <a:rPr lang="ru-RU" dirty="0" smtClean="0">
                <a:solidFill>
                  <a:prstClr val="black"/>
                </a:solidFill>
              </a:rPr>
              <a:t>Груз тяжёлый и большой,</a:t>
            </a:r>
          </a:p>
          <a:p>
            <a:pPr lvl="0"/>
            <a:r>
              <a:rPr lang="ru-RU" dirty="0" smtClean="0">
                <a:solidFill>
                  <a:prstClr val="black"/>
                </a:solidFill>
              </a:rPr>
              <a:t>Не носи в руке одной.</a:t>
            </a:r>
          </a:p>
          <a:p>
            <a:pPr lvl="0"/>
            <a:r>
              <a:rPr lang="ru-RU" dirty="0" smtClean="0">
                <a:solidFill>
                  <a:prstClr val="black"/>
                </a:solidFill>
              </a:rPr>
              <a:t>Поровну распределяй,</a:t>
            </a:r>
          </a:p>
          <a:p>
            <a:pPr lvl="0"/>
            <a:r>
              <a:rPr lang="ru-RU" dirty="0" smtClean="0">
                <a:solidFill>
                  <a:prstClr val="black"/>
                </a:solidFill>
              </a:rPr>
              <a:t>В две руки,</a:t>
            </a:r>
          </a:p>
          <a:p>
            <a:pPr lvl="0"/>
            <a:r>
              <a:rPr lang="ru-RU" dirty="0" smtClean="0">
                <a:solidFill>
                  <a:prstClr val="black"/>
                </a:solidFill>
              </a:rPr>
              <a:t>И в путь ступай.</a:t>
            </a:r>
          </a:p>
          <a:p>
            <a:pPr lvl="0"/>
            <a:r>
              <a:rPr lang="ru-RU" dirty="0" smtClean="0">
                <a:solidFill>
                  <a:prstClr val="black"/>
                </a:solidFill>
              </a:rPr>
              <a:t>-Ребята, а в чём лучше носить учебники и все школьные принадлежности? (В ранце)</a:t>
            </a:r>
          </a:p>
          <a:p>
            <a:pPr lvl="0"/>
            <a:r>
              <a:rPr lang="ru-RU" dirty="0" smtClean="0">
                <a:solidFill>
                  <a:prstClr val="black"/>
                </a:solidFill>
              </a:rPr>
              <a:t>-Многие ребята ходят с сумкой на плече. Это отрицательно влияет на позвоночник. Ранец учащегося начальных классов должен весить 2 кг 700г.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1027906"/>
            <a:ext cx="128335" cy="5830094"/>
          </a:xfrm>
          <a:prstGeom prst="rect">
            <a:avLst/>
          </a:prstGeom>
          <a:solidFill>
            <a:srgbClr val="66FF33"/>
          </a:solidFill>
          <a:ln w="76200"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84718" y="939847"/>
            <a:ext cx="207282" cy="59075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39847"/>
            <a:ext cx="12192000" cy="12497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57" y="6735281"/>
            <a:ext cx="12193057" cy="128027"/>
          </a:xfrm>
          <a:prstGeom prst="rect">
            <a:avLst/>
          </a:prstGeom>
        </p:spPr>
      </p:pic>
      <p:pic>
        <p:nvPicPr>
          <p:cNvPr id="14338" name="Picture 2" descr="https://chryashik.ru/wp-content/uploads/2017/01/pravilnaya-osanka-spina-napryazhen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46358" y="1064819"/>
            <a:ext cx="8013633" cy="4923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Управляющая кнопка: назад 16">
            <a:hlinkClick r:id="rId6" action="ppaction://hlinksldjump" highlightClick="1"/>
          </p:cNvPr>
          <p:cNvSpPr/>
          <p:nvPr/>
        </p:nvSpPr>
        <p:spPr>
          <a:xfrm>
            <a:off x="10876547" y="5988451"/>
            <a:ext cx="721895" cy="542227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258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3808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9731" r="-148"/>
          <a:stretch/>
        </p:blipFill>
        <p:spPr>
          <a:xfrm>
            <a:off x="4403557" y="0"/>
            <a:ext cx="7788443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12821" y="2227257"/>
            <a:ext cx="116465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dirty="0" smtClean="0">
                <a:solidFill>
                  <a:prstClr val="black"/>
                </a:solidFill>
              </a:rPr>
              <a:t> 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32610" y="1144588"/>
            <a:ext cx="414561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prstClr val="black"/>
                </a:solidFill>
              </a:rPr>
              <a:t>«Правильный подбор </a:t>
            </a:r>
            <a:r>
              <a:rPr lang="ru-RU" sz="2800" b="1" dirty="0" smtClean="0">
                <a:solidFill>
                  <a:prstClr val="black"/>
                </a:solidFill>
              </a:rPr>
              <a:t>обуви. </a:t>
            </a:r>
            <a:r>
              <a:rPr lang="ru-RU" sz="2800" b="1" dirty="0">
                <a:solidFill>
                  <a:prstClr val="black"/>
                </a:solidFill>
              </a:rPr>
              <a:t>Следи за своей походкой</a:t>
            </a:r>
            <a:r>
              <a:rPr lang="ru-RU" sz="2800" b="1" dirty="0" smtClean="0">
                <a:solidFill>
                  <a:prstClr val="black"/>
                </a:solidFill>
              </a:rPr>
              <a:t>!»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-Правильно подобранная обувь даёт стопе ограничение, замкнутое пространство, которое способствует правильному формированию стопы, в дальнейшем поможет избежать травм и сформировать правильную походку</a:t>
            </a:r>
            <a:r>
              <a:rPr lang="ru-RU" dirty="0" smtClean="0">
                <a:solidFill>
                  <a:prstClr val="black"/>
                </a:solidFill>
              </a:rPr>
              <a:t>.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-Чтобы сохранить правильную осанку, необходимо следить за своей походкой</a:t>
            </a:r>
            <a:r>
              <a:rPr lang="ru-RU" dirty="0" smtClean="0">
                <a:solidFill>
                  <a:prstClr val="black"/>
                </a:solidFill>
              </a:rPr>
              <a:t>.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-Например, женщины Востока и Африки носят на голове сосуды с водой, корзины с фруктами, совсем не поддерживая их руками. Эти женщины отличаются стройностью, гордой осанкой.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1027906"/>
            <a:ext cx="128335" cy="5830094"/>
          </a:xfrm>
          <a:prstGeom prst="rect">
            <a:avLst/>
          </a:prstGeom>
          <a:solidFill>
            <a:srgbClr val="FF1515"/>
          </a:solidFill>
          <a:ln w="76200">
            <a:solidFill>
              <a:srgbClr val="FF15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4" name="Picture 2" descr="http://labelleza.ru/wp-content/uploads/2013/09/s3826_1254229629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8227" y="1064819"/>
            <a:ext cx="2857500" cy="4926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s://shkola.tsu.ru/upload/blog/302/_DSC06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5727" y="1064819"/>
            <a:ext cx="4766010" cy="4926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84718" y="906417"/>
            <a:ext cx="207282" cy="590753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713531"/>
            <a:ext cx="12191999" cy="14446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906416"/>
            <a:ext cx="12192000" cy="158403"/>
          </a:xfrm>
          <a:prstGeom prst="rect">
            <a:avLst/>
          </a:prstGeom>
          <a:ln>
            <a:solidFill>
              <a:srgbClr val="FF1515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32317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3808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9731" r="-148"/>
          <a:stretch/>
        </p:blipFill>
        <p:spPr>
          <a:xfrm>
            <a:off x="4403557" y="0"/>
            <a:ext cx="7788443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12821" y="2227257"/>
            <a:ext cx="116465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dirty="0" smtClean="0">
                <a:solidFill>
                  <a:prstClr val="black"/>
                </a:solidFill>
              </a:rPr>
              <a:t> 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32610" y="1144588"/>
            <a:ext cx="5587401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prstClr val="black"/>
                </a:solidFill>
              </a:rPr>
              <a:t>Игра «Кто лучше пройдет</a:t>
            </a:r>
            <a:r>
              <a:rPr lang="ru-RU" sz="2800" b="1" dirty="0" smtClean="0">
                <a:solidFill>
                  <a:prstClr val="black"/>
                </a:solidFill>
              </a:rPr>
              <a:t>»</a:t>
            </a:r>
            <a:endParaRPr lang="ru-RU" sz="2800" b="1" dirty="0">
              <a:solidFill>
                <a:prstClr val="black"/>
              </a:solidFill>
            </a:endParaRPr>
          </a:p>
          <a:p>
            <a:pPr lvl="0" algn="ctr"/>
            <a:endParaRPr lang="ru-RU" dirty="0">
              <a:solidFill>
                <a:prstClr val="black"/>
              </a:solidFill>
            </a:endParaRPr>
          </a:p>
          <a:p>
            <a:pPr lvl="0" algn="ctr"/>
            <a:r>
              <a:rPr lang="ru-RU" dirty="0" smtClean="0">
                <a:solidFill>
                  <a:prstClr val="black"/>
                </a:solidFill>
              </a:rPr>
              <a:t>Сейчас </a:t>
            </a:r>
            <a:r>
              <a:rPr lang="ru-RU" dirty="0">
                <a:solidFill>
                  <a:prstClr val="black"/>
                </a:solidFill>
              </a:rPr>
              <a:t>мы поиграем в игру «Кто лучше пройдет». Это упражнение помогает в сохранении </a:t>
            </a:r>
            <a:r>
              <a:rPr lang="ru-RU" dirty="0" smtClean="0">
                <a:solidFill>
                  <a:prstClr val="black"/>
                </a:solidFill>
              </a:rPr>
              <a:t>осанки</a:t>
            </a:r>
            <a:endParaRPr lang="ru-RU" dirty="0">
              <a:solidFill>
                <a:prstClr val="black"/>
              </a:solidFill>
            </a:endParaRPr>
          </a:p>
          <a:p>
            <a:pPr lvl="0" algn="ctr"/>
            <a:endParaRPr lang="ru-RU" dirty="0">
              <a:solidFill>
                <a:prstClr val="black"/>
              </a:solidFill>
            </a:endParaRPr>
          </a:p>
          <a:p>
            <a:pPr lvl="0" algn="ctr"/>
            <a:r>
              <a:rPr lang="ru-RU" dirty="0">
                <a:solidFill>
                  <a:prstClr val="black"/>
                </a:solidFill>
              </a:rPr>
              <a:t>(Дети проходят с </a:t>
            </a:r>
            <a:r>
              <a:rPr lang="ru-RU" dirty="0" smtClean="0">
                <a:solidFill>
                  <a:prstClr val="black"/>
                </a:solidFill>
              </a:rPr>
              <a:t>книгой </a:t>
            </a:r>
            <a:r>
              <a:rPr lang="ru-RU" dirty="0">
                <a:solidFill>
                  <a:prstClr val="black"/>
                </a:solidFill>
              </a:rPr>
              <a:t>на </a:t>
            </a:r>
            <a:r>
              <a:rPr lang="ru-RU" dirty="0" smtClean="0">
                <a:solidFill>
                  <a:prstClr val="black"/>
                </a:solidFill>
              </a:rPr>
              <a:t>голове)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1027906"/>
            <a:ext cx="128335" cy="5830094"/>
          </a:xfrm>
          <a:prstGeom prst="rect">
            <a:avLst/>
          </a:prstGeom>
          <a:solidFill>
            <a:srgbClr val="FF1515"/>
          </a:solidFill>
          <a:ln w="76200">
            <a:solidFill>
              <a:srgbClr val="FF15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6" name="Picture 4" descr="https://shkola.tsu.ru/upload/blog/302/_DSC06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5727" y="1064819"/>
            <a:ext cx="4766010" cy="4926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84718" y="906417"/>
            <a:ext cx="207282" cy="590753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713531"/>
            <a:ext cx="12191999" cy="14446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906416"/>
            <a:ext cx="12192000" cy="158403"/>
          </a:xfrm>
          <a:prstGeom prst="rect">
            <a:avLst/>
          </a:prstGeom>
          <a:ln>
            <a:solidFill>
              <a:srgbClr val="FF1515"/>
            </a:solidFill>
          </a:ln>
        </p:spPr>
      </p:pic>
      <p:sp>
        <p:nvSpPr>
          <p:cNvPr id="8" name="Управляющая кнопка: назад 7">
            <a:hlinkClick r:id="rId5" action="ppaction://hlinksldjump" highlightClick="1"/>
          </p:cNvPr>
          <p:cNvSpPr/>
          <p:nvPr/>
        </p:nvSpPr>
        <p:spPr>
          <a:xfrm>
            <a:off x="11020926" y="5991726"/>
            <a:ext cx="770021" cy="72180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726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37" t="86316" b="2807"/>
          <a:stretch/>
        </p:blipFill>
        <p:spPr>
          <a:xfrm>
            <a:off x="-1" y="-48125"/>
            <a:ext cx="9745579" cy="7459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9731" t="86667" r="19646" b="2456"/>
          <a:stretch/>
        </p:blipFill>
        <p:spPr>
          <a:xfrm>
            <a:off x="6352673" y="0"/>
            <a:ext cx="5871411" cy="7459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758" y="0"/>
            <a:ext cx="393417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4297434" y="1737876"/>
            <a:ext cx="360946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 smtClean="0">
                <a:solidFill>
                  <a:prstClr val="black"/>
                </a:solidFill>
              </a:rPr>
              <a:t>Представьте </a:t>
            </a:r>
            <a:r>
              <a:rPr lang="ru-RU" sz="2000" dirty="0">
                <a:solidFill>
                  <a:prstClr val="black"/>
                </a:solidFill>
              </a:rPr>
              <a:t>двух молодых людей. Идёт человек, сутулится, спина круглая, голова наклонена, ноги волочит, точно специально старается подошвы поскорее стереть</a:t>
            </a:r>
            <a:r>
              <a:rPr lang="ru-RU" sz="2000" dirty="0" smtClean="0">
                <a:solidFill>
                  <a:prstClr val="black"/>
                </a:solidFill>
              </a:rPr>
              <a:t>.</a:t>
            </a:r>
            <a:endParaRPr lang="ru-RU" sz="2000" dirty="0">
              <a:solidFill>
                <a:prstClr val="black"/>
              </a:solidFill>
            </a:endParaRPr>
          </a:p>
          <a:p>
            <a:pPr lvl="0" algn="ctr"/>
            <a:r>
              <a:rPr lang="ru-RU" sz="2000" dirty="0">
                <a:solidFill>
                  <a:prstClr val="black"/>
                </a:solidFill>
              </a:rPr>
              <a:t>А вот другой: походка пружинистая, ступни легко отрываются от земли, </a:t>
            </a:r>
            <a:r>
              <a:rPr lang="ru-RU" sz="2000" dirty="0" smtClean="0">
                <a:solidFill>
                  <a:prstClr val="black"/>
                </a:solidFill>
              </a:rPr>
              <a:t>спина прямая, </a:t>
            </a:r>
            <a:r>
              <a:rPr lang="ru-RU" sz="2000" dirty="0">
                <a:solidFill>
                  <a:prstClr val="black"/>
                </a:solidFill>
              </a:rPr>
              <a:t>плечи расправлены, голова приподнята</a:t>
            </a:r>
            <a:r>
              <a:rPr lang="ru-RU" sz="2000" dirty="0" smtClean="0">
                <a:solidFill>
                  <a:prstClr val="black"/>
                </a:solidFill>
              </a:rPr>
              <a:t>.</a:t>
            </a:r>
            <a:endParaRPr lang="ru-RU" sz="2000" dirty="0">
              <a:solidFill>
                <a:prstClr val="black"/>
              </a:solidFill>
            </a:endParaRPr>
          </a:p>
          <a:p>
            <a:pPr lvl="0" algn="ctr"/>
            <a:r>
              <a:rPr lang="ru-RU" sz="2000" dirty="0">
                <a:solidFill>
                  <a:prstClr val="black"/>
                </a:solidFill>
              </a:rPr>
              <a:t>-На кого приятней смотреть</a:t>
            </a:r>
            <a:r>
              <a:rPr lang="ru-RU" sz="2000" dirty="0" smtClean="0">
                <a:solidFill>
                  <a:prstClr val="black"/>
                </a:solidFill>
              </a:rPr>
              <a:t>?</a:t>
            </a:r>
            <a:endParaRPr lang="ru-RU" sz="2000" dirty="0">
              <a:solidFill>
                <a:prstClr val="black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t="9119" r="51349"/>
          <a:stretch/>
        </p:blipFill>
        <p:spPr>
          <a:xfrm>
            <a:off x="8817736" y="-131037"/>
            <a:ext cx="2832230" cy="69542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7805478" y="-82909"/>
            <a:ext cx="1143408" cy="6906125"/>
          </a:xfrm>
          <a:prstGeom prst="rect">
            <a:avLst/>
          </a:prstGeom>
          <a:solidFill>
            <a:srgbClr val="CEF7FF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/>
          <a:srcRect l="25305"/>
          <a:stretch/>
        </p:blipFill>
        <p:spPr>
          <a:xfrm>
            <a:off x="11340440" y="0"/>
            <a:ext cx="851560" cy="6907367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9168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3808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9731" r="-148"/>
          <a:stretch/>
        </p:blipFill>
        <p:spPr>
          <a:xfrm>
            <a:off x="4403557" y="0"/>
            <a:ext cx="7788443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12821" y="2227257"/>
            <a:ext cx="116465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dirty="0" smtClean="0">
                <a:solidFill>
                  <a:prstClr val="black"/>
                </a:solidFill>
              </a:rPr>
              <a:t> </a:t>
            </a:r>
            <a:endParaRPr lang="ru-RU" sz="4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1027906"/>
            <a:ext cx="128335" cy="5830094"/>
          </a:xfrm>
          <a:prstGeom prst="rect">
            <a:avLst/>
          </a:prstGeom>
          <a:solidFill>
            <a:srgbClr val="FF9900"/>
          </a:solidFill>
          <a:ln w="7620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86" name="Picture 2" descr="https://ds3.edusev.ru/uploads/1000/748/section/30189/abbot_2.png?150747316849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567" y="1124160"/>
            <a:ext cx="7140743" cy="4912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32611" y="1027906"/>
            <a:ext cx="6096000" cy="683264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</a:rPr>
              <a:t>«Правильно питайся</a:t>
            </a:r>
            <a:r>
              <a:rPr lang="ru-RU" sz="2800" b="1" dirty="0" smtClean="0">
                <a:solidFill>
                  <a:prstClr val="black"/>
                </a:solidFill>
              </a:rPr>
              <a:t>!»</a:t>
            </a:r>
            <a:endParaRPr lang="ru-RU" sz="2800" b="1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-Для сохранения правильной осанки необходимо правильное питание</a:t>
            </a:r>
            <a:r>
              <a:rPr lang="ru-RU" dirty="0" smtClean="0">
                <a:solidFill>
                  <a:prstClr val="black"/>
                </a:solidFill>
              </a:rPr>
              <a:t>.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-Многие ребята отказываются от пищи, содержащей витамин D (печень, рыбий жир, яичный желток</a:t>
            </a:r>
            <a:r>
              <a:rPr lang="ru-RU" dirty="0" smtClean="0">
                <a:solidFill>
                  <a:prstClr val="black"/>
                </a:solidFill>
              </a:rPr>
              <a:t>)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Витамин D нужен для того, чтобы кости были прочные и правильно развивались</a:t>
            </a:r>
            <a:r>
              <a:rPr lang="ru-RU" dirty="0" smtClean="0">
                <a:solidFill>
                  <a:prstClr val="black"/>
                </a:solidFill>
              </a:rPr>
              <a:t>.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Знаем мы - нужна всегда всем полезная еда</a:t>
            </a:r>
            <a:r>
              <a:rPr lang="ru-RU" dirty="0" smtClean="0">
                <a:solidFill>
                  <a:prstClr val="black"/>
                </a:solidFill>
              </a:rPr>
              <a:t>: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Разные продукты - овощи и фрукты</a:t>
            </a:r>
            <a:r>
              <a:rPr lang="ru-RU" dirty="0" smtClean="0">
                <a:solidFill>
                  <a:prstClr val="black"/>
                </a:solidFill>
              </a:rPr>
              <a:t>.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А для осанки помни, дружок</a:t>
            </a:r>
            <a:r>
              <a:rPr lang="ru-RU" dirty="0" smtClean="0">
                <a:solidFill>
                  <a:prstClr val="black"/>
                </a:solidFill>
              </a:rPr>
              <a:t>,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Очень полезный продукт - творожок</a:t>
            </a:r>
            <a:r>
              <a:rPr lang="ru-RU" dirty="0" smtClean="0">
                <a:solidFill>
                  <a:prstClr val="black"/>
                </a:solidFill>
              </a:rPr>
              <a:t>!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Питание должно быть: разнообразным, регулярным, богатое овощами и фруктами и без спешки</a:t>
            </a:r>
            <a:r>
              <a:rPr lang="ru-RU" dirty="0" smtClean="0">
                <a:solidFill>
                  <a:prstClr val="black"/>
                </a:solidFill>
              </a:rPr>
              <a:t>.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Мера нужна и в еде</a:t>
            </a:r>
            <a:r>
              <a:rPr lang="ru-RU" dirty="0" smtClean="0">
                <a:solidFill>
                  <a:prstClr val="black"/>
                </a:solidFill>
              </a:rPr>
              <a:t>,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Чтоб не случиться нежданной беде</a:t>
            </a:r>
            <a:r>
              <a:rPr lang="ru-RU" dirty="0" smtClean="0">
                <a:solidFill>
                  <a:prstClr val="black"/>
                </a:solidFill>
              </a:rPr>
              <a:t>.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Нужно питаться в назначенный час</a:t>
            </a:r>
            <a:r>
              <a:rPr lang="ru-RU" dirty="0" smtClean="0">
                <a:solidFill>
                  <a:prstClr val="black"/>
                </a:solidFill>
              </a:rPr>
              <a:t>,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В день понемножку, по несколько раз.</a:t>
            </a:r>
          </a:p>
          <a:p>
            <a:pPr lvl="0"/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-Ребята, я предлагаю вам сейчас поиграть в игру «Разложи продукты</a:t>
            </a:r>
            <a:r>
              <a:rPr lang="ru-RU" dirty="0" smtClean="0">
                <a:solidFill>
                  <a:prstClr val="black"/>
                </a:solidFill>
              </a:rPr>
              <a:t>».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 smtClean="0">
                <a:solidFill>
                  <a:prstClr val="black"/>
                </a:solidFill>
              </a:rPr>
              <a:t>Перед </a:t>
            </a:r>
            <a:r>
              <a:rPr lang="ru-RU" dirty="0">
                <a:solidFill>
                  <a:prstClr val="black"/>
                </a:solidFill>
              </a:rPr>
              <a:t>вами лежат картинки продуктов питания</a:t>
            </a:r>
            <a:r>
              <a:rPr lang="ru-RU" dirty="0" smtClean="0">
                <a:solidFill>
                  <a:prstClr val="black"/>
                </a:solidFill>
              </a:rPr>
              <a:t>.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Задание такое: разложить эти продукты на две части</a:t>
            </a:r>
            <a:r>
              <a:rPr lang="ru-RU" dirty="0" smtClean="0">
                <a:solidFill>
                  <a:prstClr val="black"/>
                </a:solidFill>
              </a:rPr>
              <a:t>.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Первая - продукты, полезные для здоровья. Вторая - продукты, вредные для здоровья.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34" y="6713532"/>
            <a:ext cx="12063665" cy="14446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50464"/>
            <a:ext cx="12219703" cy="17369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12422" y="950464"/>
            <a:ext cx="207282" cy="5907536"/>
          </a:xfrm>
          <a:prstGeom prst="rect">
            <a:avLst/>
          </a:prstGeom>
        </p:spPr>
      </p:pic>
      <p:sp>
        <p:nvSpPr>
          <p:cNvPr id="16" name="Управляющая кнопка: назад 15">
            <a:hlinkClick r:id="rId5" action="ppaction://hlinksldjump" highlightClick="1"/>
          </p:cNvPr>
          <p:cNvSpPr/>
          <p:nvPr/>
        </p:nvSpPr>
        <p:spPr>
          <a:xfrm>
            <a:off x="10780295" y="6036992"/>
            <a:ext cx="794084" cy="6765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3288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3808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9731" r="-148"/>
          <a:stretch/>
        </p:blipFill>
        <p:spPr>
          <a:xfrm>
            <a:off x="4403557" y="0"/>
            <a:ext cx="7788443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12821" y="2227257"/>
            <a:ext cx="116465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dirty="0" smtClean="0">
                <a:solidFill>
                  <a:prstClr val="black"/>
                </a:solidFill>
              </a:rPr>
              <a:t> 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5445743"/>
            <a:ext cx="12192000" cy="1323439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lvl="0"/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</a:rPr>
              <a:t>При неправильной осанке и плоскостопии позвоночник и стопы теряют способность пру­жинить и смягчать сотрясения и толчки при беге, ходьбе и прыжках. Нарушается нормальная работа сердца, легких, желудка и других внутренних органов. Могут появиться боли в мышцах, суставах, пояснице и стопах. Всё это ухудшает самочувствие и настроение</a:t>
            </a:r>
            <a:endParaRPr lang="ru-RU" sz="1400" dirty="0">
              <a:solidFill>
                <a:prstClr val="black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13389" t="20008" r="11881" b="41943"/>
          <a:stretch/>
        </p:blipFill>
        <p:spPr>
          <a:xfrm>
            <a:off x="232611" y="1144589"/>
            <a:ext cx="11676861" cy="442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61867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3808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9731" r="-148"/>
          <a:stretch/>
        </p:blipFill>
        <p:spPr>
          <a:xfrm>
            <a:off x="4403557" y="0"/>
            <a:ext cx="7788443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12821" y="2227257"/>
            <a:ext cx="116465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dirty="0" smtClean="0">
                <a:solidFill>
                  <a:prstClr val="black"/>
                </a:solidFill>
              </a:rPr>
              <a:t> 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39198" y="1144587"/>
            <a:ext cx="818147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/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</a:rPr>
              <a:t>Каковы же причины нарушений осанки? В большинстве случаев нарушения появляются из-за слабо развитых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мышц, которые не могут удержать в прямом положении позвоночник, и он начинает постепенно искривляться.</a:t>
            </a:r>
          </a:p>
          <a:p>
            <a:pPr lvl="0" algn="ctr" fontAlgn="base"/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Систематические занятия физическими упражнениями и спортом способствуют укреплению мышечного корсета, формированию правильной осанки. Крепкие, сильные мышцы берут на себя дополнительную нагрузку по удержанию позвоночника в прямом положении.</a:t>
            </a:r>
          </a:p>
          <a:p>
            <a:pPr lvl="0" algn="ctr" fontAlgn="base"/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Для профилактики нарушений есть комплексы упражнений, которые необходимо выполнять, включая в утреннюю зарядку или тренировочные занятия</a:t>
            </a:r>
            <a:endParaRPr lang="ru-RU" sz="2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1506" name="Picture 2" descr="Веселая зарядка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97778" y="1075222"/>
            <a:ext cx="3690736" cy="503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058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3808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9731" r="-148"/>
          <a:stretch/>
        </p:blipFill>
        <p:spPr>
          <a:xfrm>
            <a:off x="4403557" y="0"/>
            <a:ext cx="7788443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12821" y="2227257"/>
            <a:ext cx="116465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dirty="0" smtClean="0">
                <a:solidFill>
                  <a:prstClr val="black"/>
                </a:solidFill>
              </a:rPr>
              <a:t> 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6884" y="2055813"/>
            <a:ext cx="45876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400" i="1" dirty="0" smtClean="0">
                <a:solidFill>
                  <a:srgbClr val="000000"/>
                </a:solidFill>
                <a:latin typeface="Arial" panose="020B0604020202020204" pitchFamily="34" charset="0"/>
              </a:rPr>
              <a:t>Какие </a:t>
            </a:r>
            <a:r>
              <a:rPr lang="ru-RU" sz="2400" i="1" dirty="0">
                <a:solidFill>
                  <a:srgbClr val="000000"/>
                </a:solidFill>
                <a:latin typeface="Arial" panose="020B0604020202020204" pitchFamily="34" charset="0"/>
              </a:rPr>
              <a:t>ещё причины нарушений осанки ты знаешь? Назови их, глядя на рисунки</a:t>
            </a:r>
            <a:endParaRPr lang="ru-RU" sz="24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15412" t="22701"/>
          <a:stretch/>
        </p:blipFill>
        <p:spPr>
          <a:xfrm>
            <a:off x="4764506" y="1101403"/>
            <a:ext cx="7194884" cy="493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9563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3808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9731" r="-148"/>
          <a:stretch/>
        </p:blipFill>
        <p:spPr>
          <a:xfrm>
            <a:off x="4403557" y="0"/>
            <a:ext cx="7788443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12821" y="2227257"/>
            <a:ext cx="116465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dirty="0" smtClean="0">
                <a:solidFill>
                  <a:prstClr val="black"/>
                </a:solidFill>
              </a:rPr>
              <a:t> </a:t>
            </a:r>
            <a:endParaRPr lang="ru-RU" sz="4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537284" y="1241611"/>
            <a:ext cx="572703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К чему приводит неправильная осанка?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</a:rPr>
              <a:t>Боль в нижней части спины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</a:rPr>
              <a:t>Нарушение дыхания и кровообращения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</a:rPr>
              <a:t>Задержка роста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</a:rPr>
              <a:t>боль в спине, шее, головная боль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</a:rPr>
              <a:t>Усталость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</a:rPr>
              <a:t>Человек с плохой осанкой выглядит неудачником</a:t>
            </a:r>
            <a:endParaRPr lang="ru-RU" dirty="0"/>
          </a:p>
        </p:txBody>
      </p:sp>
      <p:pic>
        <p:nvPicPr>
          <p:cNvPr id="20484" name="Picture 4" descr="http://images.myshared.ru/6/566415/slide_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8562" t="25881" r="17228" b="12365"/>
          <a:stretch/>
        </p:blipFill>
        <p:spPr bwMode="auto">
          <a:xfrm>
            <a:off x="9390106" y="1076576"/>
            <a:ext cx="2569283" cy="491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Картинки по запросу осанка человека дет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4016" y="1146844"/>
            <a:ext cx="3251599" cy="48448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7346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3808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9731" r="-148"/>
          <a:stretch/>
        </p:blipFill>
        <p:spPr>
          <a:xfrm>
            <a:off x="4403557" y="0"/>
            <a:ext cx="7788443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12821" y="2227257"/>
            <a:ext cx="116465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dirty="0" smtClean="0">
                <a:solidFill>
                  <a:prstClr val="black"/>
                </a:solidFill>
              </a:rPr>
              <a:t> 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12821" y="1560752"/>
            <a:ext cx="6096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Есть простой способ проверить свою осан­ку — встань спиной к стене в привычной позе. Если почувствуешь, что стены касаются заты­лок, лопатки, ягодицы и </a:t>
            </a:r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</a:rPr>
              <a:t>пятки, 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осанка правильная. В других случаях осанка нарушена. Значит надо срочно заниматься ее </a:t>
            </a:r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</a:rPr>
              <a:t>исправлением</a:t>
            </a:r>
            <a:endParaRPr lang="ru-RU" sz="2800" dirty="0"/>
          </a:p>
        </p:txBody>
      </p:sp>
      <p:pic>
        <p:nvPicPr>
          <p:cNvPr id="20482" name="Picture 2" descr="https://fs00.infourok.ru/images/doc/127/148861/img1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509" t="38864" r="4333" b="3241"/>
          <a:stretch/>
        </p:blipFill>
        <p:spPr bwMode="auto">
          <a:xfrm>
            <a:off x="6587504" y="1124159"/>
            <a:ext cx="5371885" cy="484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8263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3808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9731" r="-148"/>
          <a:stretch/>
        </p:blipFill>
        <p:spPr>
          <a:xfrm>
            <a:off x="4403557" y="0"/>
            <a:ext cx="7788443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12821" y="2227257"/>
            <a:ext cx="116465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dirty="0" smtClean="0">
                <a:solidFill>
                  <a:prstClr val="black"/>
                </a:solidFill>
              </a:rPr>
              <a:t> 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60044" y="1825625"/>
            <a:ext cx="510139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>
                <a:solidFill>
                  <a:prstClr val="black"/>
                </a:solidFill>
              </a:rPr>
              <a:t>А теперь все улыбнемся, </a:t>
            </a:r>
            <a:endParaRPr lang="ru-RU" sz="3200" dirty="0" smtClean="0">
              <a:solidFill>
                <a:prstClr val="black"/>
              </a:solidFill>
            </a:endParaRPr>
          </a:p>
          <a:p>
            <a:pPr lvl="0"/>
            <a:r>
              <a:rPr lang="ru-RU" sz="3200" dirty="0" smtClean="0">
                <a:solidFill>
                  <a:prstClr val="black"/>
                </a:solidFill>
              </a:rPr>
              <a:t>Крепко </a:t>
            </a:r>
            <a:r>
              <a:rPr lang="ru-RU" sz="3200" dirty="0">
                <a:solidFill>
                  <a:prstClr val="black"/>
                </a:solidFill>
              </a:rPr>
              <a:t>за руки </a:t>
            </a:r>
            <a:r>
              <a:rPr lang="ru-RU" sz="3200" dirty="0" smtClean="0">
                <a:solidFill>
                  <a:prstClr val="black"/>
                </a:solidFill>
              </a:rPr>
              <a:t>возьмёмся, </a:t>
            </a:r>
          </a:p>
          <a:p>
            <a:pPr lvl="0"/>
            <a:r>
              <a:rPr lang="ru-RU" sz="3200" dirty="0" smtClean="0">
                <a:solidFill>
                  <a:prstClr val="black"/>
                </a:solidFill>
              </a:rPr>
              <a:t>За </a:t>
            </a:r>
            <a:r>
              <a:rPr lang="ru-RU" sz="3200" dirty="0">
                <a:solidFill>
                  <a:prstClr val="black"/>
                </a:solidFill>
              </a:rPr>
              <a:t>осанкой все следим, </a:t>
            </a:r>
            <a:endParaRPr lang="ru-RU" sz="3200" dirty="0" smtClean="0">
              <a:solidFill>
                <a:prstClr val="black"/>
              </a:solidFill>
            </a:endParaRPr>
          </a:p>
          <a:p>
            <a:pPr lvl="0"/>
            <a:r>
              <a:rPr lang="ru-RU" sz="3200" dirty="0" smtClean="0">
                <a:solidFill>
                  <a:prstClr val="black"/>
                </a:solidFill>
              </a:rPr>
              <a:t>Быть </a:t>
            </a:r>
            <a:r>
              <a:rPr lang="ru-RU" sz="3200" dirty="0">
                <a:solidFill>
                  <a:prstClr val="black"/>
                </a:solidFill>
              </a:rPr>
              <a:t>здоровыми хотим. </a:t>
            </a:r>
            <a:endParaRPr lang="ru-RU" sz="3200" dirty="0" smtClean="0">
              <a:solidFill>
                <a:prstClr val="black"/>
              </a:solidFill>
            </a:endParaRPr>
          </a:p>
          <a:p>
            <a:pPr lvl="0"/>
            <a:r>
              <a:rPr lang="ru-RU" sz="3200" dirty="0" smtClean="0">
                <a:solidFill>
                  <a:prstClr val="black"/>
                </a:solidFill>
              </a:rPr>
              <a:t>И </a:t>
            </a:r>
            <a:r>
              <a:rPr lang="ru-RU" sz="3200" dirty="0">
                <a:solidFill>
                  <a:prstClr val="black"/>
                </a:solidFill>
              </a:rPr>
              <a:t>болезни нас тогда, </a:t>
            </a:r>
            <a:endParaRPr lang="ru-RU" sz="3200" dirty="0" smtClean="0">
              <a:solidFill>
                <a:prstClr val="black"/>
              </a:solidFill>
            </a:endParaRPr>
          </a:p>
          <a:p>
            <a:pPr lvl="0"/>
            <a:r>
              <a:rPr lang="ru-RU" sz="3200" dirty="0" smtClean="0">
                <a:solidFill>
                  <a:prstClr val="black"/>
                </a:solidFill>
              </a:rPr>
              <a:t>Не </a:t>
            </a:r>
            <a:r>
              <a:rPr lang="ru-RU" sz="3200" dirty="0">
                <a:solidFill>
                  <a:prstClr val="black"/>
                </a:solidFill>
              </a:rPr>
              <a:t>настигнут никогда!</a:t>
            </a:r>
          </a:p>
        </p:txBody>
      </p:sp>
      <p:pic>
        <p:nvPicPr>
          <p:cNvPr id="22530" name="Picture 2" descr="http://vermilliongov.us/24/multicultural-children-clip-art-free-31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343"/>
          <a:stretch/>
        </p:blipFill>
        <p:spPr bwMode="auto">
          <a:xfrm>
            <a:off x="7247021" y="1190624"/>
            <a:ext cx="3676650" cy="4103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8078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3808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9731" r="-148"/>
          <a:stretch/>
        </p:blipFill>
        <p:spPr>
          <a:xfrm>
            <a:off x="4403557" y="0"/>
            <a:ext cx="7788443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12821" y="2227257"/>
            <a:ext cx="116465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dirty="0" smtClean="0">
                <a:solidFill>
                  <a:prstClr val="black"/>
                </a:solidFill>
              </a:rPr>
              <a:t> 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32611" y="1027906"/>
            <a:ext cx="417094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У человека с неправильной осанкой голова опущена, плечи сведены вперёд, одно из них может быть выше, а другое ниже, живот выпя­чен, грудь плоская или вогнутая, спина сутулая, позвоночник может иметь боковые искривления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26824" t="15482" r="18889" b="38533"/>
          <a:stretch/>
        </p:blipFill>
        <p:spPr>
          <a:xfrm>
            <a:off x="4171966" y="1144588"/>
            <a:ext cx="7787423" cy="4947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3712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3808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9731" r="-148"/>
          <a:stretch/>
        </p:blipFill>
        <p:spPr>
          <a:xfrm>
            <a:off x="4403557" y="0"/>
            <a:ext cx="7788443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090738" y="1981706"/>
            <a:ext cx="3805987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>
                <a:solidFill>
                  <a:prstClr val="black"/>
                </a:solidFill>
              </a:rPr>
              <a:t>Неправильная осанка делает спину кривой, некрасивой</a:t>
            </a:r>
            <a:r>
              <a:rPr lang="ru-RU" sz="2000" dirty="0" smtClean="0">
                <a:solidFill>
                  <a:prstClr val="black"/>
                </a:solidFill>
              </a:rPr>
              <a:t>.</a:t>
            </a:r>
          </a:p>
          <a:p>
            <a:pPr lvl="0" algn="ctr"/>
            <a:r>
              <a:rPr lang="ru-RU" sz="2000" dirty="0" smtClean="0">
                <a:solidFill>
                  <a:prstClr val="black"/>
                </a:solidFill>
              </a:rPr>
              <a:t> </a:t>
            </a:r>
            <a:r>
              <a:rPr lang="ru-RU" sz="2000" dirty="0">
                <a:solidFill>
                  <a:prstClr val="black"/>
                </a:solidFill>
              </a:rPr>
              <a:t>Если в детстве приучиться держаться прямо, тогда и в старшем возрасте не будут мучить боли в спине и пояснице</a:t>
            </a:r>
            <a:r>
              <a:rPr lang="ru-RU" sz="2000" dirty="0" smtClean="0">
                <a:solidFill>
                  <a:prstClr val="black"/>
                </a:solidFill>
              </a:rPr>
              <a:t>.</a:t>
            </a:r>
            <a:endParaRPr lang="ru-RU" sz="2000" dirty="0">
              <a:solidFill>
                <a:prstClr val="black"/>
              </a:solidFill>
            </a:endParaRPr>
          </a:p>
          <a:p>
            <a:pPr lvl="0" algn="ctr"/>
            <a:r>
              <a:rPr lang="ru-RU" sz="2000" dirty="0">
                <a:solidFill>
                  <a:prstClr val="black"/>
                </a:solidFill>
              </a:rPr>
              <a:t>-Ученые провели наблюдение. Оказалось, что если человек низкого роста, но держится прямо, то он кажется выше. А вот высокий, но сутулый - </a:t>
            </a:r>
            <a:r>
              <a:rPr lang="ru-RU" sz="2000" dirty="0" smtClean="0">
                <a:solidFill>
                  <a:prstClr val="black"/>
                </a:solidFill>
              </a:rPr>
              <a:t>ниже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r="7298"/>
          <a:stretch/>
        </p:blipFill>
        <p:spPr>
          <a:xfrm>
            <a:off x="117308" y="0"/>
            <a:ext cx="3973430" cy="5715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4281"/>
          <a:stretch/>
        </p:blipFill>
        <p:spPr>
          <a:xfrm>
            <a:off x="7988968" y="0"/>
            <a:ext cx="408071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9144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07712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3808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9731" r="-148"/>
          <a:stretch/>
        </p:blipFill>
        <p:spPr>
          <a:xfrm>
            <a:off x="4403557" y="0"/>
            <a:ext cx="7788443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5328" y="2485467"/>
            <a:ext cx="316105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842A15"/>
                </a:solidFill>
              </a:rPr>
              <a:t>Положение плеч</a:t>
            </a:r>
          </a:p>
          <a:p>
            <a:pPr algn="ctr"/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Подними плечи как можно выше, отведи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и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х назад и опусти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14581" y="1111336"/>
            <a:ext cx="872508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400" b="1" dirty="0" smtClean="0">
                <a:solidFill>
                  <a:srgbClr val="842A15"/>
                </a:solidFill>
              </a:rPr>
              <a:t>Упражнение «Правильная осанка»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53663" y="2485466"/>
            <a:ext cx="345191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842A15"/>
                </a:solidFill>
              </a:rPr>
              <a:t>Положение </a:t>
            </a:r>
            <a:r>
              <a:rPr lang="ru-RU" sz="2800" b="1" dirty="0" smtClean="0">
                <a:solidFill>
                  <a:srgbClr val="842A15"/>
                </a:solidFill>
              </a:rPr>
              <a:t>груди</a:t>
            </a:r>
            <a:endParaRPr lang="ru-RU" sz="2800" b="1" dirty="0">
              <a:solidFill>
                <a:srgbClr val="842A15"/>
              </a:solidFill>
            </a:endParaRPr>
          </a:p>
          <a:p>
            <a:pPr lvl="0" algn="ctr"/>
            <a:r>
              <a:rPr lang="ru-RU" sz="28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Встань прямо, глубоко вдохни, выдохни и расслабься</a:t>
            </a:r>
            <a:r>
              <a:rPr lang="ru-RU" sz="2800" dirty="0">
                <a:solidFill>
                  <a:prstClr val="black">
                    <a:lumMod val="85000"/>
                    <a:lumOff val="15000"/>
                  </a:prstClr>
                </a:solidFill>
              </a:rPr>
              <a:t>. Живот при этом слегка втянут </a:t>
            </a:r>
            <a:endParaRPr lang="ru-RU" sz="28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5946" y="1880777"/>
            <a:ext cx="35623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049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3808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9731" r="-148"/>
          <a:stretch/>
        </p:blipFill>
        <p:spPr>
          <a:xfrm>
            <a:off x="4403557" y="0"/>
            <a:ext cx="7788443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08548" y="1144588"/>
            <a:ext cx="354530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</a:rPr>
              <a:t>- Стройные люди радуют глаз. Но дело не только в красоте, у стройного человека правильно сформирован скелет. При правильной осанке легче работает сердце и другие важные органы. Правильная осанка не дается человеку при рождении, а приобретается им. Она вырабатывается в детстве и юности, после 18 лет исправить ее недостатки очень трудно, потому что в детском возрасте хрящевая ткань в позвоночниках еще не заменилась костной. Поэтому все взрослые постоянно говорят: «Не горби спину. Сиди прямо!»</a:t>
            </a:r>
          </a:p>
        </p:txBody>
      </p:sp>
      <p:pic>
        <p:nvPicPr>
          <p:cNvPr id="4100" name="Picture 4" descr="http://sadikpalatka.my1.ru/kartinki/93401-5_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34" r="6392" b="4321"/>
          <a:stretch/>
        </p:blipFill>
        <p:spPr bwMode="auto">
          <a:xfrm>
            <a:off x="3558335" y="1190526"/>
            <a:ext cx="8214565" cy="4801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5665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3808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9731" r="-148"/>
          <a:stretch/>
        </p:blipFill>
        <p:spPr>
          <a:xfrm>
            <a:off x="4403557" y="0"/>
            <a:ext cx="7788443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5909806"/>
            <a:ext cx="12192000" cy="707886"/>
          </a:xfrm>
          <a:prstGeom prst="rect">
            <a:avLst/>
          </a:prstGeom>
          <a:solidFill>
            <a:srgbClr val="FCFCFC"/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2000" dirty="0" smtClean="0">
                <a:solidFill>
                  <a:prstClr val="black"/>
                </a:solidFill>
              </a:rPr>
              <a:t>На </a:t>
            </a:r>
            <a:r>
              <a:rPr lang="ru-RU" sz="2000" dirty="0">
                <a:solidFill>
                  <a:prstClr val="black"/>
                </a:solidFill>
              </a:rPr>
              <a:t>осанку влияет, прежде всего, </a:t>
            </a:r>
            <a:r>
              <a:rPr lang="ru-RU" sz="2000" dirty="0" smtClean="0">
                <a:solidFill>
                  <a:prstClr val="black"/>
                </a:solidFill>
              </a:rPr>
              <a:t>позвоночник – </a:t>
            </a:r>
            <a:r>
              <a:rPr lang="ru-RU" sz="2000" dirty="0">
                <a:solidFill>
                  <a:prstClr val="black"/>
                </a:solidFill>
              </a:rPr>
              <a:t>это не просто стержень нашего организма. Вместе со скелетом он служит для защиты внутренних органов от внешних </a:t>
            </a:r>
            <a:r>
              <a:rPr lang="ru-RU" sz="2000" dirty="0" smtClean="0">
                <a:solidFill>
                  <a:prstClr val="black"/>
                </a:solidFill>
              </a:rPr>
              <a:t>повреждений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74" name="Picture 2" descr="http://mypresentation.ru/documents/e7f3bce6af6110435ac1b0146af310ff/img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063" t="26106" r="17410" b="36841"/>
          <a:stretch/>
        </p:blipFill>
        <p:spPr bwMode="auto">
          <a:xfrm>
            <a:off x="294432" y="1165476"/>
            <a:ext cx="11592768" cy="47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3635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3808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9731" r="-148"/>
          <a:stretch/>
        </p:blipFill>
        <p:spPr>
          <a:xfrm>
            <a:off x="4403557" y="0"/>
            <a:ext cx="7788443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12821" y="2227257"/>
            <a:ext cx="116465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dirty="0">
                <a:solidFill>
                  <a:prstClr val="black"/>
                </a:solidFill>
              </a:rPr>
              <a:t>Ребята, а кто имеет правильную красивую осанку</a:t>
            </a:r>
            <a:r>
              <a:rPr lang="ru-RU" sz="4000" dirty="0" smtClean="0">
                <a:solidFill>
                  <a:prstClr val="black"/>
                </a:solidFill>
              </a:rPr>
              <a:t>?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192999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</TotalTime>
  <Words>1313</Words>
  <Application>Microsoft Office PowerPoint</Application>
  <PresentationFormat>Произвольный</PresentationFormat>
  <Paragraphs>132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Ягудина</dc:creator>
  <cp:lastModifiedBy>User</cp:lastModifiedBy>
  <cp:revision>64</cp:revision>
  <dcterms:created xsi:type="dcterms:W3CDTF">2017-12-19T13:22:34Z</dcterms:created>
  <dcterms:modified xsi:type="dcterms:W3CDTF">2017-12-20T08:01:32Z</dcterms:modified>
</cp:coreProperties>
</file>