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59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1B25-3719-4E99-8EE9-C24B851B4C47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97E64-2979-4666-9197-176549396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62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1B25-3719-4E99-8EE9-C24B851B4C47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97E64-2979-4666-9197-176549396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768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1B25-3719-4E99-8EE9-C24B851B4C47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97E64-2979-4666-9197-176549396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29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1B25-3719-4E99-8EE9-C24B851B4C47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97E64-2979-4666-9197-176549396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217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1B25-3719-4E99-8EE9-C24B851B4C47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97E64-2979-4666-9197-176549396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055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1B25-3719-4E99-8EE9-C24B851B4C47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97E64-2979-4666-9197-176549396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160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1B25-3719-4E99-8EE9-C24B851B4C47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97E64-2979-4666-9197-176549396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440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1B25-3719-4E99-8EE9-C24B851B4C47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97E64-2979-4666-9197-176549396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987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1B25-3719-4E99-8EE9-C24B851B4C47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97E64-2979-4666-9197-176549396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667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1B25-3719-4E99-8EE9-C24B851B4C47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97E64-2979-4666-9197-176549396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857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1B25-3719-4E99-8EE9-C24B851B4C47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97E64-2979-4666-9197-176549396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90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11B25-3719-4E99-8EE9-C24B851B4C47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97E64-2979-4666-9197-176549396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41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2(71)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2" y="116632"/>
            <a:ext cx="9133237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6045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rawingObject1020"/>
          <p:cNvPicPr/>
          <p:nvPr/>
        </p:nvPicPr>
        <p:blipFill>
          <a:blip r:embed="rId2"/>
          <a:stretch/>
        </p:blipFill>
        <p:spPr>
          <a:xfrm>
            <a:off x="673161" y="2420888"/>
            <a:ext cx="7234847" cy="636905"/>
          </a:xfrm>
          <a:prstGeom prst="rect">
            <a:avLst/>
          </a:prstGeom>
          <a:noFill/>
        </p:spPr>
      </p:pic>
      <p:pic>
        <p:nvPicPr>
          <p:cNvPr id="3" name="drawingObject1033"/>
          <p:cNvPicPr/>
          <p:nvPr/>
        </p:nvPicPr>
        <p:blipFill>
          <a:blip r:embed="rId3"/>
          <a:stretch/>
        </p:blipFill>
        <p:spPr>
          <a:xfrm>
            <a:off x="707311" y="3449995"/>
            <a:ext cx="816610" cy="1102995"/>
          </a:xfrm>
          <a:prstGeom prst="rect">
            <a:avLst/>
          </a:prstGeom>
          <a:noFill/>
        </p:spPr>
      </p:pic>
      <p:pic>
        <p:nvPicPr>
          <p:cNvPr id="4" name="drawingObject1031"/>
          <p:cNvPicPr/>
          <p:nvPr/>
        </p:nvPicPr>
        <p:blipFill>
          <a:blip r:embed="rId4"/>
          <a:stretch/>
        </p:blipFill>
        <p:spPr>
          <a:xfrm>
            <a:off x="2843808" y="3308215"/>
            <a:ext cx="2989580" cy="2352675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4331" y="3117572"/>
            <a:ext cx="1652270" cy="1767840"/>
          </a:xfrm>
          <a:prstGeom prst="rect">
            <a:avLst/>
          </a:prstGeom>
          <a:noFill/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791580" y="4183053"/>
            <a:ext cx="216024" cy="28803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791580" y="4196520"/>
            <a:ext cx="216024" cy="28803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drawingObject1022"/>
          <p:cNvGrpSpPr/>
          <p:nvPr/>
        </p:nvGrpSpPr>
        <p:grpSpPr>
          <a:xfrm>
            <a:off x="1115616" y="332656"/>
            <a:ext cx="7128792" cy="2088232"/>
            <a:chOff x="0" y="0"/>
            <a:chExt cx="5757671" cy="2368296"/>
          </a:xfrm>
          <a:noFill/>
        </p:grpSpPr>
        <p:pic>
          <p:nvPicPr>
            <p:cNvPr id="14" name="Picture 1023"/>
            <p:cNvPicPr/>
            <p:nvPr/>
          </p:nvPicPr>
          <p:blipFill>
            <a:blip r:embed="rId6"/>
            <a:stretch/>
          </p:blipFill>
          <p:spPr>
            <a:xfrm>
              <a:off x="0" y="0"/>
              <a:ext cx="5757671" cy="1252728"/>
            </a:xfrm>
            <a:prstGeom prst="rect">
              <a:avLst/>
            </a:prstGeom>
            <a:noFill/>
          </p:spPr>
        </p:pic>
        <p:pic>
          <p:nvPicPr>
            <p:cNvPr id="15" name="Picture 1024"/>
            <p:cNvPicPr/>
            <p:nvPr/>
          </p:nvPicPr>
          <p:blipFill>
            <a:blip r:embed="rId7"/>
            <a:stretch/>
          </p:blipFill>
          <p:spPr>
            <a:xfrm>
              <a:off x="2139695" y="1088136"/>
              <a:ext cx="1459992" cy="1280160"/>
            </a:xfrm>
            <a:prstGeom prst="rect">
              <a:avLst/>
            </a:prstGeom>
            <a:noFill/>
          </p:spPr>
        </p:pic>
      </p:grpSp>
      <p:sp>
        <p:nvSpPr>
          <p:cNvPr id="16" name="Прямоугольник 15"/>
          <p:cNvSpPr/>
          <p:nvPr/>
        </p:nvSpPr>
        <p:spPr>
          <a:xfrm>
            <a:off x="673161" y="5517232"/>
            <a:ext cx="8023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1 балл </a:t>
            </a:r>
            <a:r>
              <a:rPr lang="ru-RU" b="1" dirty="0"/>
              <a:t>— </a:t>
            </a:r>
            <a:r>
              <a:rPr lang="ru-RU" b="1" dirty="0">
                <a:solidFill>
                  <a:srgbClr val="0070C0"/>
                </a:solidFill>
              </a:rPr>
              <a:t>дан верный ответ и приведено </a:t>
            </a:r>
            <a:r>
              <a:rPr lang="ru-RU" b="1" dirty="0" smtClean="0">
                <a:solidFill>
                  <a:srgbClr val="0070C0"/>
                </a:solidFill>
              </a:rPr>
              <a:t>обоснование(алгебраическое </a:t>
            </a:r>
            <a:r>
              <a:rPr lang="ru-RU" b="1" dirty="0">
                <a:solidFill>
                  <a:srgbClr val="0070C0"/>
                </a:solidFill>
              </a:rPr>
              <a:t>или геометрическое</a:t>
            </a:r>
            <a:r>
              <a:rPr lang="ru-RU" b="1" dirty="0" smtClean="0">
                <a:solidFill>
                  <a:srgbClr val="0070C0"/>
                </a:solidFill>
              </a:rPr>
              <a:t>);</a:t>
            </a:r>
          </a:p>
          <a:p>
            <a:r>
              <a:rPr lang="ru-RU" b="1" dirty="0">
                <a:solidFill>
                  <a:srgbClr val="FF0000"/>
                </a:solidFill>
              </a:rPr>
              <a:t>0 баллов </a:t>
            </a:r>
            <a:r>
              <a:rPr lang="ru-RU" b="1" dirty="0">
                <a:solidFill>
                  <a:srgbClr val="0070C0"/>
                </a:solidFill>
              </a:rPr>
              <a:t>— дан другой ответ ИЛИ ответ отсутствует ИЛИ дан верный ответ, но </a:t>
            </a:r>
            <a:r>
              <a:rPr lang="ru-RU" b="1" dirty="0" smtClean="0">
                <a:solidFill>
                  <a:srgbClr val="0070C0"/>
                </a:solidFill>
              </a:rPr>
              <a:t>обоснование отсутствует.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845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rawingObject1112"/>
          <p:cNvGrpSpPr/>
          <p:nvPr/>
        </p:nvGrpSpPr>
        <p:grpSpPr>
          <a:xfrm>
            <a:off x="446948" y="513715"/>
            <a:ext cx="7879689" cy="5207064"/>
            <a:chOff x="0" y="0"/>
            <a:chExt cx="5775960" cy="5830824"/>
          </a:xfrm>
          <a:noFill/>
        </p:grpSpPr>
        <p:pic>
          <p:nvPicPr>
            <p:cNvPr id="3" name="Picture 1113"/>
            <p:cNvPicPr/>
            <p:nvPr/>
          </p:nvPicPr>
          <p:blipFill>
            <a:blip r:embed="rId2"/>
            <a:stretch/>
          </p:blipFill>
          <p:spPr>
            <a:xfrm>
              <a:off x="0" y="0"/>
              <a:ext cx="5775960" cy="4977384"/>
            </a:xfrm>
            <a:prstGeom prst="rect">
              <a:avLst/>
            </a:prstGeom>
            <a:noFill/>
          </p:spPr>
        </p:pic>
        <p:pic>
          <p:nvPicPr>
            <p:cNvPr id="4" name="Picture 1114"/>
            <p:cNvPicPr/>
            <p:nvPr/>
          </p:nvPicPr>
          <p:blipFill>
            <a:blip r:embed="rId3"/>
            <a:stretch/>
          </p:blipFill>
          <p:spPr>
            <a:xfrm>
              <a:off x="0" y="4971288"/>
              <a:ext cx="5544312" cy="859536"/>
            </a:xfrm>
            <a:prstGeom prst="rect">
              <a:avLst/>
            </a:prstGeom>
            <a:noFill/>
          </p:spPr>
        </p:pic>
      </p:grpSp>
      <p:sp>
        <p:nvSpPr>
          <p:cNvPr id="6" name="TextBox 5"/>
          <p:cNvSpPr txBox="1"/>
          <p:nvPr/>
        </p:nvSpPr>
        <p:spPr>
          <a:xfrm>
            <a:off x="5054157" y="515232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139719" y="530226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222642" y="533698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64387" y="5701789"/>
            <a:ext cx="71287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</a:rPr>
              <a:t>2 балла </a:t>
            </a:r>
            <a:r>
              <a:rPr lang="ru-RU" sz="1600" b="1" dirty="0">
                <a:solidFill>
                  <a:srgbClr val="0070C0"/>
                </a:solidFill>
              </a:rPr>
              <a:t>— верно даны оба ответа</a:t>
            </a:r>
          </a:p>
          <a:p>
            <a:r>
              <a:rPr lang="ru-RU" sz="1600" b="1" dirty="0">
                <a:solidFill>
                  <a:srgbClr val="FF0000"/>
                </a:solidFill>
              </a:rPr>
              <a:t>1 балл </a:t>
            </a:r>
            <a:r>
              <a:rPr lang="ru-RU" sz="1600" b="1" dirty="0">
                <a:solidFill>
                  <a:srgbClr val="0070C0"/>
                </a:solidFill>
              </a:rPr>
              <a:t>— верно дан один из ответов, второй ответ дан не верно ИЛИ ответ отсутствует;</a:t>
            </a:r>
          </a:p>
          <a:p>
            <a:r>
              <a:rPr lang="ru-RU" sz="1600" b="1" dirty="0">
                <a:solidFill>
                  <a:srgbClr val="FF0000"/>
                </a:solidFill>
              </a:rPr>
              <a:t>0 баллов </a:t>
            </a:r>
            <a:r>
              <a:rPr lang="ru-RU" sz="1600" b="1" dirty="0">
                <a:solidFill>
                  <a:srgbClr val="0070C0"/>
                </a:solidFill>
              </a:rPr>
              <a:t>— дан другой ответ ИЛИ ответ отсутствует</a:t>
            </a:r>
          </a:p>
        </p:txBody>
      </p:sp>
    </p:spTree>
    <p:extLst>
      <p:ext uri="{BB962C8B-B14F-4D97-AF65-F5344CB8AC3E}">
        <p14:creationId xmlns:p14="http://schemas.microsoft.com/office/powerpoint/2010/main" val="7549312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rawingObject1175"/>
          <p:cNvPicPr/>
          <p:nvPr/>
        </p:nvPicPr>
        <p:blipFill>
          <a:blip r:embed="rId2"/>
          <a:stretch/>
        </p:blipFill>
        <p:spPr>
          <a:xfrm>
            <a:off x="179512" y="188640"/>
            <a:ext cx="5760640" cy="2952328"/>
          </a:xfrm>
          <a:prstGeom prst="rect">
            <a:avLst/>
          </a:prstGeom>
          <a:noFill/>
        </p:spPr>
      </p:pic>
      <p:pic>
        <p:nvPicPr>
          <p:cNvPr id="7169" name="drawingObject117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8266113"/>
            <a:ext cx="1892300" cy="81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8028" y="2973479"/>
            <a:ext cx="8434360" cy="1831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4213" algn="l"/>
              </a:tabLst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Возможные решения.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4213" algn="l"/>
              </a:tabLst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 1: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4213" algn="l"/>
              </a:tabLst>
            </a:pP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4213" algn="l"/>
              </a:tabLst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шаге 1 получается равносторонний треугольник (сторона АС, высота АВ);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4213" algn="l"/>
              </a:tabLst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шаге 2 этот треугольник складывают так, что вершина совпадает с серединой противолежащей стороны (А совпадает с В,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4213" algn="l"/>
              </a:tabLst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КМ 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средняя линия треугольника, равна половине стороны);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4213" algn="l"/>
              </a:tabLst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результате шагов 3 и 4 получается равносторонний треугольник с вдвое меньшей стороной, чем исходный треугольник;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4213" algn="l"/>
              </a:tabLst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и будут стороны коробки.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4213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4213" algn="l"/>
              </a:tabLst>
            </a:pPr>
            <a: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936" y="4465830"/>
            <a:ext cx="80641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</a:pP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АО = 20 см (радиус окружности), ОВ = 10 см (треть медианы).</a:t>
            </a:r>
            <a:endParaRPr lang="ru-RU" altLang="ru-RU" sz="1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drawingObject1173"/>
          <p:cNvPicPr/>
          <p:nvPr/>
        </p:nvPicPr>
        <p:blipFill>
          <a:blip r:embed="rId3"/>
          <a:stretch/>
        </p:blipFill>
        <p:spPr>
          <a:xfrm>
            <a:off x="395536" y="5085184"/>
            <a:ext cx="1892300" cy="818515"/>
          </a:xfrm>
          <a:prstGeom prst="rect">
            <a:avLst/>
          </a:prstGeom>
          <a:noFill/>
        </p:spPr>
      </p:pic>
      <p:pic>
        <p:nvPicPr>
          <p:cNvPr id="10" name="Рисунок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335" y="4872776"/>
            <a:ext cx="1423035" cy="1243330"/>
          </a:xfrm>
          <a:prstGeom prst="rect">
            <a:avLst/>
          </a:prstGeom>
          <a:noFill/>
        </p:spPr>
      </p:pic>
      <p:pic>
        <p:nvPicPr>
          <p:cNvPr id="11" name="Рисунок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823428"/>
            <a:ext cx="3096344" cy="231753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460932" y="5931440"/>
            <a:ext cx="26831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</a:rPr>
              <a:t>Ответ: 17 см или 17,3 см.</a:t>
            </a:r>
          </a:p>
        </p:txBody>
      </p:sp>
    </p:spTree>
    <p:extLst>
      <p:ext uri="{BB962C8B-B14F-4D97-AF65-F5344CB8AC3E}">
        <p14:creationId xmlns:p14="http://schemas.microsoft.com/office/powerpoint/2010/main" val="33475541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9135" y="172805"/>
            <a:ext cx="225177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295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295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295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295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295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295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295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295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295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954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Обучающие задания.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95400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3" name="Picture 10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82" y="1340768"/>
            <a:ext cx="6289336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495971"/>
            <a:ext cx="681577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0255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0255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0255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0255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0255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0255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0255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0255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0255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5525" algn="l"/>
              </a:tabLst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        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Прочитайте текст 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Блины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выполните задания 1-17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5" name="Picture 1024"/>
          <p:cNvPicPr/>
          <p:nvPr/>
        </p:nvPicPr>
        <p:blipFill>
          <a:blip r:embed="rId3"/>
          <a:stretch/>
        </p:blipFill>
        <p:spPr>
          <a:xfrm>
            <a:off x="7069111" y="1097833"/>
            <a:ext cx="1589049" cy="1369125"/>
          </a:xfrm>
          <a:prstGeom prst="rect">
            <a:avLst/>
          </a:prstGeom>
          <a:noFill/>
        </p:spPr>
      </p:pic>
      <p:pic>
        <p:nvPicPr>
          <p:cNvPr id="6" name="drawingObject1272"/>
          <p:cNvPicPr/>
          <p:nvPr/>
        </p:nvPicPr>
        <p:blipFill>
          <a:blip r:embed="rId4"/>
          <a:stretch/>
        </p:blipFill>
        <p:spPr>
          <a:xfrm>
            <a:off x="1430342" y="2828708"/>
            <a:ext cx="5385435" cy="188658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329497" y="4310044"/>
            <a:ext cx="596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круг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293375" y="4310044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652120" y="4274318"/>
                <a:ext cx="84683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 smtClean="0"/>
                  <a:t>1600 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120" y="4274318"/>
                <a:ext cx="846835" cy="369332"/>
              </a:xfrm>
              <a:prstGeom prst="rect">
                <a:avLst/>
              </a:prstGeom>
              <a:blipFill rotWithShape="1">
                <a:blip r:embed="rId5"/>
                <a:stretch>
                  <a:fillRect l="-5755" t="-819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drawingObject1268"/>
          <p:cNvPicPr/>
          <p:nvPr/>
        </p:nvPicPr>
        <p:blipFill>
          <a:blip r:embed="rId6"/>
          <a:stretch/>
        </p:blipFill>
        <p:spPr>
          <a:xfrm>
            <a:off x="1082488" y="5229200"/>
            <a:ext cx="5952490" cy="90487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952728" y="5651956"/>
            <a:ext cx="97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 4 раза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743704" y="5651956"/>
            <a:ext cx="19367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(𝑆 = 𝜋(2𝑟)2= 4𝜋𝑟2)</a:t>
            </a:r>
          </a:p>
        </p:txBody>
      </p:sp>
    </p:spTree>
    <p:extLst>
      <p:ext uri="{BB962C8B-B14F-4D97-AF65-F5344CB8AC3E}">
        <p14:creationId xmlns:p14="http://schemas.microsoft.com/office/powerpoint/2010/main" val="35044523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rawingObject1274"/>
          <p:cNvPicPr/>
          <p:nvPr/>
        </p:nvPicPr>
        <p:blipFill>
          <a:blip r:embed="rId2"/>
          <a:stretch/>
        </p:blipFill>
        <p:spPr>
          <a:xfrm>
            <a:off x="2051720" y="404664"/>
            <a:ext cx="5828665" cy="2838450"/>
          </a:xfrm>
          <a:prstGeom prst="rect">
            <a:avLst/>
          </a:prstGeom>
          <a:noFill/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2483768" y="1556792"/>
            <a:ext cx="72008" cy="1440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2411760" y="1556792"/>
            <a:ext cx="144016" cy="1440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3530913" y="2708920"/>
            <a:ext cx="20821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порция массой 75г.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17" name="drawingObject127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573016"/>
            <a:ext cx="5699125" cy="220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915816" y="3223528"/>
            <a:ext cx="4572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𝟓 ∶ 𝟓𝟎 = 𝟎,𝟏 руб. за 𝟏 г; 𝟕 ∶ 𝟕𝟓 ≈ 𝟎,𝟎𝟗 </a:t>
            </a:r>
            <a:r>
              <a:rPr kumimoji="0" lang="ru-RU" alt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руб.за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 𝟏 г; 𝟎, 𝟎𝟗 &lt; 𝟎,𝟏)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187624" y="5229200"/>
            <a:ext cx="216024" cy="1440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1187624" y="5229200"/>
            <a:ext cx="216024" cy="1440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863587" y="5779641"/>
            <a:ext cx="74168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Диаметр большей сковороды больше диаметра меньшей в 24 ∶ 16 = 1,5 раза.</a:t>
            </a:r>
          </a:p>
          <a:p>
            <a:r>
              <a:rPr lang="ru-RU" sz="1400" dirty="0"/>
              <a:t>Значит, её площадь больше в (1,5)2 = 2,25 раза. Чем меньше площадь сковороды, тем больше на ней получится блинов (из одного и того же количества теста).</a:t>
            </a:r>
          </a:p>
          <a:p>
            <a:r>
              <a:rPr lang="ru-RU" sz="1400" dirty="0"/>
              <a:t>Следовательно, на меньшей сковороде получилось бы 12 ∙ 2,25 = 27 блинов</a:t>
            </a:r>
          </a:p>
        </p:txBody>
      </p:sp>
    </p:spTree>
    <p:extLst>
      <p:ext uri="{BB962C8B-B14F-4D97-AF65-F5344CB8AC3E}">
        <p14:creationId xmlns:p14="http://schemas.microsoft.com/office/powerpoint/2010/main" val="1075429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046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Итоговые задания </a:t>
            </a:r>
          </a:p>
          <a:p>
            <a:r>
              <a:rPr lang="ru-RU" dirty="0"/>
              <a:t>Прочитайте текст  и выполните задания 5,6,7</a:t>
            </a:r>
          </a:p>
        </p:txBody>
      </p:sp>
      <p:pic>
        <p:nvPicPr>
          <p:cNvPr id="3" name="drawingObject1583"/>
          <p:cNvPicPr/>
          <p:nvPr/>
        </p:nvPicPr>
        <p:blipFill>
          <a:blip r:embed="rId2"/>
          <a:stretch/>
        </p:blipFill>
        <p:spPr>
          <a:xfrm>
            <a:off x="611560" y="1340768"/>
            <a:ext cx="5501640" cy="1734185"/>
          </a:xfrm>
          <a:prstGeom prst="rect">
            <a:avLst/>
          </a:prstGeom>
          <a:noFill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340768"/>
            <a:ext cx="158432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drawingObject1581"/>
          <p:cNvPicPr/>
          <p:nvPr/>
        </p:nvPicPr>
        <p:blipFill>
          <a:blip r:embed="rId4"/>
          <a:stretch/>
        </p:blipFill>
        <p:spPr>
          <a:xfrm>
            <a:off x="1043608" y="3058363"/>
            <a:ext cx="5501640" cy="1544955"/>
          </a:xfrm>
          <a:prstGeom prst="rect">
            <a:avLst/>
          </a:prstGeom>
          <a:noFill/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493760" y="4310608"/>
            <a:ext cx="216024" cy="1440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1493760" y="4310608"/>
            <a:ext cx="216024" cy="1440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1282" y="4976507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51911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51911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51911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51911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51911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1911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1911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1911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1911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91125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Обоснование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	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91125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Формула  площади круга 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𝑆 = 𝜋𝑟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2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.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91125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Площадь блина на большой сковороде равна 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𝜋 ∙ 12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2 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= 144𝜋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91125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Площадь блина на маленькой сковороде равна 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𝜋 ∙ 6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2 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= 36𝜋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91125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drawingObject1606"/>
          <p:cNvGrpSpPr/>
          <p:nvPr/>
        </p:nvGrpSpPr>
        <p:grpSpPr>
          <a:xfrm>
            <a:off x="10113010" y="7531735"/>
            <a:ext cx="255905" cy="321310"/>
            <a:chOff x="0" y="0"/>
            <a:chExt cx="256031" cy="321403"/>
          </a:xfrm>
          <a:noFill/>
        </p:grpSpPr>
        <p:sp>
          <p:nvSpPr>
            <p:cNvPr id="12" name="Shape 1607"/>
            <p:cNvSpPr/>
            <p:nvPr/>
          </p:nvSpPr>
          <p:spPr>
            <a:xfrm>
              <a:off x="0" y="0"/>
              <a:ext cx="256031" cy="0"/>
            </a:xfrm>
            <a:custGeom>
              <a:avLst/>
              <a:gdLst/>
              <a:ahLst/>
              <a:cxnLst/>
              <a:rect l="0" t="0" r="0" b="0"/>
              <a:pathLst>
                <a:path w="256031">
                  <a:moveTo>
                    <a:pt x="0" y="0"/>
                  </a:moveTo>
                  <a:lnTo>
                    <a:pt x="256031" y="0"/>
                  </a:lnTo>
                </a:path>
              </a:pathLst>
            </a:custGeom>
            <a:noFill/>
            <a:ln w="12191" cap="flat">
              <a:solidFill>
                <a:srgbClr val="000000"/>
              </a:solidFill>
              <a:prstDash val="solid"/>
            </a:ln>
          </p:spPr>
          <p:txBody>
            <a:bodyPr vert="horz" lIns="91440" tIns="45720" rIns="91440" bIns="45720" anchor="t"/>
            <a:lstStyle/>
            <a:p>
              <a:endParaRPr lang="ru-RU"/>
            </a:p>
          </p:txBody>
        </p:sp>
        <p:sp>
          <p:nvSpPr>
            <p:cNvPr id="13" name="Shape 1608"/>
            <p:cNvSpPr txBox="1"/>
            <p:nvPr/>
          </p:nvSpPr>
          <p:spPr>
            <a:xfrm>
              <a:off x="45062" y="23588"/>
              <a:ext cx="173355" cy="297815"/>
            </a:xfrm>
            <a:prstGeom prst="rect">
              <a:avLst/>
            </a:prstGeom>
            <a:noFill/>
          </p:spPr>
          <p:txBody>
            <a:bodyPr vert="horz" lIns="0" tIns="0" rIns="0" bIns="0" anchor="t">
              <a:spAutoFit/>
            </a:bodyPr>
            <a:lstStyle/>
            <a:p>
              <a:pPr>
                <a:lnSpc>
                  <a:spcPts val="1345"/>
                </a:lnSpc>
                <a:spcAft>
                  <a:spcPts val="1000"/>
                </a:spcAft>
              </a:pPr>
              <a:r>
                <a:rPr lang="ru-RU" sz="1150" spc="-5">
                  <a:solidFill>
                    <a:srgbClr val="000000"/>
                  </a:solidFill>
                  <a:effectLst/>
                  <a:latin typeface="Cambria Math"/>
                  <a:ea typeface="Cambria Math"/>
                  <a:cs typeface="Cambria Math"/>
                </a:rPr>
                <a:t>3</a:t>
              </a:r>
              <a:r>
                <a:rPr lang="ru-RU" sz="1150">
                  <a:solidFill>
                    <a:srgbClr val="000000"/>
                  </a:solidFill>
                  <a:effectLst/>
                  <a:latin typeface="Cambria Math"/>
                  <a:ea typeface="Cambria Math"/>
                  <a:cs typeface="Cambria Math"/>
                </a:rPr>
                <a:t>6</a:t>
              </a:r>
              <a:endParaRPr lang="ru-RU" sz="110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4714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На маленькой сковороде блинов будет в </a:t>
            </a:r>
            <a:r>
              <a:rPr kumimoji="0" lang="ru-RU" altLang="ru-RU" sz="16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mbria Math" pitchFamily="18" charset="0"/>
                <a:ea typeface="Calibri" pitchFamily="34" charset="0"/>
                <a:cs typeface="Calibri" pitchFamily="34" charset="0"/>
              </a:rPr>
              <a:t>14436</a:t>
            </a: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 </a:t>
            </a:r>
            <a:r>
              <a:rPr kumimoji="0" lang="ru-RU" altLang="ru-RU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= 4 </a:t>
            </a:r>
            <a:r>
              <a:rPr kumimoji="0" lang="ru-RU" altLang="ru-RU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раза больше,</a:t>
            </a:r>
            <a:endParaRPr kumimoji="0" lang="ru-RU" alt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чем на большой сковороде, то есть</a:t>
            </a:r>
            <a:endParaRPr kumimoji="0" lang="ru-RU" alt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20 ∙ 4 = 80 </a:t>
            </a:r>
            <a:r>
              <a:rPr kumimoji="0" lang="ru-RU" altLang="ru-RU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(блинов)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5661248"/>
            <a:ext cx="7848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1 балл </a:t>
            </a:r>
            <a:r>
              <a:rPr lang="ru-RU" dirty="0"/>
              <a:t>— дан верный ответ и приведено обоснование</a:t>
            </a:r>
          </a:p>
          <a:p>
            <a:r>
              <a:rPr lang="ru-RU" b="1" dirty="0"/>
              <a:t>0 баллов — </a:t>
            </a:r>
            <a:r>
              <a:rPr lang="ru-RU" dirty="0"/>
              <a:t>дан другой ответ ИЛИ ответ отсутствует ИЛИ дан верный ответ, но обоснование отсутствует</a:t>
            </a:r>
          </a:p>
        </p:txBody>
      </p:sp>
    </p:spTree>
    <p:extLst>
      <p:ext uri="{BB962C8B-B14F-4D97-AF65-F5344CB8AC3E}">
        <p14:creationId xmlns:p14="http://schemas.microsoft.com/office/powerpoint/2010/main" val="11680076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08720"/>
            <a:ext cx="6984776" cy="44644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179866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rawingObject1646"/>
          <p:cNvGrpSpPr/>
          <p:nvPr/>
        </p:nvGrpSpPr>
        <p:grpSpPr>
          <a:xfrm>
            <a:off x="1835696" y="404664"/>
            <a:ext cx="5703001" cy="3168352"/>
            <a:chOff x="0" y="0"/>
            <a:chExt cx="5620512" cy="3459480"/>
          </a:xfrm>
          <a:noFill/>
        </p:grpSpPr>
        <p:pic>
          <p:nvPicPr>
            <p:cNvPr id="3" name="Picture 1647"/>
            <p:cNvPicPr/>
            <p:nvPr/>
          </p:nvPicPr>
          <p:blipFill>
            <a:blip r:embed="rId2"/>
            <a:stretch/>
          </p:blipFill>
          <p:spPr>
            <a:xfrm>
              <a:off x="0" y="0"/>
              <a:ext cx="5620512" cy="1664208"/>
            </a:xfrm>
            <a:prstGeom prst="rect">
              <a:avLst/>
            </a:prstGeom>
            <a:noFill/>
          </p:spPr>
        </p:pic>
        <p:pic>
          <p:nvPicPr>
            <p:cNvPr id="4" name="Picture 1648"/>
            <p:cNvPicPr/>
            <p:nvPr/>
          </p:nvPicPr>
          <p:blipFill>
            <a:blip r:embed="rId3"/>
            <a:stretch/>
          </p:blipFill>
          <p:spPr>
            <a:xfrm>
              <a:off x="94488" y="1664208"/>
              <a:ext cx="5431535" cy="1795272"/>
            </a:xfrm>
            <a:prstGeom prst="rect">
              <a:avLst/>
            </a:prstGeom>
            <a:noFill/>
          </p:spPr>
        </p:pic>
      </p:grpSp>
      <p:pic>
        <p:nvPicPr>
          <p:cNvPr id="6" name="drawingObject1660"/>
          <p:cNvPicPr/>
          <p:nvPr/>
        </p:nvPicPr>
        <p:blipFill>
          <a:blip r:embed="rId4"/>
          <a:stretch/>
        </p:blipFill>
        <p:spPr>
          <a:xfrm>
            <a:off x="2274571" y="3585691"/>
            <a:ext cx="3816424" cy="138683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487623" y="390977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499587" y="43651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15616" y="4988981"/>
            <a:ext cx="69127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2 балла </a:t>
            </a:r>
            <a:r>
              <a:rPr lang="ru-RU" b="1" dirty="0">
                <a:solidFill>
                  <a:schemeClr val="accent1"/>
                </a:solidFill>
              </a:rPr>
              <a:t>— верно даны оба ответа</a:t>
            </a:r>
          </a:p>
          <a:p>
            <a:r>
              <a:rPr lang="ru-RU" b="1" dirty="0">
                <a:solidFill>
                  <a:srgbClr val="FF0000"/>
                </a:solidFill>
              </a:rPr>
              <a:t>1 балл </a:t>
            </a:r>
            <a:r>
              <a:rPr lang="ru-RU" b="1" dirty="0">
                <a:solidFill>
                  <a:schemeClr val="accent1"/>
                </a:solidFill>
              </a:rPr>
              <a:t>— верно дан один из ответов, второй ответ дан не</a:t>
            </a:r>
          </a:p>
          <a:p>
            <a:r>
              <a:rPr lang="ru-RU" b="1" dirty="0">
                <a:solidFill>
                  <a:schemeClr val="accent1"/>
                </a:solidFill>
              </a:rPr>
              <a:t>верно ИЛИ ответ отсутствует</a:t>
            </a:r>
          </a:p>
          <a:p>
            <a:r>
              <a:rPr lang="ru-RU" b="1" dirty="0">
                <a:solidFill>
                  <a:srgbClr val="FF0000"/>
                </a:solidFill>
              </a:rPr>
              <a:t>0 баллов </a:t>
            </a:r>
            <a:r>
              <a:rPr lang="ru-RU" b="1" dirty="0">
                <a:solidFill>
                  <a:schemeClr val="accent1"/>
                </a:solidFill>
              </a:rPr>
              <a:t>— дан другой ответ ИЛИ ответ отсутствует</a:t>
            </a:r>
          </a:p>
        </p:txBody>
      </p:sp>
    </p:spTree>
    <p:extLst>
      <p:ext uri="{BB962C8B-B14F-4D97-AF65-F5344CB8AC3E}">
        <p14:creationId xmlns:p14="http://schemas.microsoft.com/office/powerpoint/2010/main" val="26165357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rawingObject1714"/>
          <p:cNvPicPr/>
          <p:nvPr/>
        </p:nvPicPr>
        <p:blipFill>
          <a:blip r:embed="rId2"/>
          <a:stretch/>
        </p:blipFill>
        <p:spPr>
          <a:xfrm>
            <a:off x="395536" y="260649"/>
            <a:ext cx="5544616" cy="3168352"/>
          </a:xfrm>
          <a:prstGeom prst="rect">
            <a:avLst/>
          </a:prstGeom>
          <a:noFill/>
        </p:spPr>
      </p:pic>
      <p:pic>
        <p:nvPicPr>
          <p:cNvPr id="3" name="drawingObject1707"/>
          <p:cNvPicPr/>
          <p:nvPr/>
        </p:nvPicPr>
        <p:blipFill>
          <a:blip r:embed="rId3"/>
          <a:stretch/>
        </p:blipFill>
        <p:spPr>
          <a:xfrm>
            <a:off x="6732240" y="620688"/>
            <a:ext cx="1151890" cy="1630045"/>
          </a:xfrm>
          <a:prstGeom prst="rect">
            <a:avLst/>
          </a:prstGeom>
          <a:noFill/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6919602" y="1296897"/>
            <a:ext cx="216024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6876256" y="1327698"/>
            <a:ext cx="216024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899592" y="3429001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Возможное решение и его варианты</a:t>
            </a:r>
            <a:endParaRPr lang="ru-RU" dirty="0"/>
          </a:p>
          <a:p>
            <a:r>
              <a:rPr lang="ru-RU" b="1" dirty="0"/>
              <a:t>1. </a:t>
            </a:r>
            <a:r>
              <a:rPr lang="ru-RU" dirty="0"/>
              <a:t>Сначала найдём длину стороны блина, сложенного треугольником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4" name="drawingObject1749"/>
          <p:cNvSpPr/>
          <p:nvPr/>
        </p:nvSpPr>
        <p:spPr>
          <a:xfrm>
            <a:off x="7938770" y="1339850"/>
            <a:ext cx="194945" cy="158750"/>
          </a:xfrm>
          <a:custGeom>
            <a:avLst/>
            <a:gdLst/>
            <a:ahLst/>
            <a:cxnLst/>
            <a:rect l="0" t="0" r="0" b="0"/>
            <a:pathLst>
              <a:path w="195326" h="159258">
                <a:moveTo>
                  <a:pt x="103885" y="0"/>
                </a:moveTo>
                <a:lnTo>
                  <a:pt x="103885" y="761"/>
                </a:lnTo>
                <a:lnTo>
                  <a:pt x="94360" y="761"/>
                </a:lnTo>
                <a:lnTo>
                  <a:pt x="54736" y="138050"/>
                </a:lnTo>
                <a:lnTo>
                  <a:pt x="26289" y="75565"/>
                </a:lnTo>
                <a:lnTo>
                  <a:pt x="0" y="87631"/>
                </a:lnTo>
                <a:lnTo>
                  <a:pt x="2413" y="93726"/>
                </a:lnTo>
                <a:lnTo>
                  <a:pt x="16002" y="87631"/>
                </a:lnTo>
                <a:lnTo>
                  <a:pt x="49276" y="159258"/>
                </a:lnTo>
                <a:lnTo>
                  <a:pt x="57150" y="159258"/>
                </a:lnTo>
                <a:lnTo>
                  <a:pt x="100330" y="11431"/>
                </a:lnTo>
                <a:lnTo>
                  <a:pt x="103885" y="11431"/>
                </a:lnTo>
                <a:lnTo>
                  <a:pt x="103885" y="12192"/>
                </a:lnTo>
                <a:lnTo>
                  <a:pt x="195326" y="12192"/>
                </a:lnTo>
                <a:lnTo>
                  <a:pt x="195326" y="0"/>
                </a:lnTo>
                <a:lnTo>
                  <a:pt x="1038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vert="horz" lIns="91440" tIns="45720" rIns="91440" bIns="45720" anchor="t"/>
          <a:lstStyle/>
          <a:p>
            <a:endParaRPr lang="ru-RU"/>
          </a:p>
        </p:txBody>
      </p:sp>
      <p:sp>
        <p:nvSpPr>
          <p:cNvPr id="15" name="drawingObject1750"/>
          <p:cNvSpPr/>
          <p:nvPr/>
        </p:nvSpPr>
        <p:spPr>
          <a:xfrm>
            <a:off x="8648700" y="1339850"/>
            <a:ext cx="194945" cy="158750"/>
          </a:xfrm>
          <a:custGeom>
            <a:avLst/>
            <a:gdLst/>
            <a:ahLst/>
            <a:cxnLst/>
            <a:rect l="0" t="0" r="0" b="0"/>
            <a:pathLst>
              <a:path w="195324" h="159258">
                <a:moveTo>
                  <a:pt x="103885" y="0"/>
                </a:moveTo>
                <a:lnTo>
                  <a:pt x="103885" y="761"/>
                </a:lnTo>
                <a:lnTo>
                  <a:pt x="94360" y="761"/>
                </a:lnTo>
                <a:lnTo>
                  <a:pt x="54736" y="138050"/>
                </a:lnTo>
                <a:lnTo>
                  <a:pt x="26288" y="75565"/>
                </a:lnTo>
                <a:lnTo>
                  <a:pt x="0" y="87631"/>
                </a:lnTo>
                <a:lnTo>
                  <a:pt x="2411" y="93726"/>
                </a:lnTo>
                <a:lnTo>
                  <a:pt x="16001" y="87631"/>
                </a:lnTo>
                <a:lnTo>
                  <a:pt x="49274" y="159258"/>
                </a:lnTo>
                <a:lnTo>
                  <a:pt x="57150" y="159258"/>
                </a:lnTo>
                <a:lnTo>
                  <a:pt x="100329" y="11431"/>
                </a:lnTo>
                <a:lnTo>
                  <a:pt x="103885" y="11431"/>
                </a:lnTo>
                <a:lnTo>
                  <a:pt x="103885" y="12192"/>
                </a:lnTo>
                <a:lnTo>
                  <a:pt x="195324" y="12192"/>
                </a:lnTo>
                <a:lnTo>
                  <a:pt x="195324" y="0"/>
                </a:lnTo>
                <a:lnTo>
                  <a:pt x="1038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vert="horz" lIns="91440" tIns="45720" rIns="91440" bIns="45720" anchor="t"/>
          <a:lstStyle/>
          <a:p>
            <a:endParaRPr lang="ru-RU"/>
          </a:p>
        </p:txBody>
      </p:sp>
      <p:grpSp>
        <p:nvGrpSpPr>
          <p:cNvPr id="16" name="drawingObject1752"/>
          <p:cNvGrpSpPr/>
          <p:nvPr/>
        </p:nvGrpSpPr>
        <p:grpSpPr>
          <a:xfrm>
            <a:off x="10697210" y="1701165"/>
            <a:ext cx="71755" cy="284480"/>
            <a:chOff x="0" y="0"/>
            <a:chExt cx="71865" cy="284674"/>
          </a:xfrm>
          <a:noFill/>
        </p:grpSpPr>
        <p:sp>
          <p:nvSpPr>
            <p:cNvPr id="17" name="Shape 1753"/>
            <p:cNvSpPr/>
            <p:nvPr/>
          </p:nvSpPr>
          <p:spPr>
            <a:xfrm>
              <a:off x="0" y="0"/>
              <a:ext cx="70103" cy="0"/>
            </a:xfrm>
            <a:custGeom>
              <a:avLst/>
              <a:gdLst/>
              <a:ahLst/>
              <a:cxnLst/>
              <a:rect l="0" t="0" r="0" b="0"/>
              <a:pathLst>
                <a:path w="70103">
                  <a:moveTo>
                    <a:pt x="0" y="0"/>
                  </a:moveTo>
                  <a:lnTo>
                    <a:pt x="70103" y="0"/>
                  </a:lnTo>
                </a:path>
              </a:pathLst>
            </a:custGeom>
            <a:noFill/>
            <a:ln w="12191" cap="flat">
              <a:solidFill>
                <a:srgbClr val="000000"/>
              </a:solidFill>
              <a:prstDash val="solid"/>
            </a:ln>
          </p:spPr>
          <p:txBody>
            <a:bodyPr vert="horz" lIns="91440" tIns="45720" rIns="91440" bIns="45720" anchor="t"/>
            <a:lstStyle/>
            <a:p>
              <a:endParaRPr lang="ru-RU"/>
            </a:p>
          </p:txBody>
        </p:sp>
        <p:sp>
          <p:nvSpPr>
            <p:cNvPr id="18" name="Shape 1754"/>
            <p:cNvSpPr txBox="1"/>
            <p:nvPr/>
          </p:nvSpPr>
          <p:spPr>
            <a:xfrm>
              <a:off x="2650" y="23689"/>
              <a:ext cx="69215" cy="260985"/>
            </a:xfrm>
            <a:prstGeom prst="rect">
              <a:avLst/>
            </a:prstGeom>
            <a:noFill/>
          </p:spPr>
          <p:txBody>
            <a:bodyPr vert="horz" lIns="0" tIns="0" rIns="0" bIns="0" anchor="t">
              <a:spAutoFit/>
            </a:bodyPr>
            <a:lstStyle/>
            <a:p>
              <a:pPr>
                <a:lnSpc>
                  <a:spcPts val="1055"/>
                </a:lnSpc>
                <a:spcAft>
                  <a:spcPts val="1000"/>
                </a:spcAft>
              </a:pPr>
              <a:r>
                <a:rPr lang="ru-RU" sz="900">
                  <a:solidFill>
                    <a:srgbClr val="000000"/>
                  </a:solidFill>
                  <a:effectLst/>
                  <a:latin typeface="Cambria Math"/>
                  <a:ea typeface="Cambria Math"/>
                  <a:cs typeface="Cambria Math"/>
                </a:rPr>
                <a:t>2</a:t>
              </a:r>
              <a:endParaRPr lang="ru-RU" sz="110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  <p:sp>
        <p:nvSpPr>
          <p:cNvPr id="19" name="drawingObject1751"/>
          <p:cNvSpPr/>
          <p:nvPr/>
        </p:nvSpPr>
        <p:spPr>
          <a:xfrm>
            <a:off x="11315700" y="1603375"/>
            <a:ext cx="194945" cy="158750"/>
          </a:xfrm>
          <a:custGeom>
            <a:avLst/>
            <a:gdLst/>
            <a:ahLst/>
            <a:cxnLst/>
            <a:rect l="0" t="0" r="0" b="0"/>
            <a:pathLst>
              <a:path w="195325" h="159258">
                <a:moveTo>
                  <a:pt x="103885" y="0"/>
                </a:moveTo>
                <a:lnTo>
                  <a:pt x="103885" y="761"/>
                </a:lnTo>
                <a:lnTo>
                  <a:pt x="94360" y="761"/>
                </a:lnTo>
                <a:lnTo>
                  <a:pt x="54736" y="138048"/>
                </a:lnTo>
                <a:lnTo>
                  <a:pt x="26288" y="75566"/>
                </a:lnTo>
                <a:lnTo>
                  <a:pt x="0" y="87629"/>
                </a:lnTo>
                <a:lnTo>
                  <a:pt x="2412" y="93726"/>
                </a:lnTo>
                <a:lnTo>
                  <a:pt x="16001" y="87629"/>
                </a:lnTo>
                <a:lnTo>
                  <a:pt x="49275" y="159258"/>
                </a:lnTo>
                <a:lnTo>
                  <a:pt x="57150" y="159258"/>
                </a:lnTo>
                <a:lnTo>
                  <a:pt x="100329" y="11429"/>
                </a:lnTo>
                <a:lnTo>
                  <a:pt x="103885" y="11429"/>
                </a:lnTo>
                <a:lnTo>
                  <a:pt x="103885" y="12191"/>
                </a:lnTo>
                <a:lnTo>
                  <a:pt x="195325" y="12191"/>
                </a:lnTo>
                <a:lnTo>
                  <a:pt x="195325" y="0"/>
                </a:lnTo>
                <a:lnTo>
                  <a:pt x="1038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vert="horz" lIns="91440" tIns="45720" rIns="91440" bIns="45720" anchor="t"/>
          <a:lstStyle/>
          <a:p>
            <a:endParaRPr lang="ru-RU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8735" y="4399800"/>
            <a:ext cx="6686446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Треугольник </a:t>
            </a:r>
            <a:r>
              <a:rPr kumimoji="0" lang="ru-RU" altLang="ru-RU" sz="13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ACD </a:t>
            </a:r>
            <a:r>
              <a:rPr kumimoji="0" lang="ru-RU" alt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— равносторонний по построению, вписан в окружность радиусом 12 см.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13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KM</a:t>
            </a:r>
            <a:r>
              <a:rPr kumimoji="0" lang="ru-RU" alt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, </a:t>
            </a:r>
            <a:r>
              <a:rPr kumimoji="0" lang="ru-RU" altLang="ru-RU" sz="13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KB</a:t>
            </a:r>
            <a:r>
              <a:rPr kumimoji="0" lang="ru-RU" alt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, </a:t>
            </a:r>
            <a:r>
              <a:rPr kumimoji="0" lang="ru-RU" altLang="ru-RU" sz="13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BM </a:t>
            </a:r>
            <a:r>
              <a:rPr kumimoji="0" lang="ru-RU" alt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— средние линии треугольника </a:t>
            </a:r>
            <a:r>
              <a:rPr kumimoji="0" lang="ru-RU" altLang="ru-RU" sz="13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ACD </a:t>
            </a:r>
            <a:r>
              <a:rPr kumimoji="0" lang="ru-RU" alt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(по построению).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 𝐴𝐶 =</a:t>
            </a:r>
            <a:r>
              <a:rPr kumimoji="0" lang="ru-RU" altLang="ru-RU" sz="11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√3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𝑅 = 12</a:t>
            </a:r>
            <a:r>
              <a:rPr kumimoji="0" lang="ru-RU" altLang="ru-RU" sz="11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√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3</a:t>
            </a:r>
            <a:endParaRPr kumimoji="0" lang="ru-RU" alt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122283" y="4869160"/>
            <a:ext cx="8721362" cy="1215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Треугольник </a:t>
            </a:r>
            <a:r>
              <a:rPr kumimoji="0" lang="ru-RU" altLang="ru-RU" sz="13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KMB </a:t>
            </a:r>
            <a:r>
              <a:rPr kumimoji="0" lang="ru-RU" alt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— равносторонний, </a:t>
            </a:r>
            <a:r>
              <a:rPr kumimoji="0" lang="ru-RU" alt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МВ = </a:t>
            </a:r>
            <a:r>
              <a:rPr kumimoji="0" lang="ru-RU" altLang="ru-RU" sz="13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12</a:t>
            </a:r>
            <a:r>
              <a:rPr kumimoji="0" lang="ru-RU" alt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 </a:t>
            </a:r>
            <a:r>
              <a:rPr kumimoji="0" lang="ru-RU" alt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𝐴𝐶 = 6</a:t>
            </a:r>
            <a:r>
              <a:rPr kumimoji="0" lang="ru-RU" altLang="ru-RU" sz="13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√</a:t>
            </a:r>
            <a:r>
              <a:rPr kumimoji="0" lang="ru-RU" alt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3;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mbria Math" pitchFamily="18" charset="0"/>
                <a:cs typeface="Cambria Math" pitchFamily="18" charset="0"/>
              </a:rPr>
              <a:t> 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Равносторонний треугольник можно расположить по стороне квадрата. Можно ли расположить заданный равносторонний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треугольник внутри квадрата с меньшей длиной стороны? При расположении выше две вершины треугольника лежат на границе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квадрата, а третья 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внутри. Расположим все три вершины на границе квадрата.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7002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196752"/>
            <a:ext cx="712879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2 балла </a:t>
            </a:r>
            <a:r>
              <a:rPr lang="ru-RU" b="1" dirty="0">
                <a:solidFill>
                  <a:srgbClr val="0070C0"/>
                </a:solidFill>
              </a:rPr>
              <a:t>— дан верный ответ и приведено верное решение, в котором: найдена длина стороны свёрнутого «кармашком» блина; выбрано расположение блина в квадратной коробке, удовлетворяющее условиям минимизации; определены стороны коробки, подходящей заданным условиям, и сделан верный выбор;</a:t>
            </a:r>
          </a:p>
          <a:p>
            <a:r>
              <a:rPr lang="ru-RU" b="1" dirty="0">
                <a:solidFill>
                  <a:srgbClr val="FF0000"/>
                </a:solidFill>
              </a:rPr>
              <a:t>1 балл </a:t>
            </a:r>
            <a:r>
              <a:rPr lang="ru-RU" b="1" dirty="0">
                <a:solidFill>
                  <a:srgbClr val="0070C0"/>
                </a:solidFill>
              </a:rPr>
              <a:t>— дан верный ответ, но в обосновании не рассмотрен вариант минимизации стороны коробки;</a:t>
            </a:r>
          </a:p>
          <a:p>
            <a:r>
              <a:rPr lang="ru-RU" b="1" dirty="0">
                <a:solidFill>
                  <a:srgbClr val="FF0000"/>
                </a:solidFill>
              </a:rPr>
              <a:t>0 баллов </a:t>
            </a:r>
            <a:r>
              <a:rPr lang="ru-RU" b="1" dirty="0">
                <a:solidFill>
                  <a:srgbClr val="0070C0"/>
                </a:solidFill>
              </a:rPr>
              <a:t>— дан другой ответ, приведено неверное решение ИЛИ решение отсутствует</a:t>
            </a:r>
          </a:p>
        </p:txBody>
      </p:sp>
    </p:spTree>
    <p:extLst>
      <p:ext uri="{BB962C8B-B14F-4D97-AF65-F5344CB8AC3E}">
        <p14:creationId xmlns:p14="http://schemas.microsoft.com/office/powerpoint/2010/main" val="2533806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980728"/>
            <a:ext cx="76328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«Мы должны научиться измерять то, что важно, а не то, что легко измерить»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User\Desktop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845741"/>
            <a:ext cx="4812027" cy="3609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02972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908720"/>
            <a:ext cx="45327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Материалы для подготовки</a:t>
            </a:r>
          </a:p>
        </p:txBody>
      </p:sp>
      <p:grpSp>
        <p:nvGrpSpPr>
          <p:cNvPr id="3" name="drawingObject1867"/>
          <p:cNvGrpSpPr/>
          <p:nvPr/>
        </p:nvGrpSpPr>
        <p:grpSpPr>
          <a:xfrm>
            <a:off x="2036026" y="1979471"/>
            <a:ext cx="7416823" cy="4069868"/>
            <a:chOff x="0" y="0"/>
            <a:chExt cx="12188618" cy="6208775"/>
          </a:xfrm>
          <a:noFill/>
        </p:grpSpPr>
        <p:sp>
          <p:nvSpPr>
            <p:cNvPr id="4" name="Shape 1868"/>
            <p:cNvSpPr/>
            <p:nvPr/>
          </p:nvSpPr>
          <p:spPr>
            <a:xfrm>
              <a:off x="3501551" y="6141716"/>
              <a:ext cx="1752132" cy="67059"/>
            </a:xfrm>
            <a:prstGeom prst="rect">
              <a:avLst/>
            </a:prstGeom>
            <a:solidFill>
              <a:srgbClr val="43D1A0"/>
            </a:solidFill>
          </p:spPr>
          <p:txBody>
            <a:bodyPr vert="horz" lIns="91440" tIns="45720" rIns="91440" bIns="45720" anchor="t"/>
            <a:lstStyle/>
            <a:p>
              <a:endParaRPr lang="ru-RU"/>
            </a:p>
          </p:txBody>
        </p:sp>
        <p:sp>
          <p:nvSpPr>
            <p:cNvPr id="5" name="Shape 1869"/>
            <p:cNvSpPr/>
            <p:nvPr/>
          </p:nvSpPr>
          <p:spPr>
            <a:xfrm>
              <a:off x="7005983" y="6141716"/>
              <a:ext cx="1752131" cy="67059"/>
            </a:xfrm>
            <a:prstGeom prst="rect">
              <a:avLst/>
            </a:prstGeom>
            <a:solidFill>
              <a:srgbClr val="40A7E0"/>
            </a:solidFill>
          </p:spPr>
          <p:txBody>
            <a:bodyPr vert="horz" lIns="91440" tIns="45720" rIns="91440" bIns="45720" anchor="t"/>
            <a:lstStyle/>
            <a:p>
              <a:endParaRPr lang="ru-RU"/>
            </a:p>
          </p:txBody>
        </p:sp>
        <p:sp>
          <p:nvSpPr>
            <p:cNvPr id="6" name="Shape 1870"/>
            <p:cNvSpPr/>
            <p:nvPr/>
          </p:nvSpPr>
          <p:spPr>
            <a:xfrm>
              <a:off x="1749250" y="6141716"/>
              <a:ext cx="1752300" cy="67059"/>
            </a:xfrm>
            <a:prstGeom prst="rect">
              <a:avLst/>
            </a:prstGeom>
            <a:solidFill>
              <a:srgbClr val="9ED342"/>
            </a:solidFill>
          </p:spPr>
          <p:txBody>
            <a:bodyPr vert="horz" lIns="91440" tIns="45720" rIns="91440" bIns="45720" anchor="t"/>
            <a:lstStyle/>
            <a:p>
              <a:endParaRPr lang="ru-RU"/>
            </a:p>
          </p:txBody>
        </p:sp>
        <p:sp>
          <p:nvSpPr>
            <p:cNvPr id="7" name="Shape 1871"/>
            <p:cNvSpPr/>
            <p:nvPr/>
          </p:nvSpPr>
          <p:spPr>
            <a:xfrm>
              <a:off x="10510415" y="6141716"/>
              <a:ext cx="1678203" cy="67059"/>
            </a:xfrm>
            <a:prstGeom prst="rect">
              <a:avLst/>
            </a:prstGeom>
            <a:solidFill>
              <a:srgbClr val="5370A9"/>
            </a:solidFill>
          </p:spPr>
          <p:txBody>
            <a:bodyPr vert="horz" lIns="91440" tIns="45720" rIns="91440" bIns="45720" anchor="t"/>
            <a:lstStyle/>
            <a:p>
              <a:endParaRPr lang="ru-RU"/>
            </a:p>
          </p:txBody>
        </p:sp>
        <p:sp>
          <p:nvSpPr>
            <p:cNvPr id="8" name="Shape 1872"/>
            <p:cNvSpPr/>
            <p:nvPr/>
          </p:nvSpPr>
          <p:spPr>
            <a:xfrm>
              <a:off x="5253683" y="6141716"/>
              <a:ext cx="1752300" cy="67059"/>
            </a:xfrm>
            <a:prstGeom prst="rect">
              <a:avLst/>
            </a:prstGeom>
            <a:solidFill>
              <a:srgbClr val="40D3E1"/>
            </a:solidFill>
          </p:spPr>
          <p:txBody>
            <a:bodyPr vert="horz" lIns="91440" tIns="45720" rIns="91440" bIns="45720" anchor="t"/>
            <a:lstStyle/>
            <a:p>
              <a:endParaRPr lang="ru-RU"/>
            </a:p>
          </p:txBody>
        </p:sp>
        <p:sp>
          <p:nvSpPr>
            <p:cNvPr id="9" name="Shape 1873"/>
            <p:cNvSpPr/>
            <p:nvPr/>
          </p:nvSpPr>
          <p:spPr>
            <a:xfrm>
              <a:off x="8758115" y="6141716"/>
              <a:ext cx="1752300" cy="67059"/>
            </a:xfrm>
            <a:prstGeom prst="rect">
              <a:avLst/>
            </a:prstGeom>
            <a:solidFill>
              <a:srgbClr val="4383DD"/>
            </a:solidFill>
          </p:spPr>
          <p:txBody>
            <a:bodyPr vert="horz" lIns="91440" tIns="45720" rIns="91440" bIns="45720" anchor="t"/>
            <a:lstStyle/>
            <a:p>
              <a:endParaRPr lang="ru-RU"/>
            </a:p>
          </p:txBody>
        </p:sp>
        <p:sp>
          <p:nvSpPr>
            <p:cNvPr id="10" name="Shape 1874"/>
            <p:cNvSpPr/>
            <p:nvPr/>
          </p:nvSpPr>
          <p:spPr>
            <a:xfrm>
              <a:off x="0" y="6141716"/>
              <a:ext cx="1749250" cy="67059"/>
            </a:xfrm>
            <a:prstGeom prst="rect">
              <a:avLst/>
            </a:prstGeom>
            <a:solidFill>
              <a:srgbClr val="F5B044"/>
            </a:solidFill>
          </p:spPr>
          <p:txBody>
            <a:bodyPr vert="horz" lIns="91440" tIns="45720" rIns="91440" bIns="45720" anchor="t"/>
            <a:lstStyle/>
            <a:p>
              <a:endParaRPr lang="ru-RU"/>
            </a:p>
          </p:txBody>
        </p:sp>
        <p:pic>
          <p:nvPicPr>
            <p:cNvPr id="11" name="Picture 1875"/>
            <p:cNvPicPr/>
            <p:nvPr/>
          </p:nvPicPr>
          <p:blipFill>
            <a:blip r:embed="rId2"/>
            <a:stretch/>
          </p:blipFill>
          <p:spPr>
            <a:xfrm>
              <a:off x="2218943" y="0"/>
              <a:ext cx="2599309" cy="3251454"/>
            </a:xfrm>
            <a:prstGeom prst="rect">
              <a:avLst/>
            </a:prstGeom>
            <a:noFill/>
          </p:spPr>
        </p:pic>
        <p:pic>
          <p:nvPicPr>
            <p:cNvPr id="12" name="Picture 1876"/>
            <p:cNvPicPr/>
            <p:nvPr/>
          </p:nvPicPr>
          <p:blipFill>
            <a:blip r:embed="rId3"/>
            <a:stretch/>
          </p:blipFill>
          <p:spPr>
            <a:xfrm>
              <a:off x="2417063" y="198119"/>
              <a:ext cx="2026919" cy="2679192"/>
            </a:xfrm>
            <a:prstGeom prst="rect">
              <a:avLst/>
            </a:prstGeom>
            <a:noFill/>
          </p:spPr>
        </p:pic>
        <p:pic>
          <p:nvPicPr>
            <p:cNvPr id="13" name="Picture 1877"/>
            <p:cNvPicPr/>
            <p:nvPr/>
          </p:nvPicPr>
          <p:blipFill>
            <a:blip r:embed="rId2"/>
            <a:stretch/>
          </p:blipFill>
          <p:spPr>
            <a:xfrm>
              <a:off x="4757928" y="0"/>
              <a:ext cx="2599308" cy="3251454"/>
            </a:xfrm>
            <a:prstGeom prst="rect">
              <a:avLst/>
            </a:prstGeom>
            <a:noFill/>
          </p:spPr>
        </p:pic>
        <p:pic>
          <p:nvPicPr>
            <p:cNvPr id="14" name="Picture 1878"/>
            <p:cNvPicPr/>
            <p:nvPr/>
          </p:nvPicPr>
          <p:blipFill>
            <a:blip r:embed="rId4"/>
            <a:stretch/>
          </p:blipFill>
          <p:spPr>
            <a:xfrm>
              <a:off x="5010914" y="173711"/>
              <a:ext cx="2026919" cy="2679192"/>
            </a:xfrm>
            <a:prstGeom prst="rect">
              <a:avLst/>
            </a:prstGeom>
            <a:noFill/>
          </p:spPr>
        </p:pic>
        <p:pic>
          <p:nvPicPr>
            <p:cNvPr id="15" name="Picture 1879"/>
            <p:cNvPicPr/>
            <p:nvPr/>
          </p:nvPicPr>
          <p:blipFill>
            <a:blip r:embed="rId5"/>
            <a:stretch/>
          </p:blipFill>
          <p:spPr>
            <a:xfrm>
              <a:off x="2164080" y="2852903"/>
              <a:ext cx="2650998" cy="3315589"/>
            </a:xfrm>
            <a:prstGeom prst="rect">
              <a:avLst/>
            </a:prstGeom>
            <a:noFill/>
          </p:spPr>
        </p:pic>
        <p:pic>
          <p:nvPicPr>
            <p:cNvPr id="16" name="Picture 1880"/>
            <p:cNvPicPr/>
            <p:nvPr/>
          </p:nvPicPr>
          <p:blipFill>
            <a:blip r:embed="rId6"/>
            <a:stretch/>
          </p:blipFill>
          <p:spPr>
            <a:xfrm>
              <a:off x="2362200" y="3051048"/>
              <a:ext cx="2078735" cy="2743200"/>
            </a:xfrm>
            <a:prstGeom prst="rect">
              <a:avLst/>
            </a:prstGeom>
            <a:noFill/>
          </p:spPr>
        </p:pic>
        <p:pic>
          <p:nvPicPr>
            <p:cNvPr id="17" name="Picture 1881"/>
            <p:cNvPicPr/>
            <p:nvPr/>
          </p:nvPicPr>
          <p:blipFill>
            <a:blip r:embed="rId5"/>
            <a:stretch/>
          </p:blipFill>
          <p:spPr>
            <a:xfrm>
              <a:off x="4760976" y="2852903"/>
              <a:ext cx="2650997" cy="3315589"/>
            </a:xfrm>
            <a:prstGeom prst="rect">
              <a:avLst/>
            </a:prstGeom>
            <a:noFill/>
          </p:spPr>
        </p:pic>
        <p:pic>
          <p:nvPicPr>
            <p:cNvPr id="18" name="Picture 1882"/>
            <p:cNvPicPr/>
            <p:nvPr/>
          </p:nvPicPr>
          <p:blipFill>
            <a:blip r:embed="rId7"/>
            <a:stretch/>
          </p:blipFill>
          <p:spPr>
            <a:xfrm>
              <a:off x="4959095" y="3051048"/>
              <a:ext cx="2078736" cy="27432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2585941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20219"/>
            <a:ext cx="74168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Для </a:t>
            </a:r>
            <a:r>
              <a:rPr lang="ru-RU" b="1" dirty="0">
                <a:solidFill>
                  <a:srgbClr val="0070C0"/>
                </a:solidFill>
              </a:rPr>
              <a:t>эффективной подготовки к олимпиадам</a:t>
            </a:r>
            <a:r>
              <a:rPr lang="ru-RU" b="1" dirty="0" smtClean="0">
                <a:solidFill>
                  <a:srgbClr val="0070C0"/>
                </a:solidFill>
              </a:rPr>
              <a:t>, </a:t>
            </a:r>
            <a:r>
              <a:rPr lang="ru-RU" b="1" dirty="0" smtClean="0">
                <a:solidFill>
                  <a:srgbClr val="FF0000"/>
                </a:solidFill>
              </a:rPr>
              <a:t>ОГЭ</a:t>
            </a:r>
            <a:r>
              <a:rPr lang="ru-RU" b="1" dirty="0">
                <a:solidFill>
                  <a:srgbClr val="FF0000"/>
                </a:solidFill>
              </a:rPr>
              <a:t>, ЕГЭ, </a:t>
            </a:r>
            <a:r>
              <a:rPr lang="ru-RU" b="1" dirty="0" smtClean="0">
                <a:solidFill>
                  <a:srgbClr val="FF0000"/>
                </a:solidFill>
              </a:rPr>
              <a:t>ВПР</a:t>
            </a:r>
            <a:r>
              <a:rPr lang="ru-RU" b="1" dirty="0">
                <a:solidFill>
                  <a:srgbClr val="0070C0"/>
                </a:solidFill>
              </a:rPr>
              <a:t> 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ru-RU" b="1" dirty="0">
                <a:solidFill>
                  <a:srgbClr val="0070C0"/>
                </a:solidFill>
              </a:rPr>
              <a:t>Позволят учащимся существенно повысить уровень своей функциональной </a:t>
            </a:r>
            <a:r>
              <a:rPr lang="ru-RU" b="1" dirty="0" smtClean="0">
                <a:solidFill>
                  <a:srgbClr val="0070C0"/>
                </a:solidFill>
              </a:rPr>
              <a:t>грамотности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ru-RU" b="1" dirty="0">
                <a:solidFill>
                  <a:srgbClr val="0070C0"/>
                </a:solidFill>
              </a:rPr>
              <a:t>Содержат разнообразные тренировочные и проверочные задания и упражнения для текущего и итогового контроля знаний, а также творческие задания, позволяющие углубить знания по различным предметным областям</a:t>
            </a:r>
          </a:p>
        </p:txBody>
      </p:sp>
      <p:grpSp>
        <p:nvGrpSpPr>
          <p:cNvPr id="3" name="drawingObject1895"/>
          <p:cNvGrpSpPr/>
          <p:nvPr/>
        </p:nvGrpSpPr>
        <p:grpSpPr>
          <a:xfrm>
            <a:off x="1115616" y="3645024"/>
            <a:ext cx="1480820" cy="1993265"/>
            <a:chOff x="0" y="0"/>
            <a:chExt cx="1481327" cy="1993391"/>
          </a:xfrm>
          <a:noFill/>
        </p:grpSpPr>
        <p:pic>
          <p:nvPicPr>
            <p:cNvPr id="4" name="Picture 1896"/>
            <p:cNvPicPr/>
            <p:nvPr/>
          </p:nvPicPr>
          <p:blipFill>
            <a:blip r:embed="rId2"/>
            <a:stretch/>
          </p:blipFill>
          <p:spPr>
            <a:xfrm>
              <a:off x="6095" y="6095"/>
              <a:ext cx="1469135" cy="1981200"/>
            </a:xfrm>
            <a:prstGeom prst="rect">
              <a:avLst/>
            </a:prstGeom>
            <a:noFill/>
          </p:spPr>
        </p:pic>
        <p:sp>
          <p:nvSpPr>
            <p:cNvPr id="5" name="Shape 1897"/>
            <p:cNvSpPr/>
            <p:nvPr/>
          </p:nvSpPr>
          <p:spPr>
            <a:xfrm>
              <a:off x="0" y="0"/>
              <a:ext cx="1481327" cy="1993391"/>
            </a:xfrm>
            <a:custGeom>
              <a:avLst/>
              <a:gdLst/>
              <a:ahLst/>
              <a:cxnLst/>
              <a:rect l="0" t="0" r="0" b="0"/>
              <a:pathLst>
                <a:path w="1481327" h="1993391">
                  <a:moveTo>
                    <a:pt x="0" y="1993391"/>
                  </a:moveTo>
                  <a:lnTo>
                    <a:pt x="1481327" y="1993391"/>
                  </a:lnTo>
                  <a:lnTo>
                    <a:pt x="1481327" y="0"/>
                  </a:lnTo>
                  <a:lnTo>
                    <a:pt x="0" y="0"/>
                  </a:lnTo>
                  <a:lnTo>
                    <a:pt x="0" y="1993391"/>
                  </a:lnTo>
                  <a:close/>
                </a:path>
              </a:pathLst>
            </a:custGeom>
            <a:noFill/>
            <a:ln w="12191" cap="flat">
              <a:solidFill>
                <a:srgbClr val="D0CECE"/>
              </a:solidFill>
              <a:prstDash val="solid"/>
              <a:round/>
            </a:ln>
          </p:spPr>
          <p:txBody>
            <a:bodyPr vert="horz" lIns="91440" tIns="45720" rIns="91440" bIns="45720" anchor="t"/>
            <a:lstStyle/>
            <a:p>
              <a:endParaRPr lang="ru-RU"/>
            </a:p>
          </p:txBody>
        </p:sp>
      </p:grp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623944"/>
            <a:ext cx="1505585" cy="20421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0393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функ.грамотность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16"/>
          <a:stretch/>
        </p:blipFill>
        <p:spPr bwMode="auto">
          <a:xfrm>
            <a:off x="0" y="404664"/>
            <a:ext cx="5388262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38758" y="40292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Термин «функциональная грамотность» </a:t>
            </a:r>
            <a:r>
              <a:rPr lang="ru-RU" dirty="0">
                <a:solidFill>
                  <a:srgbClr val="0070C0"/>
                </a:solidFill>
              </a:rPr>
              <a:t>введен ЮНЕСКО в 1957 году.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12705" y="107415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•</a:t>
            </a:r>
            <a:r>
              <a:rPr lang="ru-RU" dirty="0"/>
              <a:t> </a:t>
            </a:r>
            <a:r>
              <a:rPr lang="ru-RU" dirty="0">
                <a:solidFill>
                  <a:srgbClr val="0070C0"/>
                </a:solidFill>
              </a:rPr>
              <a:t>Функциональная грамотность понималась как «совокупность умений читать и писать для использования в повседневной жизни и удовлетворения житейских проблем».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263691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• Особенности понятия: – 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</a:rPr>
              <a:t>Направленность </a:t>
            </a:r>
            <a:r>
              <a:rPr lang="ru-RU" dirty="0">
                <a:solidFill>
                  <a:srgbClr val="0070C0"/>
                </a:solidFill>
              </a:rPr>
              <a:t>на </a:t>
            </a:r>
            <a:r>
              <a:rPr lang="ru-RU" dirty="0" smtClean="0">
                <a:solidFill>
                  <a:srgbClr val="0070C0"/>
                </a:solidFill>
              </a:rPr>
              <a:t>решение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>
                <a:solidFill>
                  <a:srgbClr val="0070C0"/>
                </a:solidFill>
              </a:rPr>
              <a:t>бытовых проблем;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4046" y="3805005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 Основа </a:t>
            </a:r>
            <a:r>
              <a:rPr lang="ru-RU" dirty="0">
                <a:solidFill>
                  <a:srgbClr val="0070C0"/>
                </a:solidFill>
              </a:rPr>
              <a:t>– базовый уровень навыков чтения и письма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4046" y="4725144"/>
            <a:ext cx="79208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 Цель </a:t>
            </a:r>
            <a:r>
              <a:rPr lang="ru-RU" dirty="0">
                <a:solidFill>
                  <a:srgbClr val="0070C0"/>
                </a:solidFill>
              </a:rPr>
              <a:t>– возможность решения стандартных стереотипных задач – Применялось в основном к взрослому населению, которое нуждалось в формировании элементарной грамотности.</a:t>
            </a:r>
          </a:p>
        </p:txBody>
      </p:sp>
    </p:spTree>
    <p:extLst>
      <p:ext uri="{BB962C8B-B14F-4D97-AF65-F5344CB8AC3E}">
        <p14:creationId xmlns:p14="http://schemas.microsoft.com/office/powerpoint/2010/main" val="590418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h-261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24"/>
          <a:stretch/>
        </p:blipFill>
        <p:spPr bwMode="auto">
          <a:xfrm>
            <a:off x="-44220" y="96974"/>
            <a:ext cx="5319994" cy="190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2132856"/>
            <a:ext cx="813690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 </a:t>
            </a:r>
            <a:r>
              <a:rPr lang="ru-RU" sz="2000" dirty="0">
                <a:solidFill>
                  <a:srgbClr val="0070C0"/>
                </a:solidFill>
              </a:rPr>
              <a:t>Одно из направлений РДР – грамотность чтения. Грамотность  чтения  -  способность  человека  к  пониманию  письменных текстов  и  рефлексии  на  них,  к  использованию  их  содержания  для  достижения  собственных  целей,  развития  знаний  и  возможностей,  для  активного  участия  в  жизни общества.   Термин  "грамотность  чтения"  имеет  широкий  смысл.  Не  предполагается  в  явном  виде  проверять  технику  чтения.  Цели  исследования  отражают  современное  представление  об  умении  "грамотно  читать".   Согласно  этому  представлению, выпускник  школы должен понимать тексты, размышлять над  их содержанием, оценивать их смысл и значение и излагать свои мысли о прочитанном.  Основное  внимание  уделяется  проверке  умения  "грамотно  читать"  в  различных  ситуациях</a:t>
            </a:r>
          </a:p>
        </p:txBody>
      </p:sp>
    </p:spTree>
    <p:extLst>
      <p:ext uri="{BB962C8B-B14F-4D97-AF65-F5344CB8AC3E}">
        <p14:creationId xmlns:p14="http://schemas.microsoft.com/office/powerpoint/2010/main" val="313834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004979850_1-0d173c45192a7147c7a43fa68ba0009e-768x99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3" t="47096" r="50000" b="4167"/>
          <a:stretch/>
        </p:blipFill>
        <p:spPr bwMode="auto">
          <a:xfrm>
            <a:off x="323528" y="219828"/>
            <a:ext cx="2576945" cy="2673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44489" y="908720"/>
            <a:ext cx="51125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70C0"/>
                </a:solidFill>
              </a:rPr>
              <a:t>Каждое задание – это отдельный текст, в котором описывается некоторая ситуация жизненного характера. К тексту прилагается от одного до шести заданий разного уровня сложности. При выполнении заданий учащийся должен понять и решить проблему, которая лежит вне рамок предметной области, вне изучаемого учебного материала.</a:t>
            </a:r>
          </a:p>
          <a:p>
            <a:r>
              <a:rPr lang="ru-RU" sz="2000" dirty="0">
                <a:solidFill>
                  <a:srgbClr val="0070C0"/>
                </a:solidFill>
              </a:rPr>
              <a:t>Эксперты часто высказываются о том, что РДР оценивает знания и умения не отдельных школьников и даже не качество образования в стране, а потенциал подрастающего поколения и конкурентоспособность государства</a:t>
            </a:r>
          </a:p>
          <a:p>
            <a:r>
              <a:rPr lang="ru-RU" sz="2000" dirty="0">
                <a:solidFill>
                  <a:srgbClr val="0070C0"/>
                </a:solidFill>
              </a:rPr>
              <a:t>в будущем.</a:t>
            </a:r>
          </a:p>
        </p:txBody>
      </p:sp>
    </p:spTree>
    <p:extLst>
      <p:ext uri="{BB962C8B-B14F-4D97-AF65-F5344CB8AC3E}">
        <p14:creationId xmlns:p14="http://schemas.microsoft.com/office/powerpoint/2010/main" val="1162032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55608"/>
            <a:ext cx="8280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 В  блоке «Математическая грамотность»</a:t>
            </a:r>
            <a:r>
              <a:rPr lang="ru-RU" dirty="0">
                <a:solidFill>
                  <a:srgbClr val="FF0000"/>
                </a:solidFill>
              </a:rPr>
              <a:t>:</a:t>
            </a:r>
            <a:endParaRPr lang="ru-RU" b="1" dirty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0070C0"/>
                </a:solidFill>
              </a:rPr>
              <a:t>определяется как «способность индивидуума	проводить математические рассуждения и формулировать ситуацию на языке математики, применять, интерпретировать математику для решения проблем в разнообразных контекстах реального мира» использовать и оценивать математические результаты;</a:t>
            </a:r>
          </a:p>
        </p:txBody>
      </p:sp>
      <p:pic>
        <p:nvPicPr>
          <p:cNvPr id="3" name="drawingObject19"/>
          <p:cNvPicPr/>
          <p:nvPr/>
        </p:nvPicPr>
        <p:blipFill>
          <a:blip r:embed="rId2"/>
          <a:stretch/>
        </p:blipFill>
        <p:spPr>
          <a:xfrm>
            <a:off x="323528" y="2032936"/>
            <a:ext cx="8424936" cy="44924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52609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48680"/>
            <a:ext cx="7776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 диагностической работе для 8-х классов</a:t>
            </a:r>
          </a:p>
          <a:p>
            <a:r>
              <a:rPr lang="ru-RU" dirty="0">
                <a:solidFill>
                  <a:srgbClr val="0070C0"/>
                </a:solidFill>
              </a:rPr>
              <a:t>представлена  таблица  о распределении объектов контроля по заданиям, уровню сложности каждого заданий и максимальном балле за выполнение.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89" y="1522341"/>
            <a:ext cx="8064896" cy="5158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2222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548680"/>
            <a:ext cx="748883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Наша задача научить учащихся «грамотно читать», выделять из текста то, что нужно найти в данной задаче, примере, уравнении. Чтобы они это применяли не только на работах РДР, ВПР, но и на экзаменах. Не прочитав внимательно, что нужно найти дети «теряют» баллы.</a:t>
            </a:r>
          </a:p>
          <a:p>
            <a:r>
              <a:rPr lang="ru-RU" dirty="0"/>
              <a:t>  </a:t>
            </a:r>
            <a:endParaRPr lang="ru-RU" dirty="0" smtClean="0"/>
          </a:p>
          <a:p>
            <a:r>
              <a:rPr lang="ru-RU" dirty="0" smtClean="0">
                <a:solidFill>
                  <a:srgbClr val="0070C0"/>
                </a:solidFill>
              </a:rPr>
              <a:t>Пример </a:t>
            </a:r>
            <a:r>
              <a:rPr lang="ru-RU" dirty="0">
                <a:solidFill>
                  <a:srgbClr val="0070C0"/>
                </a:solidFill>
              </a:rPr>
              <a:t>элементарного задания ЕГЭ по математике. </a:t>
            </a:r>
            <a:endParaRPr lang="ru-RU" dirty="0" smtClean="0">
              <a:solidFill>
                <a:srgbClr val="0070C0"/>
              </a:solidFill>
            </a:endParaRPr>
          </a:p>
          <a:p>
            <a:endParaRPr lang="ru-RU" dirty="0" smtClean="0"/>
          </a:p>
          <a:p>
            <a:r>
              <a:rPr lang="ru-RU" sz="2400" dirty="0" smtClean="0">
                <a:solidFill>
                  <a:srgbClr val="FF0000"/>
                </a:solidFill>
              </a:rPr>
              <a:t>Найдите </a:t>
            </a:r>
            <a:r>
              <a:rPr lang="ru-RU" sz="2400" dirty="0">
                <a:solidFill>
                  <a:srgbClr val="FF0000"/>
                </a:solidFill>
              </a:rPr>
              <a:t>корень </a:t>
            </a:r>
            <a:r>
              <a:rPr lang="ru-RU" sz="2400" dirty="0" smtClean="0">
                <a:solidFill>
                  <a:srgbClr val="FF0000"/>
                </a:solidFill>
              </a:rPr>
              <a:t>уравнения</a:t>
            </a:r>
          </a:p>
          <a:p>
            <a:endParaRPr lang="ru-RU" sz="2400" dirty="0">
              <a:solidFill>
                <a:srgbClr val="FF0000"/>
              </a:solidFill>
            </a:endParaRPr>
          </a:p>
          <a:p>
            <a:r>
              <a:rPr lang="ru-RU" sz="2400" dirty="0">
                <a:solidFill>
                  <a:srgbClr val="FF0000"/>
                </a:solidFill>
              </a:rPr>
              <a:t> х</a:t>
            </a:r>
            <a:r>
              <a:rPr lang="ru-RU" sz="2400" baseline="30000" dirty="0">
                <a:solidFill>
                  <a:srgbClr val="FF0000"/>
                </a:solidFill>
              </a:rPr>
              <a:t>2</a:t>
            </a:r>
            <a:r>
              <a:rPr lang="ru-RU" sz="2400" dirty="0">
                <a:solidFill>
                  <a:srgbClr val="FF0000"/>
                </a:solidFill>
              </a:rPr>
              <a:t> -7х + 72 = 0</a:t>
            </a:r>
            <a:r>
              <a:rPr lang="ru-RU" sz="2400" dirty="0" smtClean="0">
                <a:solidFill>
                  <a:srgbClr val="FF0000"/>
                </a:solidFill>
              </a:rPr>
              <a:t>.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0070C0"/>
                </a:solidFill>
              </a:rPr>
              <a:t>Если </a:t>
            </a:r>
            <a:r>
              <a:rPr lang="ru-RU" dirty="0">
                <a:solidFill>
                  <a:srgbClr val="0070C0"/>
                </a:solidFill>
              </a:rPr>
              <a:t>уравнение имеет более одного корня, укажите меньший из них.</a:t>
            </a:r>
          </a:p>
          <a:p>
            <a:r>
              <a:rPr lang="ru-RU" dirty="0">
                <a:solidFill>
                  <a:srgbClr val="0070C0"/>
                </a:solidFill>
              </a:rPr>
              <a:t>(  распространенная ошибка указывают оба корня</a:t>
            </a:r>
            <a:r>
              <a:rPr lang="ru-RU" dirty="0" smtClean="0">
                <a:solidFill>
                  <a:srgbClr val="0070C0"/>
                </a:solidFill>
              </a:rPr>
              <a:t>).</a:t>
            </a:r>
          </a:p>
          <a:p>
            <a:endParaRPr lang="ru-RU" dirty="0">
              <a:solidFill>
                <a:srgbClr val="0070C0"/>
              </a:solidFill>
            </a:endParaRPr>
          </a:p>
          <a:p>
            <a:r>
              <a:rPr lang="ru-RU" dirty="0">
                <a:solidFill>
                  <a:srgbClr val="0070C0"/>
                </a:solidFill>
              </a:rPr>
              <a:t>  На   уроках  внеурочной деятельности учимся «грамотно читать» текст. </a:t>
            </a:r>
            <a:endParaRPr lang="ru-RU" dirty="0" smtClean="0">
              <a:solidFill>
                <a:srgbClr val="0070C0"/>
              </a:solidFill>
            </a:endParaRPr>
          </a:p>
          <a:p>
            <a:endParaRPr lang="ru-RU" dirty="0">
              <a:solidFill>
                <a:srgbClr val="0070C0"/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</a:rPr>
              <a:t>Свои </a:t>
            </a:r>
            <a:r>
              <a:rPr lang="ru-RU" dirty="0">
                <a:solidFill>
                  <a:srgbClr val="0070C0"/>
                </a:solidFill>
              </a:rPr>
              <a:t>занятия разбила на 3 уровня – Стартовые задания, Обучающие задания и Итоговые задания.</a:t>
            </a:r>
          </a:p>
        </p:txBody>
      </p:sp>
    </p:spTree>
    <p:extLst>
      <p:ext uri="{BB962C8B-B14F-4D97-AF65-F5344CB8AC3E}">
        <p14:creationId xmlns:p14="http://schemas.microsoft.com/office/powerpoint/2010/main" val="4109060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92696"/>
            <a:ext cx="68407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Разбор заданий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</a:p>
          <a:p>
            <a:endParaRPr lang="ru-RU" dirty="0"/>
          </a:p>
          <a:p>
            <a:r>
              <a:rPr lang="ru-RU" b="1" dirty="0">
                <a:solidFill>
                  <a:srgbClr val="0070C0"/>
                </a:solidFill>
              </a:rPr>
              <a:t>Стартовое задание</a:t>
            </a:r>
            <a:r>
              <a:rPr lang="ru-RU" b="1" dirty="0" smtClean="0">
                <a:solidFill>
                  <a:srgbClr val="0070C0"/>
                </a:solidFill>
              </a:rPr>
              <a:t>.</a:t>
            </a:r>
          </a:p>
          <a:p>
            <a:endParaRPr lang="ru-RU" b="1" dirty="0"/>
          </a:p>
          <a:p>
            <a:r>
              <a:rPr lang="ru-RU" b="1" dirty="0">
                <a:solidFill>
                  <a:srgbClr val="0070C0"/>
                </a:solidFill>
              </a:rPr>
              <a:t>Прочитайте текст и выполните 5,6,7 задания.</a:t>
            </a:r>
          </a:p>
        </p:txBody>
      </p:sp>
      <p:grpSp>
        <p:nvGrpSpPr>
          <p:cNvPr id="3" name="drawingObject1022"/>
          <p:cNvGrpSpPr/>
          <p:nvPr/>
        </p:nvGrpSpPr>
        <p:grpSpPr>
          <a:xfrm>
            <a:off x="899592" y="2492896"/>
            <a:ext cx="7344816" cy="3600400"/>
            <a:chOff x="0" y="0"/>
            <a:chExt cx="5757671" cy="2368296"/>
          </a:xfrm>
          <a:noFill/>
        </p:grpSpPr>
        <p:pic>
          <p:nvPicPr>
            <p:cNvPr id="4" name="Picture 1023"/>
            <p:cNvPicPr/>
            <p:nvPr/>
          </p:nvPicPr>
          <p:blipFill>
            <a:blip r:embed="rId2"/>
            <a:stretch/>
          </p:blipFill>
          <p:spPr>
            <a:xfrm>
              <a:off x="0" y="0"/>
              <a:ext cx="5757671" cy="1252728"/>
            </a:xfrm>
            <a:prstGeom prst="rect">
              <a:avLst/>
            </a:prstGeom>
            <a:noFill/>
          </p:spPr>
        </p:pic>
        <p:pic>
          <p:nvPicPr>
            <p:cNvPr id="5" name="Picture 1024"/>
            <p:cNvPicPr/>
            <p:nvPr/>
          </p:nvPicPr>
          <p:blipFill>
            <a:blip r:embed="rId3"/>
            <a:stretch/>
          </p:blipFill>
          <p:spPr>
            <a:xfrm>
              <a:off x="2139695" y="1088136"/>
              <a:ext cx="1459992" cy="128016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0482084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904</Words>
  <Application>Microsoft Office PowerPoint</Application>
  <PresentationFormat>Экран (4:3)</PresentationFormat>
  <Paragraphs>103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2023-03-20T18:05:39Z</dcterms:created>
  <dcterms:modified xsi:type="dcterms:W3CDTF">2023-03-21T13:38:49Z</dcterms:modified>
</cp:coreProperties>
</file>