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4042A-56B1-4AD2-A63D-08BD597B2DB4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4C57-AA59-4FF7-B5DE-B38CC1A6E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4042A-56B1-4AD2-A63D-08BD597B2DB4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4C57-AA59-4FF7-B5DE-B38CC1A6E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4042A-56B1-4AD2-A63D-08BD597B2DB4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4C57-AA59-4FF7-B5DE-B38CC1A6E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4042A-56B1-4AD2-A63D-08BD597B2DB4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4C57-AA59-4FF7-B5DE-B38CC1A6E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4042A-56B1-4AD2-A63D-08BD597B2DB4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4C57-AA59-4FF7-B5DE-B38CC1A6E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4042A-56B1-4AD2-A63D-08BD597B2DB4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4C57-AA59-4FF7-B5DE-B38CC1A6E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4042A-56B1-4AD2-A63D-08BD597B2DB4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4C57-AA59-4FF7-B5DE-B38CC1A6E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4042A-56B1-4AD2-A63D-08BD597B2DB4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4C57-AA59-4FF7-B5DE-B38CC1A6E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4042A-56B1-4AD2-A63D-08BD597B2DB4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4C57-AA59-4FF7-B5DE-B38CC1A6E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4042A-56B1-4AD2-A63D-08BD597B2DB4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4C57-AA59-4FF7-B5DE-B38CC1A6E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4042A-56B1-4AD2-A63D-08BD597B2DB4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4C57-AA59-4FF7-B5DE-B38CC1A6E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4042A-56B1-4AD2-A63D-08BD597B2DB4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74C57-AA59-4FF7-B5DE-B38CC1A6E52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mazon.co.uk/Emma-Adams/e/B08CK6BQ6W/ref=dp_byline_cont_book_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amazon.co.uk/s/ref=dp_byline_sr_book_2?ie=UTF8&amp;field-author=James+Weston+Lewis&amp;text=James+Weston+Lewis&amp;sort=relevancerank&amp;search-alias=books-uk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72400" cy="1470025"/>
          </a:xfrm>
        </p:spPr>
        <p:txBody>
          <a:bodyPr/>
          <a:lstStyle/>
          <a:p>
            <a:r>
              <a:rPr lang="en-US" b="1" dirty="0"/>
              <a:t/>
            </a:r>
            <a:br>
              <a:rPr lang="en-US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The Great Fire of London: Anniversary Edition of the Great Fire of 1666:  Amazon.co.uk: Adams, Emma, Weston Lewis, James: 9780750298209: Book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42852"/>
            <a:ext cx="678661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7715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Hardcover – Picture Book, 26 May 2016</a:t>
            </a:r>
          </a:p>
          <a:p>
            <a:r>
              <a:rPr lang="en-US" sz="1600" dirty="0"/>
              <a:t>by </a:t>
            </a:r>
            <a:r>
              <a:rPr lang="en-US" sz="1600" dirty="0">
                <a:hlinkClick r:id="rId3"/>
              </a:rPr>
              <a:t>Emma Adams</a:t>
            </a:r>
            <a:r>
              <a:rPr lang="en-US" sz="1600" dirty="0"/>
              <a:t>  (Author), </a:t>
            </a:r>
            <a:r>
              <a:rPr lang="en-US" sz="1600" dirty="0">
                <a:hlinkClick r:id="rId4"/>
              </a:rPr>
              <a:t>Weston Lewis, James</a:t>
            </a:r>
            <a:r>
              <a:rPr lang="en-US" sz="1600" dirty="0"/>
              <a:t> (Illustrator)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Learn the words related to history</a:t>
            </a:r>
            <a:br>
              <a:rPr lang="en-US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800" b="1" dirty="0" smtClean="0">
                <a:solidFill>
                  <a:schemeClr val="accent2"/>
                </a:solidFill>
              </a:rPr>
              <a:t>Bone dry </a:t>
            </a:r>
            <a:r>
              <a:rPr lang="en-US" sz="2800" dirty="0" smtClean="0"/>
              <a:t>– </a:t>
            </a:r>
            <a:r>
              <a:rPr lang="ru-RU" sz="2800" dirty="0" smtClean="0"/>
              <a:t>абсолютно сухой</a:t>
            </a:r>
            <a:endParaRPr lang="en-US" sz="2800" dirty="0" smtClean="0"/>
          </a:p>
          <a:p>
            <a:r>
              <a:rPr lang="en-US" sz="2800" b="1" dirty="0" smtClean="0">
                <a:solidFill>
                  <a:schemeClr val="accent2"/>
                </a:solidFill>
              </a:rPr>
              <a:t>Put out</a:t>
            </a:r>
            <a:r>
              <a:rPr lang="ru-RU" sz="2800" b="1" dirty="0" smtClean="0">
                <a:solidFill>
                  <a:schemeClr val="accent2"/>
                </a:solidFill>
              </a:rPr>
              <a:t> </a:t>
            </a:r>
            <a:r>
              <a:rPr lang="ru-RU" sz="2800" dirty="0" smtClean="0"/>
              <a:t>– тушить огнь</a:t>
            </a:r>
            <a:endParaRPr lang="en-US" sz="2800" dirty="0" smtClean="0"/>
          </a:p>
          <a:p>
            <a:r>
              <a:rPr lang="en-US" sz="2800" b="1" dirty="0" smtClean="0">
                <a:solidFill>
                  <a:schemeClr val="accent2"/>
                </a:solidFill>
              </a:rPr>
              <a:t>Spark</a:t>
            </a:r>
            <a:r>
              <a:rPr lang="ru-RU" sz="2800" dirty="0" smtClean="0"/>
              <a:t> - искра</a:t>
            </a:r>
            <a:endParaRPr lang="en-US" sz="2800" dirty="0" smtClean="0"/>
          </a:p>
          <a:p>
            <a:r>
              <a:rPr lang="en-US" sz="2800" b="1" dirty="0" smtClean="0">
                <a:solidFill>
                  <a:schemeClr val="accent2"/>
                </a:solidFill>
              </a:rPr>
              <a:t>Ember</a:t>
            </a:r>
            <a:r>
              <a:rPr lang="ru-RU" sz="2800" dirty="0" smtClean="0"/>
              <a:t> – тлеющие угли</a:t>
            </a:r>
            <a:endParaRPr lang="en-US" sz="2800" dirty="0" smtClean="0"/>
          </a:p>
          <a:p>
            <a:r>
              <a:rPr lang="en-US" sz="2800" b="1" dirty="0" smtClean="0">
                <a:solidFill>
                  <a:schemeClr val="accent2"/>
                </a:solidFill>
              </a:rPr>
              <a:t>On fire </a:t>
            </a:r>
            <a:r>
              <a:rPr lang="ru-RU" sz="2800" dirty="0" smtClean="0"/>
              <a:t>– в огне</a:t>
            </a:r>
            <a:endParaRPr lang="en-US" sz="2800" dirty="0" smtClean="0"/>
          </a:p>
          <a:p>
            <a:r>
              <a:rPr lang="en-US" sz="2800" b="1" dirty="0" smtClean="0">
                <a:solidFill>
                  <a:schemeClr val="accent2"/>
                </a:solidFill>
              </a:rPr>
              <a:t>Extinguish</a:t>
            </a:r>
            <a:r>
              <a:rPr lang="ru-RU" sz="2800" dirty="0" smtClean="0"/>
              <a:t> – гасить, тушить</a:t>
            </a:r>
            <a:endParaRPr lang="en-US" sz="2800" dirty="0" smtClean="0"/>
          </a:p>
          <a:p>
            <a:r>
              <a:rPr lang="en-US" sz="2800" b="1" dirty="0" smtClean="0">
                <a:solidFill>
                  <a:schemeClr val="accent2"/>
                </a:solidFill>
              </a:rPr>
              <a:t>Astonish</a:t>
            </a:r>
            <a:r>
              <a:rPr lang="ru-RU" sz="2800" dirty="0" smtClean="0"/>
              <a:t> - удивлять</a:t>
            </a:r>
            <a:endParaRPr lang="en-US" sz="2800" dirty="0" smtClean="0"/>
          </a:p>
          <a:p>
            <a:r>
              <a:rPr lang="en-US" sz="2800" b="1" dirty="0" smtClean="0">
                <a:solidFill>
                  <a:schemeClr val="accent2"/>
                </a:solidFill>
              </a:rPr>
              <a:t>Demolish</a:t>
            </a:r>
            <a:r>
              <a:rPr lang="en-US" sz="2800" dirty="0" smtClean="0"/>
              <a:t> – </a:t>
            </a:r>
            <a:r>
              <a:rPr lang="ru-RU" sz="2800" dirty="0" smtClean="0"/>
              <a:t>сносить</a:t>
            </a:r>
            <a:endParaRPr lang="en-US" sz="2800" dirty="0" smtClean="0"/>
          </a:p>
          <a:p>
            <a:r>
              <a:rPr lang="en-US" sz="2800" b="1" dirty="0" smtClean="0">
                <a:solidFill>
                  <a:schemeClr val="accent2"/>
                </a:solidFill>
              </a:rPr>
              <a:t>Pay dearly</a:t>
            </a:r>
            <a:r>
              <a:rPr lang="ru-RU" sz="2800" b="1" dirty="0" smtClean="0">
                <a:solidFill>
                  <a:schemeClr val="accent2"/>
                </a:solidFill>
              </a:rPr>
              <a:t> </a:t>
            </a:r>
            <a:r>
              <a:rPr lang="ru-RU" sz="2800" dirty="0" smtClean="0"/>
              <a:t>– дорого заплатить</a:t>
            </a:r>
            <a:endParaRPr lang="en-US" sz="2800" dirty="0" smtClean="0"/>
          </a:p>
          <a:p>
            <a:r>
              <a:rPr lang="en-US" sz="2800" b="1" dirty="0" smtClean="0">
                <a:solidFill>
                  <a:schemeClr val="accent2"/>
                </a:solidFill>
              </a:rPr>
              <a:t>Ignite</a:t>
            </a:r>
            <a:r>
              <a:rPr lang="en-US" sz="2800" dirty="0" smtClean="0"/>
              <a:t> </a:t>
            </a:r>
            <a:r>
              <a:rPr lang="ru-RU" sz="2800" dirty="0" smtClean="0"/>
              <a:t>- зажечь</a:t>
            </a:r>
          </a:p>
          <a:p>
            <a:r>
              <a:rPr lang="en-US" sz="2800" b="1" dirty="0" smtClean="0">
                <a:solidFill>
                  <a:schemeClr val="accent2"/>
                </a:solidFill>
              </a:rPr>
              <a:t>Engulf</a:t>
            </a:r>
            <a:r>
              <a:rPr lang="en-US" sz="2800" dirty="0" smtClean="0"/>
              <a:t> – </a:t>
            </a:r>
            <a:r>
              <a:rPr lang="ru-RU" sz="2800" dirty="0" smtClean="0"/>
              <a:t>поглотить</a:t>
            </a:r>
          </a:p>
          <a:p>
            <a:r>
              <a:rPr lang="en-US" sz="2800" b="1" dirty="0" smtClean="0">
                <a:solidFill>
                  <a:schemeClr val="accent2"/>
                </a:solidFill>
              </a:rPr>
              <a:t>Commemorate</a:t>
            </a:r>
            <a:r>
              <a:rPr lang="en-US" sz="2800" dirty="0" smtClean="0"/>
              <a:t> - </a:t>
            </a:r>
            <a:r>
              <a:rPr lang="ru-RU" sz="2800" dirty="0"/>
              <a:t>п</a:t>
            </a:r>
            <a:r>
              <a:rPr lang="ru-RU" sz="2800" dirty="0" smtClean="0"/>
              <a:t>очтить память</a:t>
            </a:r>
            <a:endParaRPr lang="en-US" sz="2800" dirty="0" smtClean="0"/>
          </a:p>
          <a:p>
            <a:r>
              <a:rPr lang="en-US" sz="2800" b="1" dirty="0" smtClean="0">
                <a:solidFill>
                  <a:schemeClr val="accent2"/>
                </a:solidFill>
              </a:rPr>
              <a:t>Rage  </a:t>
            </a:r>
            <a:r>
              <a:rPr lang="ru-RU" sz="2800" b="1" dirty="0" smtClean="0"/>
              <a:t>- </a:t>
            </a:r>
            <a:r>
              <a:rPr lang="ru-RU" sz="2800" dirty="0" smtClean="0"/>
              <a:t>бушевать</a:t>
            </a:r>
            <a:endParaRPr lang="en-US" sz="2800" dirty="0" smtClean="0">
              <a:solidFill>
                <a:schemeClr val="accent2"/>
              </a:solidFill>
            </a:endParaRPr>
          </a:p>
          <a:p>
            <a:r>
              <a:rPr lang="en-US" sz="2800" b="1" dirty="0" smtClean="0">
                <a:solidFill>
                  <a:schemeClr val="accent2"/>
                </a:solidFill>
              </a:rPr>
              <a:t>Die out</a:t>
            </a:r>
            <a:r>
              <a:rPr lang="ru-RU" sz="2800" b="1" dirty="0" smtClean="0">
                <a:solidFill>
                  <a:schemeClr val="accent2"/>
                </a:solidFill>
              </a:rPr>
              <a:t> - </a:t>
            </a:r>
            <a:r>
              <a:rPr lang="ru-RU" sz="2800" dirty="0" smtClean="0"/>
              <a:t>затихать</a:t>
            </a:r>
            <a:endParaRPr lang="en-US" sz="2800" dirty="0" smtClean="0"/>
          </a:p>
          <a:p>
            <a:endParaRPr lang="en-US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Fill in the gaps: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US" dirty="0"/>
              <a:t>London if the middle of </a:t>
            </a:r>
            <a:r>
              <a:rPr lang="en-US" dirty="0" err="1" smtClean="0"/>
              <a:t>the______century</a:t>
            </a:r>
            <a:r>
              <a:rPr lang="en-US" dirty="0" smtClean="0"/>
              <a:t> was </a:t>
            </a:r>
            <a:r>
              <a:rPr lang="en-US" dirty="0"/>
              <a:t>an overcrowded city. The streets were </a:t>
            </a:r>
            <a:r>
              <a:rPr lang="en-US" dirty="0" smtClean="0"/>
              <a:t>_______ </a:t>
            </a:r>
            <a:r>
              <a:rPr lang="en-US" dirty="0"/>
              <a:t>and dirty. The summer of </a:t>
            </a:r>
            <a:r>
              <a:rPr lang="en-US" dirty="0" smtClean="0"/>
              <a:t>______was </a:t>
            </a:r>
            <a:r>
              <a:rPr lang="en-US" dirty="0"/>
              <a:t>very hot. The wood-built houses were </a:t>
            </a:r>
            <a:r>
              <a:rPr lang="en-US" dirty="0" smtClean="0"/>
              <a:t>__________. </a:t>
            </a:r>
            <a:r>
              <a:rPr lang="en-US" dirty="0"/>
              <a:t>On the 2</a:t>
            </a:r>
            <a:r>
              <a:rPr lang="en-US" baseline="30000" dirty="0"/>
              <a:t>nd </a:t>
            </a:r>
            <a:r>
              <a:rPr lang="en-US" dirty="0"/>
              <a:t>of September the Great Fire took place. It is believed that the King’s baker Thomas </a:t>
            </a:r>
            <a:r>
              <a:rPr lang="en-US" dirty="0" err="1"/>
              <a:t>Farynor</a:t>
            </a:r>
            <a:r>
              <a:rPr lang="en-US" dirty="0"/>
              <a:t> didn’t </a:t>
            </a:r>
            <a:r>
              <a:rPr lang="en-US" dirty="0" smtClean="0"/>
              <a:t>________the </a:t>
            </a:r>
            <a:r>
              <a:rPr lang="en-US" dirty="0"/>
              <a:t>fire in one of the ovens and the spark from the </a:t>
            </a:r>
            <a:r>
              <a:rPr lang="en-US"/>
              <a:t>fire’s </a:t>
            </a:r>
            <a:r>
              <a:rPr lang="en-US" smtClean="0"/>
              <a:t>embers _________some </a:t>
            </a:r>
            <a:r>
              <a:rPr lang="en-US" dirty="0"/>
              <a:t>straw on the floor.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57818" y="1500174"/>
            <a:ext cx="106150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17th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428868"/>
            <a:ext cx="17290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narrow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15140" y="2285992"/>
            <a:ext cx="12234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1666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3214686"/>
            <a:ext cx="20896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bone dry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4572008"/>
            <a:ext cx="18742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put out 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9322" y="4929198"/>
            <a:ext cx="16627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ignited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en-US" dirty="0" smtClean="0"/>
              <a:t>Fill in the gaps: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US" dirty="0" smtClean="0"/>
              <a:t>The flames _________ the house of the baker in Pudding Lane. It was impossible to _________ the fire. It is ______________but the Mayor of London didn’t give the order to _________ neighboring houses. He _____________for his decision. Soon all city was ________, because the wind was blowing and the fire </a:t>
            </a:r>
            <a:r>
              <a:rPr lang="en-US" smtClean="0"/>
              <a:t>spread quickly. It_______for four days until the winds ___________. The </a:t>
            </a:r>
            <a:r>
              <a:rPr lang="en-US" dirty="0" smtClean="0"/>
              <a:t>fire destroyed over 13000 houses, 87 churches and 4 bridges.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1428736"/>
            <a:ext cx="20511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engulfed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15140" y="1928802"/>
            <a:ext cx="21587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extinguish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2285992"/>
            <a:ext cx="261526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astonishing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43702" y="2786058"/>
            <a:ext cx="21451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demolish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071810"/>
            <a:ext cx="27286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paid dearly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3643314"/>
            <a:ext cx="15751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on fire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4500570"/>
            <a:ext cx="13813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raged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28662" y="5000636"/>
            <a:ext cx="19656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died out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Fill in the gaps: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US" dirty="0"/>
              <a:t>A column - called the Monument - near London Bridge still </a:t>
            </a:r>
            <a:r>
              <a:rPr lang="en-US" dirty="0" smtClean="0"/>
              <a:t>__________________ </a:t>
            </a:r>
            <a:r>
              <a:rPr lang="en-US" dirty="0"/>
              <a:t>the Great Fire of London. Christopher Wren, the famous architect of that day, took part in rebuilding the city. Wider streets and brick houses were built. Wren built the present </a:t>
            </a:r>
            <a:r>
              <a:rPr lang="en-US" dirty="0" err="1"/>
              <a:t>St.Paul’s</a:t>
            </a:r>
            <a:r>
              <a:rPr lang="en-US" dirty="0"/>
              <a:t> Cathedral. He lays buried under the roof of his own great work. These words are written on his tomb: “If you want to see his monument, look around”.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1857364"/>
            <a:ext cx="3511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commemorates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sentences with </a:t>
            </a:r>
            <a:r>
              <a:rPr lang="en-US" dirty="0"/>
              <a:t>the right </a:t>
            </a:r>
            <a:r>
              <a:rPr lang="en-US" dirty="0" smtClean="0"/>
              <a:t>words and translate.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The fire brigade was trying </a:t>
            </a:r>
            <a:r>
              <a:rPr lang="en-US" sz="2800" dirty="0" smtClean="0"/>
              <a:t>to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 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_______</a:t>
            </a:r>
            <a:r>
              <a:rPr lang="en-US" sz="2800" dirty="0" smtClean="0"/>
              <a:t>the</a:t>
            </a:r>
            <a:r>
              <a:rPr lang="en-US" sz="2800" dirty="0"/>
              <a:t> flame for more than an hour.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Old houses in big cities are 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_________</a:t>
            </a:r>
            <a:r>
              <a:rPr lang="en-US" sz="2800" dirty="0" smtClean="0"/>
              <a:t>.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The fire 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___________</a:t>
            </a:r>
            <a:r>
              <a:rPr lang="en-US" sz="2800" dirty="0"/>
              <a:t> very quickly.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He 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_________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 </a:t>
            </a:r>
            <a:r>
              <a:rPr lang="en-US" sz="2800" dirty="0"/>
              <a:t>dearly for his mistake.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The fire 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____________</a:t>
            </a:r>
            <a:r>
              <a:rPr lang="en-US" sz="2800" dirty="0"/>
              <a:t> in three days.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_________________</a:t>
            </a:r>
            <a:r>
              <a:rPr lang="en-US" sz="2800" dirty="0"/>
              <a:t> fire is a dangerous task.  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4357694"/>
            <a:ext cx="30235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Extinguishing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1500174"/>
            <a:ext cx="144302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</a:t>
            </a:r>
            <a:r>
              <a:rPr lang="en-US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ut out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2285992"/>
            <a:ext cx="26789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demolished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2786058"/>
            <a:ext cx="183479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spreads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3357562"/>
            <a:ext cx="11160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paid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3857628"/>
            <a:ext cx="19656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</a:t>
            </a:r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ied out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323</Words>
  <Application>Microsoft Office PowerPoint</Application>
  <PresentationFormat>Экран (4:3)</PresentationFormat>
  <Paragraphs>52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</vt:lpstr>
      <vt:lpstr>Learn the words related to history </vt:lpstr>
      <vt:lpstr>Fill in the gaps:</vt:lpstr>
      <vt:lpstr>Fill in the gaps:</vt:lpstr>
      <vt:lpstr>Fill in the gaps:</vt:lpstr>
      <vt:lpstr>Complete the sentences with the right words and translate.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User</dc:creator>
  <cp:lastModifiedBy>User</cp:lastModifiedBy>
  <cp:revision>17</cp:revision>
  <dcterms:created xsi:type="dcterms:W3CDTF">2022-01-31T13:14:50Z</dcterms:created>
  <dcterms:modified xsi:type="dcterms:W3CDTF">2022-01-31T14:12:05Z</dcterms:modified>
</cp:coreProperties>
</file>