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324" r:id="rId3"/>
    <p:sldId id="257" r:id="rId4"/>
    <p:sldId id="279" r:id="rId5"/>
    <p:sldId id="280" r:id="rId6"/>
    <p:sldId id="259" r:id="rId7"/>
    <p:sldId id="260" r:id="rId8"/>
    <p:sldId id="261" r:id="rId9"/>
    <p:sldId id="275" r:id="rId10"/>
    <p:sldId id="276" r:id="rId11"/>
    <p:sldId id="319" r:id="rId12"/>
    <p:sldId id="320" r:id="rId13"/>
    <p:sldId id="263" r:id="rId14"/>
    <p:sldId id="322" r:id="rId15"/>
    <p:sldId id="281" r:id="rId16"/>
    <p:sldId id="300" r:id="rId17"/>
    <p:sldId id="301" r:id="rId18"/>
    <p:sldId id="282" r:id="rId19"/>
    <p:sldId id="283" r:id="rId20"/>
    <p:sldId id="284" r:id="rId21"/>
    <p:sldId id="285" r:id="rId22"/>
    <p:sldId id="286" r:id="rId23"/>
    <p:sldId id="302" r:id="rId24"/>
    <p:sldId id="287" r:id="rId25"/>
    <p:sldId id="288" r:id="rId26"/>
    <p:sldId id="289" r:id="rId27"/>
    <p:sldId id="290" r:id="rId28"/>
    <p:sldId id="291" r:id="rId29"/>
    <p:sldId id="292" r:id="rId30"/>
    <p:sldId id="305" r:id="rId31"/>
    <p:sldId id="293" r:id="rId32"/>
    <p:sldId id="294" r:id="rId33"/>
    <p:sldId id="295" r:id="rId34"/>
    <p:sldId id="296" r:id="rId35"/>
    <p:sldId id="297" r:id="rId36"/>
    <p:sldId id="303" r:id="rId37"/>
    <p:sldId id="304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  <p:sldId id="316" r:id="rId49"/>
    <p:sldId id="317" r:id="rId50"/>
    <p:sldId id="274" r:id="rId51"/>
    <p:sldId id="318" r:id="rId52"/>
    <p:sldId id="277" r:id="rId53"/>
    <p:sldId id="299" r:id="rId54"/>
    <p:sldId id="321" r:id="rId55"/>
    <p:sldId id="298" r:id="rId56"/>
    <p:sldId id="278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2" d="100"/>
          <a:sy n="72" d="100"/>
        </p:scale>
        <p:origin x="-12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6891B-D263-4EC2-9884-2006D12F5D45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AF7084-AE8D-4226-B9A1-2F46D8539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969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3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7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57;&#1077;&#1084;&#1077;&#1081;&#1085;&#1099;&#1077;%20&#1090;&#1088;&#1072;&#1076;&#1080;&#1094;&#1080;&#1080;%20&#1053;&#1054;&#1042;&#1040;&#1071;\stas_pekha_-_semeynyy_albom_(zaycev.net).mp3" TargetMode="Externa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7;&#1077;&#1084;&#1077;&#1081;&#1085;&#1099;&#1077;%20&#1090;&#1088;&#1072;&#1076;&#1080;&#1094;&#1080;&#1080;%20&#1053;&#1054;&#1042;&#1040;&#1071;\yuriy_antonov_-_pod_kryshey_doma_tvoego_(zaycev.net)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9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5328592" cy="1800199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Семья. </a:t>
            </a:r>
            <a:r>
              <a:rPr lang="ru-RU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Семейные ценности.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C:\Users\home\Desktop\0006-014-Semja-glaza-v-glaz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3568" y="3356992"/>
            <a:ext cx="3888432" cy="3162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 descr="C:\Users\home\Desktop\5562237.sbd8mn58em.W66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24128" y="332656"/>
            <a:ext cx="3040062" cy="302331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207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prstClr val="white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3600" dirty="0">
                <a:solidFill>
                  <a:prstClr val="white"/>
                </a:solidFill>
                <a:latin typeface="Arial"/>
                <a:ea typeface="+mn-ea"/>
                <a:cs typeface="+mn-cs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семье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мы: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4653136"/>
            <a:ext cx="7056437" cy="1309688"/>
          </a:xfrm>
        </p:spPr>
        <p:txBody>
          <a:bodyPr rtlCol="0">
            <a:normAutofit fontScale="25000" lnSpcReduction="20000"/>
          </a:bodyPr>
          <a:lstStyle/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получаем жизнь;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совершаем первые самостоятельные поступки;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получаем их оценку;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приобретаем представления о жизни, нравственности, морали;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приобретаем хозяйственные навыки;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получаем поддержку;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чувствуем себя в безопасности;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получаем любовь и нежность.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45792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3" y="661988"/>
            <a:ext cx="7200900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-61913"/>
            <a:ext cx="9144000" cy="584201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самое главное - в семье нас любят  и ценят!!!</a:t>
            </a:r>
          </a:p>
        </p:txBody>
      </p:sp>
    </p:spTree>
    <p:extLst>
      <p:ext uri="{BB962C8B-B14F-4D97-AF65-F5344CB8AC3E}">
        <p14:creationId xmlns:p14="http://schemas.microsoft.com/office/powerpoint/2010/main" val="276051072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емья -это счастье, Семья - это дом, где любят и ждут и не помнят о злом.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188640"/>
            <a:ext cx="8576954" cy="618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97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52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Л.Н. Толстой «Отец и сыновья»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19872" y="1268760"/>
            <a:ext cx="5338936" cy="4525963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Отец приказал сыновьям, чтобы жили в согласии; они не слушались. Вот он велел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принесть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веник и говорит: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Сломайте!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Сколько они ни бились, не могли сломать. Тогда отец развязал веник и велел ломать по одному пруту.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Они легко переломали прутья поодиночке.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Отец и говорит: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Так-то и вы: если в согласии жить будете, никто вас не одолеет; а если будете ссориться да все врозь - вас всякий легко погубит.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басне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Отец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сыновья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отец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показал наглядно непослушным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сыновьям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что нужно жить в согласии, приказав сломать веник. Оказалось, что целиком его сломать невозможно, а по прутику — очень легко: «Так-то и вы: если в согласии жить будете, никто вас не одолеет...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home\Desktop\otets-i-synovy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1700808"/>
            <a:ext cx="3096344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C:\Users\home\Desktop\tolstoy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956376" y="188640"/>
            <a:ext cx="1004820" cy="1035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5" y="202"/>
            <a:ext cx="9150873" cy="685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172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319588"/>
            <a:ext cx="3144837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4473575"/>
            <a:ext cx="2914650" cy="218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8" y="4292600"/>
            <a:ext cx="2916237" cy="218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23528" y="260648"/>
            <a:ext cx="8042275" cy="3140422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FF0000"/>
                </a:solidFill>
              </a:rPr>
              <a:t/>
            </a:r>
            <a:br>
              <a:rPr lang="ru-RU" altLang="ru-RU" sz="2800" b="1" dirty="0" smtClean="0">
                <a:solidFill>
                  <a:srgbClr val="FF0000"/>
                </a:solidFill>
              </a:rPr>
            </a:br>
            <a:r>
              <a:rPr lang="ru-RU" altLang="ru-RU" sz="3600" b="1" dirty="0" smtClean="0">
                <a:solidFill>
                  <a:srgbClr val="FF0000"/>
                </a:solidFill>
              </a:rPr>
              <a:t>Что такое традиция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?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/>
            </a:r>
            <a:br>
              <a:rPr lang="ru-RU" altLang="ru-RU" sz="3600" b="1" dirty="0" smtClean="0">
                <a:solidFill>
                  <a:srgbClr val="FF0000"/>
                </a:solidFill>
              </a:rPr>
            </a:br>
            <a:r>
              <a:rPr lang="ru-RU" altLang="ru-RU" sz="3600" b="1" dirty="0" smtClean="0">
                <a:solidFill>
                  <a:srgbClr val="FF0000"/>
                </a:solidFill>
              </a:rPr>
              <a:t>Важно ли их сохранять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?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/>
            </a:r>
            <a:br>
              <a:rPr lang="ru-RU" altLang="ru-RU" sz="3600" b="1" dirty="0" smtClean="0">
                <a:solidFill>
                  <a:srgbClr val="FF0000"/>
                </a:solidFill>
              </a:rPr>
            </a:br>
            <a:r>
              <a:rPr lang="ru-RU" altLang="ru-RU" sz="3600" b="1" dirty="0" smtClean="0">
                <a:solidFill>
                  <a:srgbClr val="FF0000"/>
                </a:solidFill>
              </a:rPr>
              <a:t>Почему люди соблюдают традиции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?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/>
            </a:r>
            <a:br>
              <a:rPr lang="ru-RU" altLang="ru-RU" sz="3600" b="1" dirty="0" smtClean="0">
                <a:solidFill>
                  <a:srgbClr val="FF0000"/>
                </a:solidFill>
              </a:rPr>
            </a:br>
            <a:r>
              <a:rPr lang="ru-RU" altLang="ru-RU" sz="3600" b="1" dirty="0" smtClean="0">
                <a:solidFill>
                  <a:srgbClr val="FF0000"/>
                </a:solidFill>
              </a:rPr>
              <a:t>Какие семейные традиции есть в вашей семье?</a:t>
            </a:r>
          </a:p>
        </p:txBody>
      </p:sp>
    </p:spTree>
    <p:extLst>
      <p:ext uri="{BB962C8B-B14F-4D97-AF65-F5344CB8AC3E}">
        <p14:creationId xmlns:p14="http://schemas.microsoft.com/office/powerpoint/2010/main" val="364908177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12875"/>
            <a:ext cx="8424936" cy="4525963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</a:rPr>
              <a:t>Традиция - от латинского "передача". Это слово означает сложившиеся и передаваемые в течение длительного времени из поколения в поколение обычаи, порядки, правила поведения. </a:t>
            </a:r>
          </a:p>
        </p:txBody>
      </p:sp>
    </p:spTree>
    <p:extLst>
      <p:ext uri="{BB962C8B-B14F-4D97-AF65-F5344CB8AC3E}">
        <p14:creationId xmlns:p14="http://schemas.microsoft.com/office/powerpoint/2010/main" val="126018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692150"/>
            <a:ext cx="7129462" cy="5375275"/>
          </a:xfrm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1168400" y="0"/>
            <a:ext cx="6553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Семейные традиции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2988" y="965200"/>
            <a:ext cx="712946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это  принятые в семье нормы, манеры  поведения, обычаи и взгляды, которые передаются из поколения в поколение.</a:t>
            </a:r>
          </a:p>
        </p:txBody>
      </p:sp>
    </p:spTree>
    <p:extLst>
      <p:ext uri="{BB962C8B-B14F-4D97-AF65-F5344CB8AC3E}">
        <p14:creationId xmlns:p14="http://schemas.microsoft.com/office/powerpoint/2010/main" val="4970840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WordArt 1"/>
          <p:cNvSpPr>
            <a:spLocks noChangeArrowheads="1" noChangeShapeType="1" noTextEdit="1"/>
          </p:cNvSpPr>
          <p:nvPr/>
        </p:nvSpPr>
        <p:spPr bwMode="auto">
          <a:xfrm>
            <a:off x="684213" y="549275"/>
            <a:ext cx="7632700" cy="35226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360">
                  <a:solidFill>
                    <a:srgbClr val="CC99FF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CC00CC"/>
                    </a:gs>
                    <a:gs pos="100000">
                      <a:srgbClr val="6600CC"/>
                    </a:gs>
                  </a:gsLst>
                  <a:lin ang="5400000" scaled="1"/>
                </a:gradFill>
                <a:effectLst>
                  <a:outerShdw dist="53966" dir="2700000" algn="ctr" rotWithShape="0">
                    <a:srgbClr val="9999FF">
                      <a:alpha val="80011"/>
                    </a:srgbClr>
                  </a:outerShdw>
                </a:effectLst>
                <a:latin typeface="Impact"/>
              </a:rPr>
              <a:t> </a:t>
            </a:r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buClrTx/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</a:rPr>
              <a:t>   </a:t>
            </a:r>
            <a:endParaRPr lang="ru-RU" altLang="ru-RU" sz="2000" b="1" dirty="0">
              <a:solidFill>
                <a:srgbClr val="000000"/>
              </a:solidFill>
            </a:endParaRP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 </a:t>
            </a:r>
            <a:r>
              <a:rPr lang="ru-RU" altLang="ru-RU" sz="2800" b="1" dirty="0">
                <a:solidFill>
                  <a:srgbClr val="C00000"/>
                </a:solidFill>
              </a:rPr>
              <a:t>Традиции  это не только то, что отличает один народ от другого, но и то, что способно объединить самых разных людей.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260350"/>
            <a:ext cx="1509712" cy="105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9702" name="Group 5"/>
          <p:cNvGrpSpPr>
            <a:grpSpLocks/>
          </p:cNvGrpSpPr>
          <p:nvPr/>
        </p:nvGrpSpPr>
        <p:grpSpPr bwMode="auto">
          <a:xfrm>
            <a:off x="475590" y="1603581"/>
            <a:ext cx="4176836" cy="4425950"/>
            <a:chOff x="385" y="1071"/>
            <a:chExt cx="2354" cy="2602"/>
          </a:xfrm>
        </p:grpSpPr>
        <p:pic>
          <p:nvPicPr>
            <p:cNvPr id="29703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1071"/>
              <a:ext cx="2354" cy="2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9704" name="Text Box 7"/>
            <p:cNvSpPr txBox="1">
              <a:spLocks noChangeArrowheads="1"/>
            </p:cNvSpPr>
            <p:nvPr/>
          </p:nvSpPr>
          <p:spPr bwMode="auto">
            <a:xfrm>
              <a:off x="385" y="1071"/>
              <a:ext cx="2354" cy="2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57491368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  </a:t>
            </a:r>
            <a:r>
              <a:rPr lang="ru-RU" altLang="ru-RU" sz="2400" b="1" dirty="0">
                <a:solidFill>
                  <a:srgbClr val="C00000"/>
                </a:solidFill>
              </a:rPr>
              <a:t>Семейные традиции русского народа – наиболее интересная часть истории и культуры Российского государства, которая знакомит нас с опытом наших предков.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188913"/>
            <a:ext cx="1296988" cy="90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31749" name="Group 4"/>
          <p:cNvGrpSpPr>
            <a:grpSpLocks/>
          </p:cNvGrpSpPr>
          <p:nvPr/>
        </p:nvGrpSpPr>
        <p:grpSpPr bwMode="auto">
          <a:xfrm>
            <a:off x="457200" y="1773238"/>
            <a:ext cx="3890963" cy="4032026"/>
            <a:chOff x="612" y="1117"/>
            <a:chExt cx="2127" cy="2127"/>
          </a:xfrm>
        </p:grpSpPr>
        <p:pic>
          <p:nvPicPr>
            <p:cNvPr id="3175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1117"/>
              <a:ext cx="2127" cy="2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1751" name="Text Box 6"/>
            <p:cNvSpPr txBox="1">
              <a:spLocks noChangeArrowheads="1"/>
            </p:cNvSpPr>
            <p:nvPr/>
          </p:nvSpPr>
          <p:spPr bwMode="auto">
            <a:xfrm>
              <a:off x="612" y="1117"/>
              <a:ext cx="2127" cy="2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6962076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1003" y="234779"/>
            <a:ext cx="5024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smtClean="0">
                <a:solidFill>
                  <a:srgbClr val="FF0000"/>
                </a:solidFill>
                <a:latin typeface="Comic Sans MS" pitchFamily="66" charset="0"/>
              </a:rPr>
              <a:t>Ответьте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на вопросы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947" y="1161535"/>
            <a:ext cx="87135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ru-RU" sz="3600" dirty="0" smtClean="0">
                <a:latin typeface="Comic Sans MS" pitchFamily="66" charset="0"/>
              </a:rPr>
              <a:t>Что такое </a:t>
            </a:r>
            <a:r>
              <a:rPr lang="ru-RU" sz="3600" dirty="0" smtClean="0">
                <a:latin typeface="Comic Sans MS" pitchFamily="66" charset="0"/>
              </a:rPr>
              <a:t>животноводство</a:t>
            </a:r>
            <a:r>
              <a:rPr lang="ru-RU" sz="3600" dirty="0" smtClean="0">
                <a:latin typeface="Comic Sans MS" pitchFamily="66" charset="0"/>
              </a:rPr>
              <a:t>?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ru-RU" sz="3600" dirty="0" smtClean="0">
                <a:latin typeface="Comic Sans MS" pitchFamily="66" charset="0"/>
              </a:rPr>
              <a:t>Назовите отрасли </a:t>
            </a:r>
            <a:r>
              <a:rPr lang="ru-RU" sz="3600" dirty="0" smtClean="0">
                <a:latin typeface="Comic Sans MS" pitchFamily="66" charset="0"/>
              </a:rPr>
              <a:t>животноводства</a:t>
            </a:r>
            <a:r>
              <a:rPr lang="ru-RU" sz="3600" dirty="0" smtClean="0">
                <a:latin typeface="Comic Sans MS" pitchFamily="66" charset="0"/>
              </a:rPr>
              <a:t>?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ru-RU" sz="3600" dirty="0" smtClean="0">
                <a:latin typeface="Comic Sans MS" pitchFamily="66" charset="0"/>
              </a:rPr>
              <a:t>Для чего люди занимаются </a:t>
            </a:r>
            <a:r>
              <a:rPr lang="ru-RU" sz="3600" dirty="0" smtClean="0">
                <a:latin typeface="Comic Sans MS" pitchFamily="66" charset="0"/>
              </a:rPr>
              <a:t>животноводством?</a:t>
            </a:r>
            <a:endParaRPr lang="ru-RU" sz="3600" dirty="0" smtClean="0">
              <a:latin typeface="Comic Sans MS" pitchFamily="66" charset="0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ru-RU" sz="3600" dirty="0" smtClean="0">
                <a:latin typeface="Comic Sans MS" pitchFamily="66" charset="0"/>
              </a:rPr>
              <a:t>Какие профессии этой отрасли вы знаете?</a:t>
            </a: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03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4283968" y="1268760"/>
            <a:ext cx="460851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     </a:t>
            </a:r>
            <a:r>
              <a:rPr lang="ru-RU" altLang="ru-RU" sz="2800" b="1" dirty="0">
                <a:solidFill>
                  <a:srgbClr val="C00000"/>
                </a:solidFill>
              </a:rPr>
              <a:t>Начнем с того, что семейные традиции России никогда не обходились без науки генеалогии: было стыдно не знать родословную, а самым обидным прозвищем считалось «Иван, не помнящий родства».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188913"/>
            <a:ext cx="1404937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33797" name="Group 4"/>
          <p:cNvGrpSpPr>
            <a:grpSpLocks/>
          </p:cNvGrpSpPr>
          <p:nvPr/>
        </p:nvGrpSpPr>
        <p:grpSpPr bwMode="auto">
          <a:xfrm>
            <a:off x="539750" y="1773238"/>
            <a:ext cx="4021138" cy="3332162"/>
            <a:chOff x="340" y="1117"/>
            <a:chExt cx="2533" cy="2099"/>
          </a:xfrm>
        </p:grpSpPr>
        <p:pic>
          <p:nvPicPr>
            <p:cNvPr id="33798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1117"/>
              <a:ext cx="2533" cy="20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3799" name="Text Box 6"/>
            <p:cNvSpPr txBox="1">
              <a:spLocks noChangeArrowheads="1"/>
            </p:cNvSpPr>
            <p:nvPr/>
          </p:nvSpPr>
          <p:spPr bwMode="auto">
            <a:xfrm>
              <a:off x="340" y="1117"/>
              <a:ext cx="2533" cy="20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32218215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ценности</a:t>
            </a:r>
          </a:p>
        </p:txBody>
      </p:sp>
      <p:sp>
        <p:nvSpPr>
          <p:cNvPr id="35843" name="Text Box 2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buClrTx/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</a:rPr>
              <a:t>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800" dirty="0">
                <a:solidFill>
                  <a:srgbClr val="C00000"/>
                </a:solidFill>
              </a:rPr>
              <a:t>   </a:t>
            </a:r>
            <a:r>
              <a:rPr lang="ru-RU" altLang="ru-RU" sz="2800" b="1" dirty="0">
                <a:solidFill>
                  <a:srgbClr val="C00000"/>
                </a:solidFill>
              </a:rPr>
              <a:t>Составление подробной родословной, своего фамильного дерева являлось неотъемлемой частью традиций каждой семьи.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35845" name="Group 4"/>
          <p:cNvGrpSpPr>
            <a:grpSpLocks/>
          </p:cNvGrpSpPr>
          <p:nvPr/>
        </p:nvGrpSpPr>
        <p:grpSpPr bwMode="auto">
          <a:xfrm>
            <a:off x="323527" y="1402493"/>
            <a:ext cx="4308797" cy="5157787"/>
            <a:chOff x="385" y="1071"/>
            <a:chExt cx="2533" cy="2325"/>
          </a:xfrm>
        </p:grpSpPr>
        <p:pic>
          <p:nvPicPr>
            <p:cNvPr id="3584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1071"/>
              <a:ext cx="2533" cy="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5847" name="Text Box 6"/>
            <p:cNvSpPr txBox="1">
              <a:spLocks noChangeArrowheads="1"/>
            </p:cNvSpPr>
            <p:nvPr/>
          </p:nvSpPr>
          <p:spPr bwMode="auto">
            <a:xfrm>
              <a:off x="385" y="1071"/>
              <a:ext cx="2533" cy="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4054349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FF99"/>
                </a:solidFill>
              </a:rPr>
              <a:t>Семейные ценности</a:t>
            </a:r>
          </a:p>
        </p:txBody>
      </p:sp>
      <p:sp>
        <p:nvSpPr>
          <p:cNvPr id="37891" name="Text Box 2"/>
          <p:cNvSpPr txBox="1">
            <a:spLocks noChangeArrowheads="1"/>
          </p:cNvSpPr>
          <p:nvPr/>
        </p:nvSpPr>
        <p:spPr bwMode="auto">
          <a:xfrm>
            <a:off x="4568349" y="1346125"/>
            <a:ext cx="4402613" cy="47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   </a:t>
            </a:r>
          </a:p>
          <a:p>
            <a:pPr marL="0" indent="0">
              <a:spcBef>
                <a:spcPts val="500"/>
              </a:spcBef>
              <a:buClrTx/>
              <a:buFontTx/>
              <a:buNone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altLang="ru-RU" sz="2000" b="1" dirty="0">
                <a:solidFill>
                  <a:srgbClr val="F2F2F2"/>
                </a:solidFill>
              </a:rPr>
              <a:t>     </a:t>
            </a:r>
            <a:r>
              <a:rPr lang="ru-RU" altLang="ru-RU" sz="2400" b="1" dirty="0">
                <a:solidFill>
                  <a:srgbClr val="FF0000"/>
                </a:solidFill>
              </a:rPr>
              <a:t>Когда появились фотоаппараты, люди стали составлять, а потом и хранить семейные альбомы. Этот обычай успешно дошел и до наших дней. Наверное, у большинства имеются старые альбомы с фотокарточками дорогих сердцу родных, может быть, уже ушедших из жизни.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F2F2F2"/>
              </a:solidFill>
            </a:endParaRPr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188913"/>
            <a:ext cx="1303338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37893" name="Group 4"/>
          <p:cNvGrpSpPr>
            <a:grpSpLocks/>
          </p:cNvGrpSpPr>
          <p:nvPr/>
        </p:nvGrpSpPr>
        <p:grpSpPr bwMode="auto">
          <a:xfrm>
            <a:off x="259552" y="1916832"/>
            <a:ext cx="4308797" cy="3651250"/>
            <a:chOff x="385" y="1525"/>
            <a:chExt cx="2533" cy="1668"/>
          </a:xfrm>
        </p:grpSpPr>
        <p:pic>
          <p:nvPicPr>
            <p:cNvPr id="37894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1525"/>
              <a:ext cx="2533" cy="16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7895" name="Text Box 6"/>
            <p:cNvSpPr txBox="1">
              <a:spLocks noChangeArrowheads="1"/>
            </p:cNvSpPr>
            <p:nvPr/>
          </p:nvSpPr>
          <p:spPr bwMode="auto">
            <a:xfrm>
              <a:off x="385" y="1525"/>
              <a:ext cx="2533" cy="16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2184873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хранение семейных фотографий</a:t>
            </a:r>
          </a:p>
        </p:txBody>
      </p:sp>
      <p:pic>
        <p:nvPicPr>
          <p:cNvPr id="26627" name="Picture 2" descr="C:\Users\Руслан\Desktop\Новая папка\d181d0bed185d1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088608" cy="621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stas_pekha_-_semeynyy_albom_(zaycev.net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50847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318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376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WordArt 1"/>
          <p:cNvSpPr>
            <a:spLocks noChangeArrowheads="1" noChangeShapeType="1" noTextEdit="1"/>
          </p:cNvSpPr>
          <p:nvPr/>
        </p:nvSpPr>
        <p:spPr bwMode="auto">
          <a:xfrm>
            <a:off x="684213" y="549275"/>
            <a:ext cx="7632700" cy="35226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360">
                  <a:solidFill>
                    <a:srgbClr val="CC99FF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CC00CC"/>
                    </a:gs>
                    <a:gs pos="100000">
                      <a:srgbClr val="6600CC"/>
                    </a:gs>
                  </a:gsLst>
                  <a:lin ang="5400000" scaled="1"/>
                </a:gradFill>
                <a:effectLst>
                  <a:outerShdw dist="53966" dir="2700000" algn="ctr" rotWithShape="0">
                    <a:srgbClr val="9999FF">
                      <a:alpha val="80011"/>
                    </a:srgbClr>
                  </a:outerShdw>
                </a:effectLst>
                <a:latin typeface="Impact"/>
              </a:rPr>
              <a:t> </a:t>
            </a: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  </a:t>
            </a:r>
            <a:r>
              <a:rPr lang="ru-RU" altLang="ru-RU" sz="2400" b="1" dirty="0">
                <a:solidFill>
                  <a:srgbClr val="C00000"/>
                </a:solidFill>
              </a:rPr>
              <a:t>Кстати, чтить память своих родственников, поминать тех, кто покинул этот мир, тоже относятся к исконно русским традициям, равно как и постоянная забота о престарелых родителях.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188913"/>
            <a:ext cx="1509712" cy="105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39942" name="Group 5"/>
          <p:cNvGrpSpPr>
            <a:grpSpLocks/>
          </p:cNvGrpSpPr>
          <p:nvPr/>
        </p:nvGrpSpPr>
        <p:grpSpPr bwMode="auto">
          <a:xfrm>
            <a:off x="684213" y="1844675"/>
            <a:ext cx="4021137" cy="3888581"/>
            <a:chOff x="431" y="1162"/>
            <a:chExt cx="2533" cy="1683"/>
          </a:xfrm>
        </p:grpSpPr>
        <p:pic>
          <p:nvPicPr>
            <p:cNvPr id="39943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162"/>
              <a:ext cx="2533" cy="16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9944" name="Text Box 7"/>
            <p:cNvSpPr txBox="1">
              <a:spLocks noChangeArrowheads="1"/>
            </p:cNvSpPr>
            <p:nvPr/>
          </p:nvSpPr>
          <p:spPr bwMode="auto">
            <a:xfrm>
              <a:off x="431" y="1162"/>
              <a:ext cx="2533" cy="16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8760670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41987" name="Text Box 2"/>
          <p:cNvSpPr txBox="1">
            <a:spLocks noChangeArrowheads="1"/>
          </p:cNvSpPr>
          <p:nvPr/>
        </p:nvSpPr>
        <p:spPr bwMode="auto">
          <a:xfrm>
            <a:off x="4579167" y="1417638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   </a:t>
            </a:r>
          </a:p>
          <a:p>
            <a:pPr marL="0" indent="0">
              <a:spcBef>
                <a:spcPts val="500"/>
              </a:spcBef>
              <a:buClrTx/>
              <a:buFontTx/>
              <a:buNone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altLang="ru-RU" sz="2000" b="1" dirty="0">
                <a:solidFill>
                  <a:srgbClr val="C00000"/>
                </a:solidFill>
              </a:rPr>
              <a:t>     </a:t>
            </a:r>
            <a:r>
              <a:rPr lang="ru-RU" altLang="ru-RU" sz="2400" b="1" dirty="0">
                <a:solidFill>
                  <a:srgbClr val="C00000"/>
                </a:solidFill>
              </a:rPr>
              <a:t>Давней русской традицией можно назвать и передачу вещей, принадлежащих далеким (и не очень) предкам, своим потомкам. Например, прабабушкина шкатулка или прадедушкины часы – семейные реликвии, которые хранятся долгие годы в укромном уголке дома.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589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1989" name="Group 4"/>
          <p:cNvGrpSpPr>
            <a:grpSpLocks/>
          </p:cNvGrpSpPr>
          <p:nvPr/>
        </p:nvGrpSpPr>
        <p:grpSpPr bwMode="auto">
          <a:xfrm>
            <a:off x="457200" y="1600201"/>
            <a:ext cx="4021138" cy="3759200"/>
            <a:chOff x="288" y="1479"/>
            <a:chExt cx="2533" cy="1897"/>
          </a:xfrm>
        </p:grpSpPr>
        <p:pic>
          <p:nvPicPr>
            <p:cNvPr id="4199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479"/>
              <a:ext cx="2533" cy="1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1991" name="Text Box 6"/>
            <p:cNvSpPr txBox="1">
              <a:spLocks noChangeArrowheads="1"/>
            </p:cNvSpPr>
            <p:nvPr/>
          </p:nvSpPr>
          <p:spPr bwMode="auto">
            <a:xfrm>
              <a:off x="288" y="1479"/>
              <a:ext cx="2533" cy="1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69158913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 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     </a:t>
            </a:r>
            <a:r>
              <a:rPr lang="ru-RU" altLang="ru-RU" sz="2800" b="1" dirty="0">
                <a:solidFill>
                  <a:srgbClr val="C00000"/>
                </a:solidFill>
              </a:rPr>
              <a:t>История вещей становится не только достоянием отдельно взятой семьи, но и историей народа и всей Родины в целом.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188913"/>
            <a:ext cx="1303338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4037" name="Group 4"/>
          <p:cNvGrpSpPr>
            <a:grpSpLocks/>
          </p:cNvGrpSpPr>
          <p:nvPr/>
        </p:nvGrpSpPr>
        <p:grpSpPr bwMode="auto">
          <a:xfrm>
            <a:off x="611560" y="1581066"/>
            <a:ext cx="3673028" cy="4825007"/>
            <a:chOff x="657" y="935"/>
            <a:chExt cx="1833" cy="2450"/>
          </a:xfrm>
        </p:grpSpPr>
        <p:pic>
          <p:nvPicPr>
            <p:cNvPr id="44038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" y="935"/>
              <a:ext cx="1833" cy="2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4039" name="Text Box 6"/>
            <p:cNvSpPr txBox="1">
              <a:spLocks noChangeArrowheads="1"/>
            </p:cNvSpPr>
            <p:nvPr/>
          </p:nvSpPr>
          <p:spPr bwMode="auto">
            <a:xfrm>
              <a:off x="657" y="935"/>
              <a:ext cx="1833" cy="2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1783013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  </a:t>
            </a:r>
            <a:r>
              <a:rPr lang="ru-RU" altLang="ru-RU" sz="2800" b="1" dirty="0">
                <a:solidFill>
                  <a:srgbClr val="C00000"/>
                </a:solidFill>
              </a:rPr>
              <a:t>Существует также прекрасный обычай называть ребенка в честь кого-нибудь из членов семьи (есть так называемые «семейные имена»).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0" y="188913"/>
            <a:ext cx="13017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6085" name="Group 4"/>
          <p:cNvGrpSpPr>
            <a:grpSpLocks/>
          </p:cNvGrpSpPr>
          <p:nvPr/>
        </p:nvGrpSpPr>
        <p:grpSpPr bwMode="auto">
          <a:xfrm>
            <a:off x="900113" y="1341438"/>
            <a:ext cx="3305175" cy="2413000"/>
            <a:chOff x="567" y="845"/>
            <a:chExt cx="2082" cy="1520"/>
          </a:xfrm>
        </p:grpSpPr>
        <p:pic>
          <p:nvPicPr>
            <p:cNvPr id="4608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845"/>
              <a:ext cx="2082" cy="1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6088" name="Text Box 6"/>
            <p:cNvSpPr txBox="1">
              <a:spLocks noChangeArrowheads="1"/>
            </p:cNvSpPr>
            <p:nvPr/>
          </p:nvSpPr>
          <p:spPr bwMode="auto">
            <a:xfrm>
              <a:off x="567" y="845"/>
              <a:ext cx="2082" cy="1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  <p:pic>
        <p:nvPicPr>
          <p:cNvPr id="4608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005263"/>
            <a:ext cx="381000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09083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4648200" y="1417638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buClrTx/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</a:rPr>
              <a:t>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</a:rPr>
              <a:t>    </a:t>
            </a:r>
            <a:r>
              <a:rPr lang="ru-RU" altLang="ru-RU" sz="2400" b="1" dirty="0">
                <a:solidFill>
                  <a:srgbClr val="C00000"/>
                </a:solidFill>
              </a:rPr>
              <a:t>А вот семейные традиции, примеры которых в настоящее время практически не найти, это старинные профессиональные династии (то есть когда все члены семьи занимались каким-то одним видом деятельности).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522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88913"/>
            <a:ext cx="11525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52229" name="Group 4"/>
          <p:cNvGrpSpPr>
            <a:grpSpLocks/>
          </p:cNvGrpSpPr>
          <p:nvPr/>
        </p:nvGrpSpPr>
        <p:grpSpPr bwMode="auto">
          <a:xfrm>
            <a:off x="457200" y="1600201"/>
            <a:ext cx="4021138" cy="3589338"/>
            <a:chOff x="288" y="1587"/>
            <a:chExt cx="2533" cy="1682"/>
          </a:xfrm>
        </p:grpSpPr>
        <p:pic>
          <p:nvPicPr>
            <p:cNvPr id="5223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587"/>
              <a:ext cx="2533" cy="1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2231" name="Text Box 6"/>
            <p:cNvSpPr txBox="1">
              <a:spLocks noChangeArrowheads="1"/>
            </p:cNvSpPr>
            <p:nvPr/>
          </p:nvSpPr>
          <p:spPr bwMode="auto">
            <a:xfrm>
              <a:off x="288" y="1587"/>
              <a:ext cx="2533" cy="1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8954672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4572000" y="1341438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rgbClr val="C00000"/>
                </a:solidFill>
              </a:rPr>
              <a:t>     Известны целые династии потомственных пекарей, кондитеров, военных, </a:t>
            </a:r>
            <a:r>
              <a:rPr lang="ru-RU" altLang="ru-RU" sz="2800" b="1" dirty="0" smtClean="0">
                <a:solidFill>
                  <a:srgbClr val="C00000"/>
                </a:solidFill>
              </a:rPr>
              <a:t>врачей, учителей, сапожников</a:t>
            </a:r>
            <a:r>
              <a:rPr lang="ru-RU" altLang="ru-RU" sz="2800" b="1" dirty="0">
                <a:solidFill>
                  <a:srgbClr val="C00000"/>
                </a:solidFill>
              </a:rPr>
              <a:t>, плотников, священников, артистов.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542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88913"/>
            <a:ext cx="1198563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54277" name="Group 4"/>
          <p:cNvGrpSpPr>
            <a:grpSpLocks/>
          </p:cNvGrpSpPr>
          <p:nvPr/>
        </p:nvGrpSpPr>
        <p:grpSpPr bwMode="auto">
          <a:xfrm>
            <a:off x="971550" y="1341438"/>
            <a:ext cx="3078163" cy="2309812"/>
            <a:chOff x="612" y="845"/>
            <a:chExt cx="1939" cy="1455"/>
          </a:xfrm>
        </p:grpSpPr>
        <p:pic>
          <p:nvPicPr>
            <p:cNvPr id="5427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845"/>
              <a:ext cx="1939" cy="1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4280" name="Text Box 6"/>
            <p:cNvSpPr txBox="1">
              <a:spLocks noChangeArrowheads="1"/>
            </p:cNvSpPr>
            <p:nvPr/>
          </p:nvSpPr>
          <p:spPr bwMode="auto">
            <a:xfrm>
              <a:off x="612" y="845"/>
              <a:ext cx="1939" cy="1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  <p:pic>
        <p:nvPicPr>
          <p:cNvPr id="5427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933825"/>
            <a:ext cx="3167062" cy="211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319815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11560" y="3284985"/>
            <a:ext cx="4038600" cy="26642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 меня есть мама, </a:t>
            </a: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 меня есть папа, </a:t>
            </a: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 меня есть дедушка,</a:t>
            </a: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 меня есть бабушка.</a:t>
            </a: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А у них есть я.</a:t>
            </a: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Что же это? </a:t>
            </a:r>
          </a:p>
          <a:p>
            <a:pPr lvl="1"/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</a:t>
            </a:r>
            <a:endParaRPr lang="ru-RU" dirty="0"/>
          </a:p>
        </p:txBody>
      </p:sp>
      <p:pic>
        <p:nvPicPr>
          <p:cNvPr id="1026" name="Picture 2" descr="C:\Users\home\Desktop\de633cc965a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0" y="1412776"/>
            <a:ext cx="4258816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260648"/>
            <a:ext cx="352839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547664" y="5661248"/>
            <a:ext cx="2520280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</a:p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28292" y="5610944"/>
            <a:ext cx="28276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765175"/>
            <a:ext cx="7200900" cy="5327650"/>
          </a:xfrm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273050" y="0"/>
            <a:ext cx="8856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продолжение династии </a:t>
            </a:r>
          </a:p>
        </p:txBody>
      </p:sp>
    </p:spTree>
    <p:extLst>
      <p:ext uri="{BB962C8B-B14F-4D97-AF65-F5344CB8AC3E}">
        <p14:creationId xmlns:p14="http://schemas.microsoft.com/office/powerpoint/2010/main" val="1536260166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buClrTx/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</a:rPr>
              <a:t> 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800" dirty="0">
                <a:solidFill>
                  <a:srgbClr val="C00000"/>
                </a:solidFill>
              </a:rPr>
              <a:t>    </a:t>
            </a:r>
            <a:r>
              <a:rPr lang="ru-RU" altLang="ru-RU" sz="2800" b="1" dirty="0">
                <a:solidFill>
                  <a:srgbClr val="C00000"/>
                </a:solidFill>
              </a:rPr>
              <a:t>И, конечно же, самым любимыми являются семейные праздники, поскольку все еще сильны в нас традиции древнерусского застолья.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563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438" y="0"/>
            <a:ext cx="1198562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56325" name="Group 4"/>
          <p:cNvGrpSpPr>
            <a:grpSpLocks/>
          </p:cNvGrpSpPr>
          <p:nvPr/>
        </p:nvGrpSpPr>
        <p:grpSpPr bwMode="auto">
          <a:xfrm>
            <a:off x="468313" y="1417638"/>
            <a:ext cx="4089400" cy="3433762"/>
            <a:chOff x="295" y="1344"/>
            <a:chExt cx="2576" cy="1712"/>
          </a:xfrm>
        </p:grpSpPr>
        <p:pic>
          <p:nvPicPr>
            <p:cNvPr id="5632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344"/>
              <a:ext cx="2576" cy="1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6327" name="Text Box 6"/>
            <p:cNvSpPr txBox="1">
              <a:spLocks noChangeArrowheads="1"/>
            </p:cNvSpPr>
            <p:nvPr/>
          </p:nvSpPr>
          <p:spPr bwMode="auto">
            <a:xfrm>
              <a:off x="295" y="1344"/>
              <a:ext cx="2576" cy="1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0927970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FF99"/>
                </a:solidFill>
              </a:rPr>
              <a:t>Семейные традиции</a:t>
            </a: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  </a:t>
            </a:r>
            <a:r>
              <a:rPr lang="ru-RU" altLang="ru-RU" sz="2400" b="1" dirty="0">
                <a:solidFill>
                  <a:srgbClr val="FF0000"/>
                </a:solidFill>
              </a:rPr>
              <a:t>На Руси к приему гостей готовились загодя, тщательно убирая не только дом, но и двор. Всех входящих гостей встречали хлебом-солью, затем выходила хозяйка, кланялась всем в пояс, а гости отвечали ей тем же.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F2F2F2"/>
              </a:solidFill>
            </a:endParaRPr>
          </a:p>
        </p:txBody>
      </p:sp>
      <p:pic>
        <p:nvPicPr>
          <p:cNvPr id="583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0" y="188913"/>
            <a:ext cx="13017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58373" name="Group 4"/>
          <p:cNvGrpSpPr>
            <a:grpSpLocks/>
          </p:cNvGrpSpPr>
          <p:nvPr/>
        </p:nvGrpSpPr>
        <p:grpSpPr bwMode="auto">
          <a:xfrm>
            <a:off x="107504" y="2060575"/>
            <a:ext cx="4524821" cy="3672681"/>
            <a:chOff x="385" y="1298"/>
            <a:chExt cx="2533" cy="1694"/>
          </a:xfrm>
        </p:grpSpPr>
        <p:pic>
          <p:nvPicPr>
            <p:cNvPr id="58374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1298"/>
              <a:ext cx="2533" cy="16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8375" name="Text Box 6"/>
            <p:cNvSpPr txBox="1">
              <a:spLocks noChangeArrowheads="1"/>
            </p:cNvSpPr>
            <p:nvPr/>
          </p:nvSpPr>
          <p:spPr bwMode="auto">
            <a:xfrm>
              <a:off x="385" y="1298"/>
              <a:ext cx="2533" cy="16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69606446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buClrTx/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</a:rPr>
              <a:t> 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  </a:t>
            </a:r>
            <a:r>
              <a:rPr lang="ru-RU" altLang="ru-RU" sz="2800" b="1" dirty="0">
                <a:solidFill>
                  <a:srgbClr val="C00000"/>
                </a:solidFill>
              </a:rPr>
              <a:t>Потом все садились за общий стол, хором пели песни, а хозяева угощали всех своими яствами (каша, щи, рыба, дичь, рыба, ягоды, мед).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000" b="1" dirty="0">
              <a:solidFill>
                <a:srgbClr val="C00000"/>
              </a:solidFill>
            </a:endParaRPr>
          </a:p>
        </p:txBody>
      </p:sp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88913"/>
            <a:ext cx="11525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0421" name="Group 4"/>
          <p:cNvGrpSpPr>
            <a:grpSpLocks/>
          </p:cNvGrpSpPr>
          <p:nvPr/>
        </p:nvGrpSpPr>
        <p:grpSpPr bwMode="auto">
          <a:xfrm>
            <a:off x="179512" y="1989138"/>
            <a:ext cx="4241676" cy="3816126"/>
            <a:chOff x="612" y="1253"/>
            <a:chExt cx="2173" cy="1626"/>
          </a:xfrm>
        </p:grpSpPr>
        <p:pic>
          <p:nvPicPr>
            <p:cNvPr id="60422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1253"/>
              <a:ext cx="2173" cy="16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0423" name="Text Box 6"/>
            <p:cNvSpPr txBox="1">
              <a:spLocks noChangeArrowheads="1"/>
            </p:cNvSpPr>
            <p:nvPr/>
          </p:nvSpPr>
          <p:spPr bwMode="auto">
            <a:xfrm>
              <a:off x="612" y="1253"/>
              <a:ext cx="2173" cy="16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63148939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62467" name="Text Box 2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  </a:t>
            </a:r>
            <a:r>
              <a:rPr lang="ru-RU" altLang="ru-RU" sz="2800" b="1" dirty="0">
                <a:solidFill>
                  <a:srgbClr val="C00000"/>
                </a:solidFill>
              </a:rPr>
              <a:t>Стоит отметить, что для сервировки стола использовались скатерти, полотенца и посуда, хранимые в сундуках и буфетах для торжественных случаев.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</a:endParaRPr>
          </a:p>
        </p:txBody>
      </p:sp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0" y="188913"/>
            <a:ext cx="13017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2469" name="Group 4"/>
          <p:cNvGrpSpPr>
            <a:grpSpLocks/>
          </p:cNvGrpSpPr>
          <p:nvPr/>
        </p:nvGrpSpPr>
        <p:grpSpPr bwMode="auto">
          <a:xfrm>
            <a:off x="611188" y="1844675"/>
            <a:ext cx="4021137" cy="4281488"/>
            <a:chOff x="385" y="1162"/>
            <a:chExt cx="2533" cy="1897"/>
          </a:xfrm>
        </p:grpSpPr>
        <p:pic>
          <p:nvPicPr>
            <p:cNvPr id="6247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1162"/>
              <a:ext cx="2533" cy="1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2471" name="Text Box 6"/>
            <p:cNvSpPr txBox="1">
              <a:spLocks noChangeArrowheads="1"/>
            </p:cNvSpPr>
            <p:nvPr/>
          </p:nvSpPr>
          <p:spPr bwMode="auto">
            <a:xfrm>
              <a:off x="385" y="1162"/>
              <a:ext cx="2533" cy="1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48737107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Семейные традиции</a:t>
            </a:r>
          </a:p>
        </p:txBody>
      </p:sp>
      <p:sp>
        <p:nvSpPr>
          <p:cNvPr id="64515" name="Text Box 2"/>
          <p:cNvSpPr txBox="1">
            <a:spLocks noChangeArrowheads="1"/>
          </p:cNvSpPr>
          <p:nvPr/>
        </p:nvSpPr>
        <p:spPr bwMode="auto">
          <a:xfrm>
            <a:off x="4427984" y="1600200"/>
            <a:ext cx="42588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5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buClrTx/>
              <a:buFontTx/>
              <a:buNone/>
            </a:pPr>
            <a:endParaRPr lang="ru-RU" altLang="ru-RU" sz="2800" dirty="0">
              <a:solidFill>
                <a:srgbClr val="000000"/>
              </a:solidFill>
            </a:endParaRP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 </a:t>
            </a:r>
          </a:p>
          <a:p>
            <a:pPr>
              <a:spcBef>
                <a:spcPts val="50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     </a:t>
            </a:r>
            <a:r>
              <a:rPr lang="ru-RU" altLang="ru-RU" sz="2800" b="1" dirty="0">
                <a:solidFill>
                  <a:srgbClr val="C00000"/>
                </a:solidFill>
              </a:rPr>
              <a:t>Любопытно, что многие современные хозяйки  соблюдают некоторые обычаи из давних времен. </a:t>
            </a:r>
            <a:br>
              <a:rPr lang="ru-RU" altLang="ru-RU" sz="2800" b="1" dirty="0">
                <a:solidFill>
                  <a:srgbClr val="C00000"/>
                </a:solidFill>
              </a:rPr>
            </a:br>
            <a:endParaRPr lang="ru-RU" altLang="ru-RU" sz="2800" b="1" dirty="0">
              <a:solidFill>
                <a:srgbClr val="C00000"/>
              </a:solidFill>
            </a:endParaRPr>
          </a:p>
        </p:txBody>
      </p:sp>
      <p:pic>
        <p:nvPicPr>
          <p:cNvPr id="645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88913"/>
            <a:ext cx="1198563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4517" name="Group 4"/>
          <p:cNvGrpSpPr>
            <a:grpSpLocks/>
          </p:cNvGrpSpPr>
          <p:nvPr/>
        </p:nvGrpSpPr>
        <p:grpSpPr bwMode="auto">
          <a:xfrm>
            <a:off x="971550" y="1412875"/>
            <a:ext cx="3078163" cy="2303463"/>
            <a:chOff x="612" y="890"/>
            <a:chExt cx="1939" cy="1451"/>
          </a:xfrm>
        </p:grpSpPr>
        <p:pic>
          <p:nvPicPr>
            <p:cNvPr id="6451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890"/>
              <a:ext cx="1939" cy="1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4520" name="Text Box 6"/>
            <p:cNvSpPr txBox="1">
              <a:spLocks noChangeArrowheads="1"/>
            </p:cNvSpPr>
            <p:nvPr/>
          </p:nvSpPr>
          <p:spPr bwMode="auto">
            <a:xfrm>
              <a:off x="612" y="890"/>
              <a:ext cx="1939" cy="1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/>
            </a:p>
          </p:txBody>
        </p:sp>
      </p:grpSp>
      <p:pic>
        <p:nvPicPr>
          <p:cNvPr id="645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076700"/>
            <a:ext cx="3384550" cy="230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428916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727200" y="31750"/>
            <a:ext cx="568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семейные праздники</a:t>
            </a:r>
          </a:p>
        </p:txBody>
      </p:sp>
      <p:pic>
        <p:nvPicPr>
          <p:cNvPr id="18437" name="Picture 2" descr="C:\Users\Руслан\Desktop\Новая папка\glavnaya1 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65175"/>
            <a:ext cx="7272338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6350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63675" y="2119313"/>
            <a:ext cx="2532063" cy="85725"/>
          </a:xfrm>
        </p:spPr>
        <p:txBody>
          <a:bodyPr rtlCol="0"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508" name="TextBox 2"/>
          <p:cNvSpPr txBox="1">
            <a:spLocks noChangeArrowheads="1"/>
          </p:cNvSpPr>
          <p:nvPr/>
        </p:nvSpPr>
        <p:spPr bwMode="auto">
          <a:xfrm>
            <a:off x="857250" y="1588"/>
            <a:ext cx="73437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совместные игры, развлечения и забавы </a:t>
            </a: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92150"/>
            <a:ext cx="3671888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708025"/>
            <a:ext cx="359727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3403600"/>
            <a:ext cx="3668713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4" descr="C:\Users\Руслан\Desktop\Новая папка\semeynie_tradici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403600"/>
            <a:ext cx="3597275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664007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6965950" cy="5492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семейное чтение</a:t>
            </a:r>
          </a:p>
        </p:txBody>
      </p:sp>
      <p:pic>
        <p:nvPicPr>
          <p:cNvPr id="20483" name="Picture 2" descr="C:\Users\Руслан\Desktop\Новая папка\33733_fanily-read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65175"/>
            <a:ext cx="7237413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2941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765175"/>
            <a:ext cx="7343775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2"/>
          <p:cNvSpPr txBox="1">
            <a:spLocks noChangeArrowheads="1"/>
          </p:cNvSpPr>
          <p:nvPr/>
        </p:nvSpPr>
        <p:spPr bwMode="auto">
          <a:xfrm>
            <a:off x="0" y="1588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совместное приготовление еды</a:t>
            </a:r>
          </a:p>
        </p:txBody>
      </p:sp>
    </p:spTree>
    <p:extLst>
      <p:ext uri="{BB962C8B-B14F-4D97-AF65-F5344CB8AC3E}">
        <p14:creationId xmlns:p14="http://schemas.microsoft.com/office/powerpoint/2010/main" val="29374044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179388"/>
            <a:ext cx="8280400" cy="630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44857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38" y="333375"/>
            <a:ext cx="9144000" cy="287338"/>
          </a:xfrm>
        </p:spPr>
        <p:txBody>
          <a:bodyPr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завтраки, обеды и ужины в семейном кругу</a:t>
            </a:r>
            <a: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75" y="727075"/>
            <a:ext cx="7205663" cy="540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7164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042988" y="0"/>
            <a:ext cx="6965950" cy="5492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помощь по дому</a:t>
            </a:r>
          </a:p>
        </p:txBody>
      </p:sp>
      <p:pic>
        <p:nvPicPr>
          <p:cNvPr id="19459" name="Picture 2" descr="F:\Новая папка (4)\95469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65175"/>
            <a:ext cx="7277100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7593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65175"/>
            <a:ext cx="3736975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08525" y="765175"/>
            <a:ext cx="3500438" cy="5256213"/>
          </a:xfrm>
        </p:spPr>
      </p:pic>
      <p:sp>
        <p:nvSpPr>
          <p:cNvPr id="24581" name="TextBox 5"/>
          <p:cNvSpPr txBox="1">
            <a:spLocks noChangeArrowheads="1"/>
          </p:cNvSpPr>
          <p:nvPr/>
        </p:nvSpPr>
        <p:spPr bwMode="auto">
          <a:xfrm>
            <a:off x="979488" y="0"/>
            <a:ext cx="7056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прогулки на свежем воздухе</a:t>
            </a:r>
          </a:p>
        </p:txBody>
      </p:sp>
    </p:spTree>
    <p:extLst>
      <p:ext uri="{BB962C8B-B14F-4D97-AF65-F5344CB8AC3E}">
        <p14:creationId xmlns:p14="http://schemas.microsoft.com/office/powerpoint/2010/main" val="329163771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письма родственникам, </a:t>
            </a:r>
            <a:br>
              <a:rPr lang="ru-RU" alt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поздравления с праздниками при помощи открыток</a:t>
            </a:r>
          </a:p>
        </p:txBody>
      </p:sp>
      <p:pic>
        <p:nvPicPr>
          <p:cNvPr id="29699" name="Picture 2" descr="F:\Новая папка (4)\letter-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44538"/>
            <a:ext cx="3529013" cy="534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3" descr="F:\Новая папка (4)\sup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741363"/>
            <a:ext cx="3689350" cy="535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199997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1042988" y="15875"/>
            <a:ext cx="6965950" cy="460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приятные сюрпризы</a:t>
            </a:r>
          </a:p>
        </p:txBody>
      </p:sp>
      <p:pic>
        <p:nvPicPr>
          <p:cNvPr id="30723" name="Picture 4" descr="C:\Users\Сергей\Desktop\семья\2cdaaee6148cd2f1a8e1ab10ebf2a9c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863" y="0"/>
            <a:ext cx="11160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2" descr="F:\Новая папка (4)\syurprizy-dlya-lyubimogo-muzhchin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13" y="730250"/>
            <a:ext cx="361632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3" descr="F:\Новая папка (4)\lovesurp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88" y="3284538"/>
            <a:ext cx="36417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5" descr="F:\Новая папка (4)\3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88" y="730250"/>
            <a:ext cx="364172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6" descr="F:\Новая папка (4)\7dadc18407041ed141b56358cf16bd5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13" y="3284538"/>
            <a:ext cx="36163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94379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765175"/>
            <a:ext cx="7297738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946150" y="0"/>
            <a:ext cx="701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отдых всей семьей</a:t>
            </a:r>
          </a:p>
        </p:txBody>
      </p:sp>
    </p:spTree>
    <p:extLst>
      <p:ext uri="{BB962C8B-B14F-4D97-AF65-F5344CB8AC3E}">
        <p14:creationId xmlns:p14="http://schemas.microsoft.com/office/powerpoint/2010/main" val="246588900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444625" y="2239963"/>
            <a:ext cx="6254750" cy="136207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7651" name="Текст 2"/>
          <p:cNvSpPr>
            <a:spLocks noGrp="1"/>
          </p:cNvSpPr>
          <p:nvPr>
            <p:ph type="body" idx="1"/>
          </p:nvPr>
        </p:nvSpPr>
        <p:spPr>
          <a:xfrm>
            <a:off x="1455738" y="3725863"/>
            <a:ext cx="6232525" cy="1309687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765175"/>
            <a:ext cx="737552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Box 4"/>
          <p:cNvSpPr txBox="1">
            <a:spLocks noChangeArrowheads="1"/>
          </p:cNvSpPr>
          <p:nvPr/>
        </p:nvSpPr>
        <p:spPr bwMode="auto">
          <a:xfrm>
            <a:off x="1281113" y="39688"/>
            <a:ext cx="66960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занятия спортом</a:t>
            </a:r>
          </a:p>
        </p:txBody>
      </p:sp>
    </p:spTree>
    <p:extLst>
      <p:ext uri="{BB962C8B-B14F-4D97-AF65-F5344CB8AC3E}">
        <p14:creationId xmlns:p14="http://schemas.microsoft.com/office/powerpoint/2010/main" val="147151392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8"/>
          <p:cNvSpPr>
            <a:spLocks noGrp="1" noChangeArrowheads="1"/>
          </p:cNvSpPr>
          <p:nvPr>
            <p:ph type="title"/>
          </p:nvPr>
        </p:nvSpPr>
        <p:spPr>
          <a:xfrm>
            <a:off x="755650" y="692150"/>
            <a:ext cx="7869238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600" b="1" smtClean="0">
                <a:solidFill>
                  <a:schemeClr val="accent2"/>
                </a:solidFill>
              </a:rPr>
              <a:t>Дерево держится корнями, а человек семьёй</a:t>
            </a:r>
          </a:p>
        </p:txBody>
      </p:sp>
      <p:pic>
        <p:nvPicPr>
          <p:cNvPr id="25603" name="Picture 4" descr="пасха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2133600"/>
            <a:ext cx="4038600" cy="2943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4" name="Picture 7" descr="блины"/>
          <p:cNvPicPr>
            <a:picLocks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60938" y="1844675"/>
            <a:ext cx="3411537" cy="428148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5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0"/>
            <a:ext cx="6965950" cy="5492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Пословицы о семье, счастье, доме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7544" y="836613"/>
            <a:ext cx="8136903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Вместе тесно, да врозь скучно.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Хорошо в гостях, а дома лучше.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Глупа та птица, которой гнездо свое не мило.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Хозяйкою дом стоит.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Всякой матери свое дитя мило.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Счастье лучше богатства.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Счастье без ума-дырявая сума; где найдешь, там и сгубишь.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Счастье придет - и на печи найдет.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 тесноте, да не в обиде.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Один за всех и все за одного.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Дома и стены помогают.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Семья вся вместе-и душа на месте.</a:t>
            </a:r>
          </a:p>
          <a:p>
            <a:pPr>
              <a:buFont typeface="Wingdings" pitchFamily="2" charset="2"/>
              <a:buChar char="Ø"/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110162825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765175"/>
            <a:ext cx="7281863" cy="5256213"/>
          </a:xfrm>
        </p:spPr>
      </p:pic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-107950" y="14288"/>
            <a:ext cx="9432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</a:defRPr>
            </a:lvl4pPr>
            <a:lvl5pPr marL="20574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ctr"/>
            <a:r>
              <a:rPr lang="ru-RU" altLang="ru-RU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Мой дом – моя крепость</a:t>
            </a:r>
          </a:p>
        </p:txBody>
      </p:sp>
    </p:spTree>
    <p:extLst>
      <p:ext uri="{BB962C8B-B14F-4D97-AF65-F5344CB8AC3E}">
        <p14:creationId xmlns:p14="http://schemas.microsoft.com/office/powerpoint/2010/main" val="13495662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WordArt 1"/>
          <p:cNvSpPr>
            <a:spLocks noChangeArrowheads="1" noChangeShapeType="1" noTextEdit="1"/>
          </p:cNvSpPr>
          <p:nvPr/>
        </p:nvSpPr>
        <p:spPr bwMode="auto">
          <a:xfrm>
            <a:off x="684213" y="549275"/>
            <a:ext cx="7632700" cy="35226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360">
                  <a:solidFill>
                    <a:srgbClr val="CC99FF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CC00CC"/>
                    </a:gs>
                    <a:gs pos="100000">
                      <a:srgbClr val="6600CC"/>
                    </a:gs>
                  </a:gsLst>
                  <a:lin ang="5400000" scaled="1"/>
                </a:gradFill>
                <a:effectLst>
                  <a:outerShdw dist="53966" dir="2700000" algn="ctr" rotWithShape="0">
                    <a:srgbClr val="9999FF">
                      <a:alpha val="80011"/>
                    </a:srgbClr>
                  </a:outerShdw>
                </a:effectLst>
                <a:latin typeface="Impact"/>
              </a:rPr>
              <a:t> </a:t>
            </a:r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1925"/>
            <a:ext cx="8820150" cy="649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58182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7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DETAIL_PICTURE_728785_8549419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124744"/>
            <a:ext cx="4588277" cy="410445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220072" y="980728"/>
            <a:ext cx="35283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Семья пусть дарит маленькое чудо</a:t>
            </a:r>
            <a:b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любой обыкновенный день:</a:t>
            </a:r>
            <a:b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 солнышка, улыбку друга</a:t>
            </a:r>
            <a:b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Успех и радость, луч надежды,</a:t>
            </a:r>
            <a:b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много добрых новостей.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img3.proshkolu.ru/content/media/pic/std/3000000/2704000/2703176-db7c2f432239c0a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80728" y="0"/>
            <a:ext cx="1029075" cy="1021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41 0.04375 C 0.08593 0.04166 0.08559 0.03865 0.08698 0.0375 C 0.0908 0.03472 0.09948 0.03333 0.09948 0.03356 C 0.1118 0.02245 0.12378 0.02083 0.13854 0.01875 C 0.16857 0.00879 0.20312 0.02662 0.23229 0.03958 C 0.2408 0.04814 0.24462 0.05 0.25555 0.05208 C 0.28524 0.06527 0.26562 0.0581 0.33073 0.05416 C 0.3401 0.0537 0.35902 0.03796 0.36666 0.03125 C 0.37951 0.0199 0.39392 0.01828 0.40885 0.01666 C 0.43316 0.00578 0.46198 0.0125 0.48698 0.02083 C 0.49583 0.03263 0.48663 0.02268 0.49948 0.02916 C 0.50121 0.03009 0.50243 0.03217 0.50416 0.03333 C 0.50902 0.03657 0.51458 0.03935 0.51979 0.04166 C 0.53281 0.04097 0.54583 0.04074 0.55885 0.03958 C 0.56597 0.03888 0.57552 0.028 0.58229 0.02291 C 0.58559 0.02037 0.58784 0.01504 0.59166 0.01458 C 0.60989 0.0118 0.60104 0.01319 0.61823 0.01041 C 0.63333 0.01111 0.64843 0.01134 0.66354 0.0125 C 0.67066 0.01319 0.66649 0.0162 0.67291 0.02083 C 0.67777 0.0243 0.68333 0.02638 0.68854 0.02916 C 0.70607 0.03865 0.72621 0.04537 0.74462 0.05 C 0.74705 0.04976 0.76389 0.0493 0.76979 0.04583 C 0.78177 0.03888 0.76614 0.04398 0.78073 0.0375 C 0.78784 0.03425 0.79548 0.0324 0.8026 0.02916 C 0.80434 0.02847 0.80555 0.02592 0.80729 0.025 C 0.81146 0.02268 0.81562 0.02106 0.81979 0.01875 C 0.82291 0.01713 0.82916 0.01458 0.82916 0.01481 C 0.85364 0.01574 0.87795 0.01273 0.89948 0.02916 C 0.90729 0.03518 0.91458 0.04143 0.92291 0.04583 C 0.92604 0.04745 0.92916 0.04861 0.93229 0.05 C 0.93385 0.05069 0.93698 0.05208 0.93698 0.05231 C 0.94687 0.05138 0.95677 0.05185 0.96666 0.05 C 0.96857 0.04976 0.96962 0.04675 0.97135 0.04583 C 0.9776 0.04213 0.98524 0.03888 0.99166 0.03541 C 1.00468 0.02847 1.01857 0.02245 1.03229 0.01875 C 1.06406 0.01944 1.09583 0.01967 1.1276 0.02083 C 1.15277 0.02175 1.17205 0.03981 1.19479 0.05 C 1.21007 0.07037 1.23837 0.07245 1.25885 0.075 C 1.26944 0.07963 1.28246 0.07106 1.29323 0.06875 C 1.30399 0.05439 1.29826 0.05625 1.30885 0.05625 " pathEditMode="relative" rAng="0" ptsTypes="fffffffffffffffffffffffffffffffffffffffA">
                                      <p:cBhvr>
                                        <p:cTn id="16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88640"/>
            <a:ext cx="8229600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dirty="0" smtClean="0">
                <a:solidFill>
                  <a:srgbClr val="FF0000"/>
                </a:solidFill>
              </a:rPr>
              <a:t>Подведём итоги: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599" y="20824"/>
            <a:ext cx="1762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980728"/>
            <a:ext cx="7200900" cy="4392612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Семья-это ценность, которую мы должны беречь.</a:t>
            </a:r>
          </a:p>
          <a:p>
            <a:pPr eaLnBrk="1" hangingPunct="1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 семье мы даём друг другу доброту, верность, отзывчивость, любовь, взаимопомощь, уважение, терпение.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 smtClean="0">
                <a:solidFill>
                  <a:srgbClr val="FF0066"/>
                </a:solidFill>
              </a:rPr>
              <a:t>    </a:t>
            </a: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Семья-это счастье, любовь и удача,</a:t>
            </a:r>
          </a:p>
          <a:p>
            <a:pPr algn="ctr" eaLnBrk="1" hangingPunct="1">
              <a:buFontTx/>
              <a:buNone/>
            </a:pPr>
            <a:r>
              <a:rPr lang="en-US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  </a:t>
            </a: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Семья-это летом поездки на дачу.</a:t>
            </a:r>
          </a:p>
          <a:p>
            <a:pPr algn="ctr" eaLnBrk="1" hangingPunct="1">
              <a:buFontTx/>
              <a:buNone/>
            </a:pP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    </a:t>
            </a:r>
            <a:r>
              <a:rPr lang="en-US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   </a:t>
            </a: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Семья-это праздник, семейные даты,</a:t>
            </a:r>
          </a:p>
          <a:p>
            <a:pPr algn="ctr" eaLnBrk="1" hangingPunct="1">
              <a:buFontTx/>
              <a:buNone/>
            </a:pPr>
            <a:r>
              <a:rPr lang="en-US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       </a:t>
            </a: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Подарки, покупки, приятные траты.</a:t>
            </a:r>
          </a:p>
          <a:p>
            <a:pPr algn="ctr" eaLnBrk="1" hangingPunct="1">
              <a:buFontTx/>
              <a:buNone/>
            </a:pP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</a:t>
            </a:r>
            <a:r>
              <a:rPr lang="en-US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    </a:t>
            </a: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Семья-это труд, друг о друге забота</a:t>
            </a:r>
          </a:p>
          <a:p>
            <a:pPr algn="ctr" eaLnBrk="1" hangingPunct="1">
              <a:buFontTx/>
              <a:buNone/>
            </a:pP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</a:t>
            </a:r>
            <a:r>
              <a:rPr lang="en-US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     </a:t>
            </a: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Семья-это много домашней работы.</a:t>
            </a:r>
          </a:p>
          <a:p>
            <a:pPr algn="ctr" eaLnBrk="1" hangingPunct="1">
              <a:buFontTx/>
              <a:buNone/>
            </a:pP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   </a:t>
            </a:r>
            <a:r>
              <a:rPr lang="en-US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      </a:t>
            </a: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Хотим, чтоб про вас говорили друзья:</a:t>
            </a:r>
          </a:p>
          <a:p>
            <a:pPr algn="ctr" eaLnBrk="1" hangingPunct="1">
              <a:buFontTx/>
              <a:buNone/>
            </a:pPr>
            <a:r>
              <a:rPr lang="en-US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       </a:t>
            </a:r>
            <a:r>
              <a:rPr lang="ru-RU" altLang="ru-RU" sz="2400" b="1" dirty="0" smtClean="0">
                <a:solidFill>
                  <a:srgbClr val="EE2212"/>
                </a:solidFill>
                <a:latin typeface="Times New Roman" pitchFamily="18" charset="0"/>
              </a:rPr>
              <a:t>«Какая хорошая эта семья!»</a:t>
            </a:r>
            <a:endParaRPr lang="en-US" altLang="ru-RU" sz="2400" b="1" dirty="0" smtClean="0">
              <a:solidFill>
                <a:srgbClr val="EE2212"/>
              </a:solidFill>
              <a:latin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altLang="ru-RU" sz="2400" dirty="0" smtClean="0">
                <a:latin typeface="Times New Roman" pitchFamily="18" charset="0"/>
              </a:rPr>
              <a:t>Укрепляйте и создавайте в семьях свои традиции, бережно храните их.</a:t>
            </a:r>
          </a:p>
        </p:txBody>
      </p:sp>
    </p:spTree>
    <p:extLst>
      <p:ext uri="{BB962C8B-B14F-4D97-AF65-F5344CB8AC3E}">
        <p14:creationId xmlns:p14="http://schemas.microsoft.com/office/powerpoint/2010/main" val="233628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375" y="765175"/>
            <a:ext cx="7005638" cy="496728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Семья</a:t>
            </a:r>
            <a:b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Семья–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счастье, любовь и удача,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– это летом поездки на дачу.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– это праздник, семейные даты,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Подарки, покупки, приятные траты.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Рождение детей, первый шаг, первый лепет,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Мечты о хорошем, волнение и трепет.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– это труд, друг о друге забота,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– это много домашней работы.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– это важно!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– это сложно!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 счастливо жить одному невозможно!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Всегда будьте вместе, любовь берегите,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Обиды и ссоры подальше гоните,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Хочу, чтоб про нас говорили друзья: </a:t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«Какая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хорошая Ваша семья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" y="0"/>
            <a:ext cx="1614488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719" y="4530"/>
            <a:ext cx="175895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313" y="5580856"/>
            <a:ext cx="1655763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57192"/>
            <a:ext cx="1738313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74188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1"/>
          <p:cNvSpPr txBox="1">
            <a:spLocks noChangeArrowheads="1"/>
          </p:cNvSpPr>
          <p:nvPr/>
        </p:nvSpPr>
        <p:spPr bwMode="auto">
          <a:xfrm>
            <a:off x="720725" y="-90488"/>
            <a:ext cx="7199313" cy="675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ts val="638"/>
              </a:spcBef>
              <a:buClrTx/>
              <a:buFontTx/>
              <a:buNone/>
            </a:pP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Семейная радость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Счастливые лица!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Желаю всем семьям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Любовью светиться!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/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Пусть в семьях весёлый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Звучит детский смех,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Добрый и радостный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Праздник для всех!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/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Любовь процветает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Кругом по Земле!..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Мир вашему дому</a:t>
            </a:r>
            <a:b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</a:br>
            <a:r>
              <a:rPr lang="ru-RU" altLang="ru-RU" sz="2800" b="1" i="1">
                <a:solidFill>
                  <a:srgbClr val="0000FF"/>
                </a:solidFill>
                <a:latin typeface="Calibri" pitchFamily="34" charset="0"/>
              </a:rPr>
              <a:t>И в каждой семье!</a:t>
            </a:r>
          </a:p>
        </p:txBody>
      </p:sp>
      <p:pic>
        <p:nvPicPr>
          <p:cNvPr id="7270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619250"/>
            <a:ext cx="3779837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96479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лавное - семья! Ирина Дубцова. Гимн года семьи 2024 (караоке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332656"/>
            <a:ext cx="8832982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5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ChangeArrowheads="1"/>
          </p:cNvSpPr>
          <p:nvPr/>
        </p:nvSpPr>
        <p:spPr bwMode="auto">
          <a:xfrm>
            <a:off x="539552" y="908720"/>
            <a:ext cx="8207375" cy="463846"/>
          </a:xfrm>
          <a:prstGeom prst="rect">
            <a:avLst/>
          </a:prstGeom>
          <a:solidFill>
            <a:srgbClr val="FFFFFF"/>
          </a:solidFill>
          <a:ln w="25560">
            <a:solidFill>
              <a:srgbClr val="C0504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ts val="8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/>
              <a:t>Подготовить </a:t>
            </a:r>
            <a:r>
              <a:rPr lang="ru-RU" sz="2400" dirty="0"/>
              <a:t>рассказ о праздниках и традициях своей семьи.</a:t>
            </a:r>
            <a:endParaRPr lang="ru-RU" altLang="ru-RU" sz="2200" b="1" dirty="0">
              <a:solidFill>
                <a:srgbClr val="000000"/>
              </a:solidFill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989138"/>
            <a:ext cx="6710363" cy="4478337"/>
          </a:xfrm>
          <a:prstGeom prst="rect">
            <a:avLst/>
          </a:prstGeom>
          <a:noFill/>
          <a:ln w="38160">
            <a:solidFill>
              <a:srgbClr val="C00000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303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51535" y="41620"/>
            <a:ext cx="3783408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Домашнее  задание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13983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C:\Users\лора\Desktop\ольге\анимация\ca50dbacfda71b6727d9ab5e16abc778.gif"/>
          <p:cNvPicPr>
            <a:picLocks noChangeAspect="1" noChangeArrowheads="1" noCrop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2060575"/>
            <a:ext cx="8415337" cy="4468813"/>
          </a:xfrm>
          <a:noFill/>
        </p:spPr>
      </p:pic>
      <p:sp>
        <p:nvSpPr>
          <p:cNvPr id="33797" name="WordArt 5"/>
          <p:cNvSpPr>
            <a:spLocks noChangeArrowheads="1" noChangeShapeType="1" noTextEdit="1"/>
          </p:cNvSpPr>
          <p:nvPr/>
        </p:nvSpPr>
        <p:spPr bwMode="auto">
          <a:xfrm rot="-356588">
            <a:off x="1331913" y="908050"/>
            <a:ext cx="6911975" cy="10080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006600"/>
                </a:solidFill>
                <a:latin typeface="Arial"/>
                <a:cs typeface="Arial"/>
              </a:rPr>
              <a:t>Мира и счастья вашей семье!</a:t>
            </a:r>
          </a:p>
        </p:txBody>
      </p:sp>
      <p:pic>
        <p:nvPicPr>
          <p:cNvPr id="38916" name="Picture 7" descr="4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724400"/>
            <a:ext cx="12382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8" descr="4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724400"/>
            <a:ext cx="12382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9" descr="4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724400"/>
            <a:ext cx="12382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10" descr="4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4652963"/>
            <a:ext cx="12382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11" descr="4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652963"/>
            <a:ext cx="12382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4" name="yuriy_antonov_-_pod_kryshey_doma_tvoego_(zaycev.net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48688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10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37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34484" fill="hold"/>
                                        <p:tgtEl>
                                          <p:spTgt spid="389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4"/>
                </p:tgtEl>
              </p:cMediaNode>
            </p:audio>
          </p:childTnLst>
        </p:cTn>
      </p:par>
    </p:tnLst>
    <p:bldLst>
      <p:bldP spid="337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Пословицы о семье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013176"/>
            <a:ext cx="2664296" cy="7920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Кто почитает своих родителей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4005064"/>
            <a:ext cx="2664296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Детишек воспитать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3140968"/>
            <a:ext cx="2664296" cy="5040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что и клад,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2204864"/>
            <a:ext cx="2664296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семье и каша</a:t>
            </a:r>
          </a:p>
          <a:p>
            <a:pPr algn="ctr"/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92080" y="4797152"/>
            <a:ext cx="3024336" cy="5040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когда в семье лад.</a:t>
            </a:r>
          </a:p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92080" y="6021288"/>
            <a:ext cx="3024336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того и дети будут почитать.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92080" y="3501008"/>
            <a:ext cx="3024336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курочек пересчитать.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92080" y="4221088"/>
            <a:ext cx="3024336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страшна и туча.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292080" y="5445224"/>
            <a:ext cx="3024336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гуще.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971600" y="1196752"/>
            <a:ext cx="2664296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Семья в куче  - </a:t>
            </a:r>
          </a:p>
          <a:p>
            <a:pPr algn="ctr"/>
            <a:endParaRPr lang="ru-RU" dirty="0"/>
          </a:p>
        </p:txBody>
      </p:sp>
      <p:pic>
        <p:nvPicPr>
          <p:cNvPr id="12290" name="Picture 2" descr="http://framboise78.free.fr/Fleurs/fleur05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547663" y="3284985"/>
            <a:ext cx="4896544" cy="720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05 0.00602 C 0.06857 -0.0074 0.06944 -0.02058 0.06979 -0.03376 C 0.071 -0.06822 0.07326 -0.13691 0.07326 -0.13645 C 0.07239 -0.16512 0.07066 -0.19311 0.06979 -0.22132 C 0.06875 -0.25509 0.07413 -0.3462 0.05937 -0.37373 C 0.05347 -0.39801 0.04722 -0.40587 0.03715 -0.41327 C 0.03003 -0.4327 0.01892 -0.4283 0.00955 -0.4327 C -0.02622 -0.45097 -0.06684 -0.44311 -0.10243 -0.44311 " pathEditMode="relative" rAng="0" ptsTypes="fffffffA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0" y="-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6 0.03006 C 0.12812 -0.02752 0.12812 -0.08511 0.12916 -0.14292 C 0.12916 -0.14639 0.13038 -0.14986 0.13073 -0.15333 C 0.1335 -0.1871 0.12986 -0.17068 0.13385 -0.18663 C 0.13159 -0.19912 0.13055 -0.21207 0.1276 -0.2241 C 0.12448 -0.25717 0.12066 -0.29186 0.11389 -0.32401 C 0.11163 -0.35939 0.10173 -0.392 0.09548 -0.42623 C 0.09462 -0.43039 0.09201 -0.45236 0.0908 -0.45328 C 0.08021 -0.463 0.06701 -0.4697 0.05399 -0.46994 C 0.00173 -0.47132 -0.05035 -0.47202 -0.10243 -0.47202 " pathEditMode="relative" rAng="0" ptsTypes="fffffffffA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0" y="-2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5 -0.01665 C -0.01754 -0.0259 -0.01233 -0.01896 -0.01302 -0.05042 C -0.01424 -0.09944 -0.01302 -0.14801 -0.02188 -0.19565 C -0.02309 -0.20259 -0.02292 -0.21577 -0.02639 -0.22155 C -0.03247 -0.2315 -0.04948 -0.23219 -0.05782 -0.23335 C -0.07413 -0.23797 -0.06771 -0.23543 -0.07709 -0.23936 C -0.08507 -0.2463 -0.09219 -0.24537 -0.10243 -0.24537 " pathEditMode="relative" rAng="0" ptsTypes="ffffffA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61 -0.02613 C -0.05313 -0.00416 -0.0533 0.01758 -0.05417 0.03955 C -0.05504 0.06337 -0.06042 0.07193 -0.07657 0.07933 C -0.0915 0.07702 -0.08542 0.07725 -0.09445 0.07725 " pathEditMode="relative" rAng="0" ptsTypes="fffA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0.00346 C -0.01823 -0.02151 -0.01927 -0.04371 -0.02275 -0.068 C -0.02292 -0.07262 -0.01823 -0.12998 -0.03177 -0.13553 C -0.04219 -0.14501 -0.02934 -0.13437 -0.04375 -0.14154 C -0.06528 -0.15218 -0.05295 -0.14963 -0.09445 -0.14963 " pathEditMode="relative" rAng="0" ptsTypes="ffffA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-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 animBg="1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esktop\297393_html_m33fe1029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7584" y="0"/>
            <a:ext cx="7656513" cy="6165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6" name="Picture 2" descr="http://www.sstu.ru/files/flash/bigfiles/contest/2012/site23/Images/49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07976">
            <a:off x="6934352" y="1037905"/>
            <a:ext cx="962025" cy="762000"/>
          </a:xfrm>
          <a:prstGeom prst="rect">
            <a:avLst/>
          </a:prstGeom>
          <a:noFill/>
        </p:spPr>
      </p:pic>
      <p:pic>
        <p:nvPicPr>
          <p:cNvPr id="11268" name="Picture 4" descr="http://img0.liveinternet.ru/images/attach/c/0/42/548/42548845_1239745780_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4154">
            <a:off x="318409" y="1782045"/>
            <a:ext cx="1851467" cy="1710135"/>
          </a:xfrm>
          <a:prstGeom prst="rect">
            <a:avLst/>
          </a:prstGeom>
          <a:noFill/>
        </p:spPr>
      </p:pic>
      <p:pic>
        <p:nvPicPr>
          <p:cNvPr id="11270" name="Picture 6" descr="http://claudinedu11200.c.l.pic.centerblog.net/c2cb5df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021288"/>
            <a:ext cx="3528392" cy="457200"/>
          </a:xfrm>
          <a:prstGeom prst="rect">
            <a:avLst/>
          </a:prstGeom>
          <a:noFill/>
        </p:spPr>
      </p:pic>
      <p:pic>
        <p:nvPicPr>
          <p:cNvPr id="11272" name="Picture 8" descr="http://claudinedu11200.c.l.pic.centerblog.net/c2cb5df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6021288"/>
            <a:ext cx="3816424" cy="45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2184341-5270b3df84a53b11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3568" y="476672"/>
            <a:ext cx="7272462" cy="5865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http://www.servimg.com/u/f49/16/59/70/46/0_5fb7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764704"/>
            <a:ext cx="1296144" cy="1296144"/>
          </a:xfrm>
          <a:prstGeom prst="rect">
            <a:avLst/>
          </a:prstGeom>
          <a:noFill/>
        </p:spPr>
      </p:pic>
      <p:pic>
        <p:nvPicPr>
          <p:cNvPr id="10244" name="Picture 4" descr="http://img1.liveinternet.ru/images/attach/b/2/24/0/24000442_37909216eef1fc5255ba03038754cbea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96940">
            <a:off x="7370222" y="4814505"/>
            <a:ext cx="1871447" cy="1728590"/>
          </a:xfrm>
          <a:prstGeom prst="rect">
            <a:avLst/>
          </a:prstGeom>
          <a:noFill/>
        </p:spPr>
      </p:pic>
      <p:pic>
        <p:nvPicPr>
          <p:cNvPr id="10246" name="Picture 6" descr="http://th376.photobucket.com/albums/oo203/_alesha_marie_baby/th_sun_animated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60648"/>
            <a:ext cx="2232248" cy="2083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713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Почему семья так важна для каждого человека?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92150"/>
            <a:ext cx="7200900" cy="540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6380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1012</Words>
  <Application>Microsoft Office PowerPoint</Application>
  <PresentationFormat>Экран (4:3)</PresentationFormat>
  <Paragraphs>153</Paragraphs>
  <Slides>56</Slides>
  <Notes>21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Семья. Семейные ценности.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Пословицы о семье</vt:lpstr>
      <vt:lpstr>Презентация PowerPoint</vt:lpstr>
      <vt:lpstr>Презентация PowerPoint</vt:lpstr>
      <vt:lpstr>Почему семья так важна для каждого человека?</vt:lpstr>
      <vt:lpstr> В семье мы:</vt:lpstr>
      <vt:lpstr>Презентация PowerPoint</vt:lpstr>
      <vt:lpstr>Презентация PowerPoint</vt:lpstr>
      <vt:lpstr>Л.Н. Толстой «Отец и сыновья»</vt:lpstr>
      <vt:lpstr>Презентация PowerPoint</vt:lpstr>
      <vt:lpstr> Что такое традиция? Важно ли их сохранять? Почему люди соблюдают традиции? Какие семейные традиции есть в вашей семье?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хранение семейных фотографий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семейное чтение</vt:lpstr>
      <vt:lpstr>Презентация PowerPoint</vt:lpstr>
      <vt:lpstr>завтраки, обеды и ужины в семейном кругу </vt:lpstr>
      <vt:lpstr>помощь по дому</vt:lpstr>
      <vt:lpstr>Презентация PowerPoint</vt:lpstr>
      <vt:lpstr>письма родственникам,  поздравления с праздниками при помощи открыток</vt:lpstr>
      <vt:lpstr>приятные сюрпризы</vt:lpstr>
      <vt:lpstr>Презентация PowerPoint</vt:lpstr>
      <vt:lpstr>Презентация PowerPoint</vt:lpstr>
      <vt:lpstr>Дерево держится корнями, а человек семьёй</vt:lpstr>
      <vt:lpstr>Пословицы о семье, счастье, доме</vt:lpstr>
      <vt:lpstr>Презентация PowerPoint</vt:lpstr>
      <vt:lpstr>Презентация PowerPoint</vt:lpstr>
      <vt:lpstr>Подведём итоги:</vt:lpstr>
      <vt:lpstr> Семья Семья– это счастье, любовь и удача,  Семья – это летом поездки на дачу.  Семья – это праздник, семейные даты,  Подарки, покупки, приятные траты.  Рождение детей, первый шаг, первый лепет,  Мечты о хорошем, волнение и трепет.  Семья – это труд, друг о друге забота,  Семья – это много домашней работы.  Семья – это важно!  Семья – это сложно!  Но счастливо жить одному невозможно!  Всегда будьте вместе, любовь берегите,  Обиды и ссоры подальше гоните,  Хочу, чтоб про нас говорили друзья:  «Какая хорошая Ваша семья!»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Семья. Семейные традиции</dc:title>
  <dc:creator>Анастасия</dc:creator>
  <cp:lastModifiedBy>Катя</cp:lastModifiedBy>
  <cp:revision>57</cp:revision>
  <dcterms:created xsi:type="dcterms:W3CDTF">2013-08-20T18:03:26Z</dcterms:created>
  <dcterms:modified xsi:type="dcterms:W3CDTF">2024-03-14T10:51:47Z</dcterms:modified>
</cp:coreProperties>
</file>