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48ED8D-5E75-4AF8-B962-9FF006CD90E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3D56885-B6E8-46C0-B582-6D76D8DD5DEB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Учить решать примеры на сложение в пределах 3 на наглядном материале на основе состава чисел 2,3. Дать понятие о переместительном законе сложения</a:t>
          </a:r>
          <a:endParaRPr lang="ru-RU" dirty="0"/>
        </a:p>
      </dgm:t>
    </dgm:pt>
    <dgm:pt modelId="{9BFE0707-3AD0-4526-B5EA-42239601E53A}" type="parTrans" cxnId="{B06825C2-B33C-4890-969B-D2148E1F3195}">
      <dgm:prSet/>
      <dgm:spPr/>
      <dgm:t>
        <a:bodyPr/>
        <a:lstStyle/>
        <a:p>
          <a:endParaRPr lang="ru-RU"/>
        </a:p>
      </dgm:t>
    </dgm:pt>
    <dgm:pt modelId="{9BED6933-B7C3-4F22-A92A-29328D563481}" type="sibTrans" cxnId="{B06825C2-B33C-4890-969B-D2148E1F3195}">
      <dgm:prSet/>
      <dgm:spPr/>
      <dgm:t>
        <a:bodyPr/>
        <a:lstStyle/>
        <a:p>
          <a:endParaRPr lang="ru-RU"/>
        </a:p>
      </dgm:t>
    </dgm:pt>
    <dgm:pt modelId="{42F3CC54-1C01-45C4-84A3-9BF862005E74}">
      <dgm:prSet phldrT="[Текст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Корригировать и развивать мыслительную деятельность, внимание, память, речь, мелкую моторику , умение ориентироваться в тетради, расширять словарный запас</a:t>
          </a:r>
          <a:endParaRPr lang="ru-RU" dirty="0"/>
        </a:p>
      </dgm:t>
    </dgm:pt>
    <dgm:pt modelId="{45EB32B0-AA35-482D-9EA8-BD8C187036A4}" type="parTrans" cxnId="{00D0A8A4-5432-4613-918B-C5B88673E400}">
      <dgm:prSet/>
      <dgm:spPr/>
      <dgm:t>
        <a:bodyPr/>
        <a:lstStyle/>
        <a:p>
          <a:endParaRPr lang="ru-RU"/>
        </a:p>
      </dgm:t>
    </dgm:pt>
    <dgm:pt modelId="{DE7E996D-71FB-4BD2-AD6B-7669786320C7}" type="sibTrans" cxnId="{00D0A8A4-5432-4613-918B-C5B88673E400}">
      <dgm:prSet/>
      <dgm:spPr/>
      <dgm:t>
        <a:bodyPr/>
        <a:lstStyle/>
        <a:p>
          <a:endParaRPr lang="ru-RU"/>
        </a:p>
      </dgm:t>
    </dgm:pt>
    <dgm:pt modelId="{6584A104-C5F5-466C-85FE-AD5603234DCE}">
      <dgm:prSet phldrT="[Текст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Воспитывать интерес , активность, усидчивость, положительное отношение к деятельности</a:t>
          </a:r>
          <a:endParaRPr lang="ru-RU" dirty="0"/>
        </a:p>
      </dgm:t>
    </dgm:pt>
    <dgm:pt modelId="{E0DA957F-E361-4A82-B1B7-3ACF7D634651}" type="sibTrans" cxnId="{1788670D-FAEB-45BD-9069-327190A2A335}">
      <dgm:prSet/>
      <dgm:spPr/>
      <dgm:t>
        <a:bodyPr/>
        <a:lstStyle/>
        <a:p>
          <a:endParaRPr lang="ru-RU"/>
        </a:p>
      </dgm:t>
    </dgm:pt>
    <dgm:pt modelId="{81975B6C-9BFB-4552-AD7E-EF91A84578E4}" type="parTrans" cxnId="{1788670D-FAEB-45BD-9069-327190A2A335}">
      <dgm:prSet/>
      <dgm:spPr/>
      <dgm:t>
        <a:bodyPr/>
        <a:lstStyle/>
        <a:p>
          <a:endParaRPr lang="ru-RU"/>
        </a:p>
      </dgm:t>
    </dgm:pt>
    <dgm:pt modelId="{C5DED195-BD77-4D7A-84AB-9AD412A0B756}" type="pres">
      <dgm:prSet presAssocID="{C148ED8D-5E75-4AF8-B962-9FF006CD90E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692970B-CD60-4D18-B94F-D2432C047FBE}" type="pres">
      <dgm:prSet presAssocID="{63D56885-B6E8-46C0-B582-6D76D8DD5DEB}" presName="parentText" presStyleLbl="node1" presStyleIdx="0" presStyleCnt="3" custScaleY="174173" custLinFactY="-46222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C787B1-0066-4C1F-BCEC-6BFFC423D59C}" type="pres">
      <dgm:prSet presAssocID="{9BED6933-B7C3-4F22-A92A-29328D563481}" presName="spacer" presStyleCnt="0"/>
      <dgm:spPr/>
    </dgm:pt>
    <dgm:pt modelId="{C949FA34-370A-423D-9544-A4A4DF708FE0}" type="pres">
      <dgm:prSet presAssocID="{42F3CC54-1C01-45C4-84A3-9BF862005E74}" presName="parentText" presStyleLbl="node1" presStyleIdx="1" presStyleCnt="3" custScaleY="14372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B33C43-D30D-4DB2-A0DF-CF1F51D30C86}" type="pres">
      <dgm:prSet presAssocID="{DE7E996D-71FB-4BD2-AD6B-7669786320C7}" presName="spacer" presStyleCnt="0"/>
      <dgm:spPr/>
    </dgm:pt>
    <dgm:pt modelId="{F9D40A8D-1520-43D0-A6EB-528A603D92C1}" type="pres">
      <dgm:prSet presAssocID="{6584A104-C5F5-466C-85FE-AD5603234DCE}" presName="parentText" presStyleLbl="node1" presStyleIdx="2" presStyleCnt="3" custScaleY="14930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0D0A8A4-5432-4613-918B-C5B88673E400}" srcId="{C148ED8D-5E75-4AF8-B962-9FF006CD90E9}" destId="{42F3CC54-1C01-45C4-84A3-9BF862005E74}" srcOrd="1" destOrd="0" parTransId="{45EB32B0-AA35-482D-9EA8-BD8C187036A4}" sibTransId="{DE7E996D-71FB-4BD2-AD6B-7669786320C7}"/>
    <dgm:cxn modelId="{B5DD889D-CDC2-406B-9C66-7925F19A5F6D}" type="presOf" srcId="{6584A104-C5F5-466C-85FE-AD5603234DCE}" destId="{F9D40A8D-1520-43D0-A6EB-528A603D92C1}" srcOrd="0" destOrd="0" presId="urn:microsoft.com/office/officeart/2005/8/layout/vList2"/>
    <dgm:cxn modelId="{B06825C2-B33C-4890-969B-D2148E1F3195}" srcId="{C148ED8D-5E75-4AF8-B962-9FF006CD90E9}" destId="{63D56885-B6E8-46C0-B582-6D76D8DD5DEB}" srcOrd="0" destOrd="0" parTransId="{9BFE0707-3AD0-4526-B5EA-42239601E53A}" sibTransId="{9BED6933-B7C3-4F22-A92A-29328D563481}"/>
    <dgm:cxn modelId="{369E7351-5EB2-4230-85B5-0730839FECF6}" type="presOf" srcId="{42F3CC54-1C01-45C4-84A3-9BF862005E74}" destId="{C949FA34-370A-423D-9544-A4A4DF708FE0}" srcOrd="0" destOrd="0" presId="urn:microsoft.com/office/officeart/2005/8/layout/vList2"/>
    <dgm:cxn modelId="{ECC3765A-2E9D-4EDD-9233-B5870B0724F2}" type="presOf" srcId="{C148ED8D-5E75-4AF8-B962-9FF006CD90E9}" destId="{C5DED195-BD77-4D7A-84AB-9AD412A0B756}" srcOrd="0" destOrd="0" presId="urn:microsoft.com/office/officeart/2005/8/layout/vList2"/>
    <dgm:cxn modelId="{1788670D-FAEB-45BD-9069-327190A2A335}" srcId="{C148ED8D-5E75-4AF8-B962-9FF006CD90E9}" destId="{6584A104-C5F5-466C-85FE-AD5603234DCE}" srcOrd="2" destOrd="0" parTransId="{81975B6C-9BFB-4552-AD7E-EF91A84578E4}" sibTransId="{E0DA957F-E361-4A82-B1B7-3ACF7D634651}"/>
    <dgm:cxn modelId="{845F37D9-3A4D-49DD-8653-28148071BB3B}" type="presOf" srcId="{63D56885-B6E8-46C0-B582-6D76D8DD5DEB}" destId="{6692970B-CD60-4D18-B94F-D2432C047FBE}" srcOrd="0" destOrd="0" presId="urn:microsoft.com/office/officeart/2005/8/layout/vList2"/>
    <dgm:cxn modelId="{22E1197E-B101-4457-B167-51A2176FF837}" type="presParOf" srcId="{C5DED195-BD77-4D7A-84AB-9AD412A0B756}" destId="{6692970B-CD60-4D18-B94F-D2432C047FBE}" srcOrd="0" destOrd="0" presId="urn:microsoft.com/office/officeart/2005/8/layout/vList2"/>
    <dgm:cxn modelId="{35014FA6-D759-48E7-B06A-DF5D2D57C624}" type="presParOf" srcId="{C5DED195-BD77-4D7A-84AB-9AD412A0B756}" destId="{A3C787B1-0066-4C1F-BCEC-6BFFC423D59C}" srcOrd="1" destOrd="0" presId="urn:microsoft.com/office/officeart/2005/8/layout/vList2"/>
    <dgm:cxn modelId="{0ADC30A5-7AE5-4DA9-B463-FFC312375A52}" type="presParOf" srcId="{C5DED195-BD77-4D7A-84AB-9AD412A0B756}" destId="{C949FA34-370A-423D-9544-A4A4DF708FE0}" srcOrd="2" destOrd="0" presId="urn:microsoft.com/office/officeart/2005/8/layout/vList2"/>
    <dgm:cxn modelId="{6C98E131-E8B3-4CAE-9296-E47DA48E16B2}" type="presParOf" srcId="{C5DED195-BD77-4D7A-84AB-9AD412A0B756}" destId="{66B33C43-D30D-4DB2-A0DF-CF1F51D30C86}" srcOrd="3" destOrd="0" presId="urn:microsoft.com/office/officeart/2005/8/layout/vList2"/>
    <dgm:cxn modelId="{B337869D-3604-4525-AE75-29DC31AEF5F2}" type="presParOf" srcId="{C5DED195-BD77-4D7A-84AB-9AD412A0B756}" destId="{F9D40A8D-1520-43D0-A6EB-528A603D92C1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148ED8D-5E75-4AF8-B962-9FF006CD90E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2F3CC54-1C01-45C4-84A3-9BF862005E74}">
      <dgm:prSet phldrT="[Текст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Предметные – решать примеры в пределах 3 на наглядном материале на основе знания состава чисел, менять числа местами при сложении, решать задачу по рисунку</a:t>
          </a:r>
          <a:endParaRPr lang="ru-RU" dirty="0"/>
        </a:p>
      </dgm:t>
    </dgm:pt>
    <dgm:pt modelId="{45EB32B0-AA35-482D-9EA8-BD8C187036A4}" type="parTrans" cxnId="{00D0A8A4-5432-4613-918B-C5B88673E400}">
      <dgm:prSet/>
      <dgm:spPr/>
      <dgm:t>
        <a:bodyPr/>
        <a:lstStyle/>
        <a:p>
          <a:endParaRPr lang="ru-RU"/>
        </a:p>
      </dgm:t>
    </dgm:pt>
    <dgm:pt modelId="{DE7E996D-71FB-4BD2-AD6B-7669786320C7}" type="sibTrans" cxnId="{00D0A8A4-5432-4613-918B-C5B88673E400}">
      <dgm:prSet/>
      <dgm:spPr/>
      <dgm:t>
        <a:bodyPr/>
        <a:lstStyle/>
        <a:p>
          <a:endParaRPr lang="ru-RU"/>
        </a:p>
      </dgm:t>
    </dgm:pt>
    <dgm:pt modelId="{5C8236EC-C2C0-4E0A-BE59-A35A72FC7708}">
      <dgm:prSet phldrT="[Текст]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Личностные – проявлять заинтересованность работать старательно, активно, организованно</a:t>
          </a:r>
          <a:endParaRPr lang="ru-RU" dirty="0"/>
        </a:p>
      </dgm:t>
    </dgm:pt>
    <dgm:pt modelId="{DDD7BCE9-C37E-42DF-9798-33339E9A123A}" type="parTrans" cxnId="{4558F362-860F-47DA-9696-6DB4E4DDBC94}">
      <dgm:prSet/>
      <dgm:spPr/>
      <dgm:t>
        <a:bodyPr/>
        <a:lstStyle/>
        <a:p>
          <a:endParaRPr lang="ru-RU"/>
        </a:p>
      </dgm:t>
    </dgm:pt>
    <dgm:pt modelId="{423885C1-DBB7-4A1E-BC50-C82379358298}" type="sibTrans" cxnId="{4558F362-860F-47DA-9696-6DB4E4DDBC94}">
      <dgm:prSet/>
      <dgm:spPr/>
      <dgm:t>
        <a:bodyPr/>
        <a:lstStyle/>
        <a:p>
          <a:endParaRPr lang="ru-RU"/>
        </a:p>
      </dgm:t>
    </dgm:pt>
    <dgm:pt modelId="{C5DED195-BD77-4D7A-84AB-9AD412A0B756}" type="pres">
      <dgm:prSet presAssocID="{C148ED8D-5E75-4AF8-B962-9FF006CD90E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949FA34-370A-423D-9544-A4A4DF708FE0}" type="pres">
      <dgm:prSet presAssocID="{42F3CC54-1C01-45C4-84A3-9BF862005E74}" presName="parentText" presStyleLbl="node1" presStyleIdx="0" presStyleCnt="2" custScaleY="14372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B33C43-D30D-4DB2-A0DF-CF1F51D30C86}" type="pres">
      <dgm:prSet presAssocID="{DE7E996D-71FB-4BD2-AD6B-7669786320C7}" presName="spacer" presStyleCnt="0"/>
      <dgm:spPr/>
    </dgm:pt>
    <dgm:pt modelId="{A69DB0CC-8079-4A71-9AD6-8B75397E2D08}" type="pres">
      <dgm:prSet presAssocID="{5C8236EC-C2C0-4E0A-BE59-A35A72FC7708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54CE966-EB26-4208-A547-9B669158D36D}" type="presOf" srcId="{42F3CC54-1C01-45C4-84A3-9BF862005E74}" destId="{C949FA34-370A-423D-9544-A4A4DF708FE0}" srcOrd="0" destOrd="0" presId="urn:microsoft.com/office/officeart/2005/8/layout/vList2"/>
    <dgm:cxn modelId="{D66522DE-0B74-4A33-8281-CE94FCBB5A47}" type="presOf" srcId="{5C8236EC-C2C0-4E0A-BE59-A35A72FC7708}" destId="{A69DB0CC-8079-4A71-9AD6-8B75397E2D08}" srcOrd="0" destOrd="0" presId="urn:microsoft.com/office/officeart/2005/8/layout/vList2"/>
    <dgm:cxn modelId="{4558F362-860F-47DA-9696-6DB4E4DDBC94}" srcId="{C148ED8D-5E75-4AF8-B962-9FF006CD90E9}" destId="{5C8236EC-C2C0-4E0A-BE59-A35A72FC7708}" srcOrd="1" destOrd="0" parTransId="{DDD7BCE9-C37E-42DF-9798-33339E9A123A}" sibTransId="{423885C1-DBB7-4A1E-BC50-C82379358298}"/>
    <dgm:cxn modelId="{00D0A8A4-5432-4613-918B-C5B88673E400}" srcId="{C148ED8D-5E75-4AF8-B962-9FF006CD90E9}" destId="{42F3CC54-1C01-45C4-84A3-9BF862005E74}" srcOrd="0" destOrd="0" parTransId="{45EB32B0-AA35-482D-9EA8-BD8C187036A4}" sibTransId="{DE7E996D-71FB-4BD2-AD6B-7669786320C7}"/>
    <dgm:cxn modelId="{B7CC6FE0-F7B3-4F4B-BE19-759D6EB09272}" type="presOf" srcId="{C148ED8D-5E75-4AF8-B962-9FF006CD90E9}" destId="{C5DED195-BD77-4D7A-84AB-9AD412A0B756}" srcOrd="0" destOrd="0" presId="urn:microsoft.com/office/officeart/2005/8/layout/vList2"/>
    <dgm:cxn modelId="{05910736-DB93-4026-AE2B-0FA06CCC1C43}" type="presParOf" srcId="{C5DED195-BD77-4D7A-84AB-9AD412A0B756}" destId="{C949FA34-370A-423D-9544-A4A4DF708FE0}" srcOrd="0" destOrd="0" presId="urn:microsoft.com/office/officeart/2005/8/layout/vList2"/>
    <dgm:cxn modelId="{581F611E-3FE6-4CB8-8061-0BF20574A515}" type="presParOf" srcId="{C5DED195-BD77-4D7A-84AB-9AD412A0B756}" destId="{66B33C43-D30D-4DB2-A0DF-CF1F51D30C86}" srcOrd="1" destOrd="0" presId="urn:microsoft.com/office/officeart/2005/8/layout/vList2"/>
    <dgm:cxn modelId="{3A9870D8-9D1E-487C-9590-C9FB40736A08}" type="presParOf" srcId="{C5DED195-BD77-4D7A-84AB-9AD412A0B756}" destId="{A69DB0CC-8079-4A71-9AD6-8B75397E2D08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92970B-CD60-4D18-B94F-D2432C047FBE}">
      <dsp:nvSpPr>
        <dsp:cNvPr id="0" name=""/>
        <dsp:cNvSpPr/>
      </dsp:nvSpPr>
      <dsp:spPr>
        <a:xfrm>
          <a:off x="0" y="0"/>
          <a:ext cx="7344816" cy="1695469"/>
        </a:xfrm>
        <a:prstGeom prst="round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Учить решать примеры на сложение в пределах 3 на наглядном материале на основе состава чисел 2,3. Дать понятие о переместительном законе сложения</a:t>
          </a:r>
          <a:endParaRPr lang="ru-RU" sz="1600" kern="1200" dirty="0"/>
        </a:p>
      </dsp:txBody>
      <dsp:txXfrm>
        <a:off x="82766" y="82766"/>
        <a:ext cx="7179284" cy="1529937"/>
      </dsp:txXfrm>
    </dsp:sp>
    <dsp:sp modelId="{C949FA34-370A-423D-9544-A4A4DF708FE0}">
      <dsp:nvSpPr>
        <dsp:cNvPr id="0" name=""/>
        <dsp:cNvSpPr/>
      </dsp:nvSpPr>
      <dsp:spPr>
        <a:xfrm>
          <a:off x="0" y="1797782"/>
          <a:ext cx="7344816" cy="1399057"/>
        </a:xfrm>
        <a:prstGeom prst="round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Корригировать и развивать мыслительную деятельность, внимание, память, речь, мелкую моторику , умение ориентироваться в тетради, расширять словарный запас</a:t>
          </a:r>
          <a:endParaRPr lang="ru-RU" sz="1600" kern="1200" dirty="0"/>
        </a:p>
      </dsp:txBody>
      <dsp:txXfrm>
        <a:off x="68296" y="1866078"/>
        <a:ext cx="7208224" cy="1262465"/>
      </dsp:txXfrm>
    </dsp:sp>
    <dsp:sp modelId="{F9D40A8D-1520-43D0-A6EB-528A603D92C1}">
      <dsp:nvSpPr>
        <dsp:cNvPr id="0" name=""/>
        <dsp:cNvSpPr/>
      </dsp:nvSpPr>
      <dsp:spPr>
        <a:xfrm>
          <a:off x="0" y="3242919"/>
          <a:ext cx="7344816" cy="1453375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Воспитывать интерес , активность, усидчивость, положительное отношение к деятельности</a:t>
          </a:r>
          <a:endParaRPr lang="ru-RU" sz="1600" kern="1200" dirty="0"/>
        </a:p>
      </dsp:txBody>
      <dsp:txXfrm>
        <a:off x="70948" y="3313867"/>
        <a:ext cx="7202920" cy="131147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49FA34-370A-423D-9544-A4A4DF708FE0}">
      <dsp:nvSpPr>
        <dsp:cNvPr id="0" name=""/>
        <dsp:cNvSpPr/>
      </dsp:nvSpPr>
      <dsp:spPr>
        <a:xfrm>
          <a:off x="0" y="83269"/>
          <a:ext cx="7344816" cy="2663589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Предметные – решать примеры в пределах 3 на наглядном материале на основе знания состава чисел, менять числа местами при сложении, решать задачу по рисунку</a:t>
          </a:r>
          <a:endParaRPr lang="ru-RU" sz="2400" kern="1200" dirty="0"/>
        </a:p>
      </dsp:txBody>
      <dsp:txXfrm>
        <a:off x="130026" y="213295"/>
        <a:ext cx="7084764" cy="2403537"/>
      </dsp:txXfrm>
    </dsp:sp>
    <dsp:sp modelId="{A69DB0CC-8079-4A71-9AD6-8B75397E2D08}">
      <dsp:nvSpPr>
        <dsp:cNvPr id="0" name=""/>
        <dsp:cNvSpPr/>
      </dsp:nvSpPr>
      <dsp:spPr>
        <a:xfrm>
          <a:off x="0" y="2815978"/>
          <a:ext cx="7344816" cy="1853279"/>
        </a:xfrm>
        <a:prstGeom prst="roundRect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Личностные – проявлять заинтересованность работать старательно, активно, организованно</a:t>
          </a:r>
          <a:endParaRPr lang="ru-RU" sz="2400" kern="1200" dirty="0"/>
        </a:p>
      </dsp:txBody>
      <dsp:txXfrm>
        <a:off x="90470" y="2906448"/>
        <a:ext cx="7163876" cy="16723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0C757-7106-4D7C-BF95-80A715C0B021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D83C4D-7545-42C3-A64C-F22E798D5BD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0C757-7106-4D7C-BF95-80A715C0B021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83C4D-7545-42C3-A64C-F22E798D5B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0C757-7106-4D7C-BF95-80A715C0B021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83C4D-7545-42C3-A64C-F22E798D5B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0C757-7106-4D7C-BF95-80A715C0B021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83C4D-7545-42C3-A64C-F22E798D5B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0C757-7106-4D7C-BF95-80A715C0B021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83C4D-7545-42C3-A64C-F22E798D5BDB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0C757-7106-4D7C-BF95-80A715C0B021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83C4D-7545-42C3-A64C-F22E798D5BD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0C757-7106-4D7C-BF95-80A715C0B021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83C4D-7545-42C3-A64C-F22E798D5BD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0C757-7106-4D7C-BF95-80A715C0B021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83C4D-7545-42C3-A64C-F22E798D5B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0C757-7106-4D7C-BF95-80A715C0B021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83C4D-7545-42C3-A64C-F22E798D5B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0C757-7106-4D7C-BF95-80A715C0B021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83C4D-7545-42C3-A64C-F22E798D5B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0C757-7106-4D7C-BF95-80A715C0B021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83C4D-7545-42C3-A64C-F22E798D5B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8360C757-7106-4D7C-BF95-80A715C0B021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6BD83C4D-7545-42C3-A64C-F22E798D5BDB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4536504"/>
          </a:xfrm>
        </p:spPr>
        <p:txBody>
          <a:bodyPr/>
          <a:lstStyle/>
          <a:p>
            <a:r>
              <a:rPr lang="ru-RU" sz="4400" dirty="0" smtClean="0"/>
              <a:t>Решение </a:t>
            </a:r>
            <a:r>
              <a:rPr lang="ru-RU" sz="4400" dirty="0" smtClean="0"/>
              <a:t>примеров и задач на сложение в пределах 3. Переместительный закон сложения</a:t>
            </a:r>
            <a:endParaRPr lang="ru-RU" sz="4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648"/>
            <a:ext cx="7158533" cy="73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7067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3096344"/>
          </a:xfrm>
        </p:spPr>
        <p:txBody>
          <a:bodyPr/>
          <a:lstStyle/>
          <a:p>
            <a:pPr algn="l"/>
            <a:r>
              <a:rPr lang="ru-RU" sz="4400" b="1" dirty="0" smtClean="0">
                <a:solidFill>
                  <a:srgbClr val="FF0000"/>
                </a:solidFill>
              </a:rPr>
              <a:t>Цель</a:t>
            </a:r>
            <a:r>
              <a:rPr lang="en-US" sz="4400" b="1" dirty="0" smtClean="0">
                <a:solidFill>
                  <a:srgbClr val="FF0000"/>
                </a:solidFill>
              </a:rPr>
              <a:t>:</a:t>
            </a:r>
            <a:r>
              <a:rPr lang="en-US" sz="4400" dirty="0" smtClean="0"/>
              <a:t> </a:t>
            </a:r>
            <a:r>
              <a:rPr lang="ru-RU" sz="4400" dirty="0" smtClean="0"/>
              <a:t>формирование умения решать примеры на сложение в пределах 3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96756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864096"/>
          </a:xfrm>
        </p:spPr>
        <p:txBody>
          <a:bodyPr/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Задачи</a:t>
            </a:r>
            <a:endParaRPr lang="ru-RU" sz="4400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93110723"/>
              </p:ext>
            </p:extLst>
          </p:nvPr>
        </p:nvGraphicFramePr>
        <p:xfrm>
          <a:off x="971600" y="1268760"/>
          <a:ext cx="7344816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1464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864096"/>
          </a:xfrm>
        </p:spPr>
        <p:txBody>
          <a:bodyPr/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Планируемые результаты</a:t>
            </a:r>
            <a:endParaRPr lang="ru-RU" sz="4400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015809598"/>
              </p:ext>
            </p:extLst>
          </p:nvPr>
        </p:nvGraphicFramePr>
        <p:xfrm>
          <a:off x="971600" y="1268760"/>
          <a:ext cx="7344816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6878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080120"/>
          </a:xfrm>
        </p:spPr>
        <p:txBody>
          <a:bodyPr/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Повторение. Соотнесение числа и цифры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2736304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700808"/>
            <a:ext cx="2160240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573016"/>
            <a:ext cx="2945904" cy="2261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 descr="http://pngimg.com/uploads/number1/number1_PNG14878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508426"/>
            <a:ext cx="2232249" cy="2325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piramida-ds.ru/wa-data/public/shop/products/24/27/2724/images/1296/1296.97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187477"/>
            <a:ext cx="2483767" cy="2483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static8.depositphotos.com/1338574/829/i/950/depositphotos_8292990-stock-photo-the-number-3-in-gold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060848"/>
            <a:ext cx="2472209" cy="247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27159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008112"/>
          </a:xfrm>
        </p:spPr>
        <p:txBody>
          <a:bodyPr/>
          <a:lstStyle/>
          <a:p>
            <a:r>
              <a:rPr lang="ru-RU" b="1" dirty="0" smtClean="0"/>
              <a:t>Работа по теме урока</a:t>
            </a:r>
            <a:endParaRPr lang="ru-RU" b="1" dirty="0"/>
          </a:p>
        </p:txBody>
      </p:sp>
      <p:pic>
        <p:nvPicPr>
          <p:cNvPr id="2050" name="Picture 2" descr="https://im0-tub-ua.yandex.net/i?id=2ac7d68eb47070230bfb8e1a55994d32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40769"/>
            <a:ext cx="2231132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 flipH="1">
            <a:off x="1115616" y="2996952"/>
            <a:ext cx="720080" cy="1008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339752" y="2996952"/>
            <a:ext cx="720080" cy="1008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11560" y="4077072"/>
            <a:ext cx="914400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673524" y="4070310"/>
            <a:ext cx="914400" cy="92116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4" name="Picture 6" descr="http://clipart-library.com/img1/385745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21" y="4005064"/>
            <a:ext cx="1617190" cy="1091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340769"/>
            <a:ext cx="2009799" cy="1728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919412"/>
            <a:ext cx="731837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065" y="2919411"/>
            <a:ext cx="731837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061722" y="4021969"/>
            <a:ext cx="914400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5621" y="4015941"/>
            <a:ext cx="944563" cy="94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8072" y="4021969"/>
            <a:ext cx="90805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6688" y="3985583"/>
            <a:ext cx="1622425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984983"/>
            <a:ext cx="1622425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7174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008112"/>
          </a:xfrm>
        </p:spPr>
        <p:txBody>
          <a:bodyPr/>
          <a:lstStyle/>
          <a:p>
            <a:r>
              <a:rPr lang="ru-RU" b="1" dirty="0" smtClean="0"/>
              <a:t>Работа по теме урока</a:t>
            </a:r>
            <a:endParaRPr lang="ru-RU" b="1" dirty="0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221443"/>
            <a:ext cx="2009799" cy="1728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852936"/>
            <a:ext cx="731837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831" y="2861865"/>
            <a:ext cx="731837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674640" y="3957050"/>
            <a:ext cx="914400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045" y="3914187"/>
            <a:ext cx="944563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0627" y="3879452"/>
            <a:ext cx="1622425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1895" y="3941712"/>
            <a:ext cx="892862" cy="886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071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440160"/>
          </a:xfrm>
        </p:spPr>
        <p:txBody>
          <a:bodyPr/>
          <a:lstStyle/>
          <a:p>
            <a:r>
              <a:rPr lang="ru-RU" sz="4800" dirty="0" smtClean="0"/>
              <a:t>Решение задачи по рисункам</a:t>
            </a:r>
            <a:endParaRPr lang="ru-RU" sz="4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132855"/>
            <a:ext cx="2304256" cy="301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540" y="2636912"/>
            <a:ext cx="1582452" cy="1677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9058" y="2258066"/>
            <a:ext cx="1931567" cy="2500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655" y="2283218"/>
            <a:ext cx="2305050" cy="3017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4942" y="2844757"/>
            <a:ext cx="2305050" cy="3017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815615"/>
            <a:ext cx="2305050" cy="3017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6346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/>
          <a:lstStyle/>
          <a:p>
            <a:r>
              <a:rPr lang="ru-RU" dirty="0" smtClean="0"/>
              <a:t>Итоги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764904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Arial Black" pitchFamily="34" charset="0"/>
              </a:rPr>
              <a:t>Чему учились сегодня на уроке</a:t>
            </a:r>
            <a:r>
              <a:rPr lang="en-US" sz="3600" dirty="0" smtClean="0">
                <a:solidFill>
                  <a:srgbClr val="FF0000"/>
                </a:solidFill>
                <a:latin typeface="Arial Black" pitchFamily="34" charset="0"/>
              </a:rPr>
              <a:t>?</a:t>
            </a:r>
          </a:p>
          <a:p>
            <a:r>
              <a:rPr lang="ru-RU" sz="3600" dirty="0" smtClean="0">
                <a:solidFill>
                  <a:srgbClr val="FF0000"/>
                </a:solidFill>
                <a:latin typeface="Arial Black" pitchFamily="34" charset="0"/>
              </a:rPr>
              <a:t>Что нового узнали</a:t>
            </a:r>
            <a:r>
              <a:rPr lang="en-US" sz="3600" dirty="0" smtClean="0">
                <a:solidFill>
                  <a:srgbClr val="FF0000"/>
                </a:solidFill>
                <a:latin typeface="Arial Black" pitchFamily="34" charset="0"/>
              </a:rPr>
              <a:t>?</a:t>
            </a:r>
          </a:p>
          <a:p>
            <a:r>
              <a:rPr lang="ru-RU" sz="3600" dirty="0" smtClean="0">
                <a:solidFill>
                  <a:srgbClr val="FF0000"/>
                </a:solidFill>
                <a:latin typeface="Arial Black" pitchFamily="34" charset="0"/>
              </a:rPr>
              <a:t>Что было трудно</a:t>
            </a:r>
            <a:r>
              <a:rPr lang="en-US" sz="3600" dirty="0" smtClean="0">
                <a:solidFill>
                  <a:srgbClr val="FF0000"/>
                </a:solidFill>
                <a:latin typeface="Arial Black" pitchFamily="34" charset="0"/>
              </a:rPr>
              <a:t>?</a:t>
            </a:r>
            <a:endParaRPr lang="ru-RU" sz="36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965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88</TotalTime>
  <Words>154</Words>
  <Application>Microsoft Office PowerPoint</Application>
  <PresentationFormat>Экран (4:3)</PresentationFormat>
  <Paragraphs>17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Исполнительная</vt:lpstr>
      <vt:lpstr>Решение примеров и задач на сложение в пределах 3. Переместительный закон сложения</vt:lpstr>
      <vt:lpstr>Цель: формирование умения решать примеры на сложение в пределах 3</vt:lpstr>
      <vt:lpstr>Задачи</vt:lpstr>
      <vt:lpstr>Планируемые результаты</vt:lpstr>
      <vt:lpstr>Повторение. Соотнесение числа и цифры</vt:lpstr>
      <vt:lpstr>Работа по теме урока</vt:lpstr>
      <vt:lpstr>Работа по теме урока</vt:lpstr>
      <vt:lpstr>Решение задачи по рисункам</vt:lpstr>
      <vt:lpstr>Итоги урока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Решение примеров и задач на сложение в пределах 3. Переместительный закон сложения</dc:title>
  <dc:creator>Admin</dc:creator>
  <cp:lastModifiedBy>кирилл</cp:lastModifiedBy>
  <cp:revision>7</cp:revision>
  <dcterms:created xsi:type="dcterms:W3CDTF">2017-11-13T15:49:34Z</dcterms:created>
  <dcterms:modified xsi:type="dcterms:W3CDTF">2024-03-14T16:30:21Z</dcterms:modified>
</cp:coreProperties>
</file>