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7" r:id="rId4"/>
    <p:sldId id="260" r:id="rId5"/>
    <p:sldId id="276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51435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9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35"/>
          <p:cNvSpPr>
            <a:spLocks noGrp="1"/>
          </p:cNvSpPr>
          <p:nvPr>
            <p:ph type="title"/>
          </p:nvPr>
        </p:nvSpPr>
        <p:spPr bwMode="auto"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36"/>
          <p:cNvSpPr>
            <a:spLocks noGrp="1"/>
          </p:cNvSpPr>
          <p:nvPr>
            <p:ph type="subTitle" idx="1"/>
          </p:nvPr>
        </p:nvSpPr>
        <p:spPr bwMode="auto"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t>Образец подзаголовка</a:t>
            </a:r>
          </a:p>
        </p:txBody>
      </p:sp>
      <p:sp>
        <p:nvSpPr>
          <p:cNvPr id="6" name="Shape 37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7" name="Shape 38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8" name="Shape 39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8"/>
          <p:cNvSpPr>
            <a:spLocks noGrp="1"/>
          </p:cNvSpPr>
          <p:nvPr>
            <p:ph type="title"/>
          </p:nvPr>
        </p:nvSpPr>
        <p:spPr bwMode="auto"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9"/>
          <p:cNvSpPr>
            <a:spLocks noGrp="1"/>
          </p:cNvSpPr>
          <p:nvPr>
            <p:ph type="body" idx="1"/>
          </p:nvPr>
        </p:nvSpPr>
        <p:spPr bwMode="auto"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10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7" name="Shape 11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8" name="Shape 12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64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65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66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7" name="Shape 67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8" name="Shape 68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Slide 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48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49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6" name="Shape 50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7" name="Shape 51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itle and Two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70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71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72"/>
          <p:cNvSpPr>
            <a:spLocks noGrp="1"/>
          </p:cNvSpPr>
          <p:nvPr>
            <p:ph type="body" idx="2"/>
          </p:nvPr>
        </p:nvSpPr>
        <p:spPr bwMode="auto"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7" name="Shape 73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8" name="Shape 74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9" name="Shape 75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60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5" name="Shape 61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6" name="Shape 62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14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15"/>
          <p:cNvSpPr>
            <a:spLocks noGrp="1"/>
          </p:cNvSpPr>
          <p:nvPr>
            <p:ph type="body" idx="1"/>
          </p:nvPr>
        </p:nvSpPr>
        <p:spPr bwMode="auto"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6" name="Shape 16"/>
          <p:cNvSpPr>
            <a:spLocks noGrp="1"/>
          </p:cNvSpPr>
          <p:nvPr>
            <p:ph type="body" idx="2"/>
          </p:nvPr>
        </p:nvSpPr>
        <p:spPr bwMode="auto"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7" name="Shape 17"/>
          <p:cNvSpPr>
            <a:spLocks noGrp="1"/>
          </p:cNvSpPr>
          <p:nvPr>
            <p:ph type="body" idx="3"/>
          </p:nvPr>
        </p:nvSpPr>
        <p:spPr bwMode="auto"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8" name="Shape 18"/>
          <p:cNvSpPr>
            <a:spLocks noGrp="1"/>
          </p:cNvSpPr>
          <p:nvPr>
            <p:ph type="body" idx="4"/>
          </p:nvPr>
        </p:nvSpPr>
        <p:spPr bwMode="auto"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9" name="Shape 19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10" name="Shape 20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11" name="Shape 21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Title, Text and Objec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41"/>
          <p:cNvSpPr>
            <a:spLocks noGrp="1"/>
          </p:cNvSpPr>
          <p:nvPr>
            <p:ph type="title"/>
          </p:nvPr>
        </p:nvSpPr>
        <p:spPr bwMode="auto"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000" b="1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42"/>
          <p:cNvSpPr>
            <a:spLocks noGrp="1"/>
          </p:cNvSpPr>
          <p:nvPr>
            <p:ph type="body" idx="1"/>
          </p:nvPr>
        </p:nvSpPr>
        <p:spPr bwMode="auto"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43"/>
          <p:cNvSpPr>
            <a:spLocks noGrp="1"/>
          </p:cNvSpPr>
          <p:nvPr>
            <p:ph type="body" idx="2"/>
          </p:nvPr>
        </p:nvSpPr>
        <p:spPr bwMode="auto"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4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7" name="Shape 44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8" name="Shape 45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9" name="Shape 46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Title and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53"/>
          <p:cNvSpPr>
            <a:spLocks noGrp="1"/>
          </p:cNvSpPr>
          <p:nvPr>
            <p:ph type="title"/>
          </p:nvPr>
        </p:nvSpPr>
        <p:spPr bwMode="auto">
          <a:xfrm>
            <a:off x="1792288" y="3600450"/>
            <a:ext cx="5486400" cy="425053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000" b="1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54"/>
          <p:cNvSpPr>
            <a:spLocks noGrp="1"/>
          </p:cNvSpPr>
          <p:nvPr>
            <p:ph type="body" idx="1"/>
          </p:nvPr>
        </p:nvSpPr>
        <p:spPr bwMode="auto"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6" name="Shape 55"/>
          <p:cNvSpPr>
            <a:spLocks noGrp="1"/>
          </p:cNvSpPr>
          <p:nvPr>
            <p:ph type="body" idx="2"/>
          </p:nvPr>
        </p:nvSpPr>
        <p:spPr bwMode="auto"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4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7" name="Shape 56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8" name="Shape 57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9" name="Shape 58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29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30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31"/>
          <p:cNvSpPr>
            <a:spLocks noGrp="1"/>
          </p:cNvSpPr>
          <p:nvPr>
            <p:ph type="dt" idx="10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7" name="Shape 32"/>
          <p:cNvSpPr>
            <a:spLocks noGrp="1"/>
          </p:cNvSpPr>
          <p:nvPr>
            <p:ph type="ftr" idx="11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endParaRPr/>
          </a:p>
        </p:txBody>
      </p:sp>
      <p:sp>
        <p:nvSpPr>
          <p:cNvPr id="8" name="Shape 33"/>
          <p:cNvSpPr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defRPr/>
            </a:pPr>
            <a: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5" name="Shape 3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6" name="Shape 4"/>
          <p:cNvSpPr>
            <a:spLocks noGrp="1"/>
          </p:cNvSpPr>
          <p:nvPr>
            <p:ph type="dt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t>11.12.2022</a:t>
            </a:r>
          </a:p>
        </p:txBody>
      </p:sp>
      <p:sp>
        <p:nvSpPr>
          <p:cNvPr id="7" name="Shape 5"/>
          <p:cNvSpPr>
            <a:spLocks noGrp="1"/>
          </p:cNvSpPr>
          <p:nvPr>
            <p:ph type="ft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Shape 6"/>
          <p:cNvSpPr>
            <a:spLocks noGrp="1"/>
          </p:cNvSpPr>
          <p:nvPr>
            <p:ph type="sldNum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defPPr/>
      <a:lvl1pPr lvl="0" algn="ctr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342900" lvl="0" indent="-342900" algn="l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77"/>
          <p:cNvSpPr/>
          <p:nvPr/>
        </p:nvSpPr>
        <p:spPr bwMode="auto">
          <a:xfrm>
            <a:off x="660401" y="1295401"/>
            <a:ext cx="7907745" cy="95410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800" b="1" dirty="0">
                <a:ea typeface="Times New Roman"/>
                <a:cs typeface="Times New Roman"/>
              </a:rPr>
              <a:t>Методические рекомендации по отработке решения заданий на деление клетки. </a:t>
            </a:r>
          </a:p>
        </p:txBody>
      </p:sp>
      <p:sp>
        <p:nvSpPr>
          <p:cNvPr id="6" name="Прямоугольник 4"/>
          <p:cNvSpPr/>
          <p:nvPr/>
        </p:nvSpPr>
        <p:spPr bwMode="auto">
          <a:xfrm>
            <a:off x="1071538" y="3643320"/>
            <a:ext cx="7500990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TextBox 117"/>
          <p:cNvSpPr>
            <a:spLocks/>
          </p:cNvSpPr>
          <p:nvPr/>
        </p:nvSpPr>
        <p:spPr bwMode="auto">
          <a:xfrm>
            <a:off x="288131" y="217885"/>
            <a:ext cx="6767513" cy="43814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Разбор заданий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714362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Установите соответствие между процессами и стадиями клеточного цикла, обозначенными цифрами на схеме выше: к каждой позиции, данной в первом столбце, подберите соответствующую позицию из второго столбца.</a:t>
            </a:r>
            <a:endParaRPr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571618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ПРОЦЕССЫ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А)  Формирование веретена деления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Б)  Расположение хромосом по экватору клетки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В)  Движение хромосом к полюсам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Г)  Деление центромер хромосом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Д)  Компактизация хромосом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Е)  Формирование ядерной оболочки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СТАДИИ КЛЕТОЧНОГО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ЦИКЛА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1)  1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2)  2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3)  3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4)  4</a:t>
            </a:r>
            <a:endParaRPr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143504" y="1785932"/>
            <a:ext cx="363594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893031" y="4767263"/>
            <a:ext cx="954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0" i="0" u="none" strike="noStrike" cap="none">
                <a:ln>
                  <a:noFill/>
                </a:ln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123314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TextBox 117"/>
          <p:cNvSpPr>
            <a:spLocks/>
          </p:cNvSpPr>
          <p:nvPr/>
        </p:nvSpPr>
        <p:spPr bwMode="auto">
          <a:xfrm>
            <a:off x="288131" y="217885"/>
            <a:ext cx="6767513" cy="43814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Разбор заданий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r>
              <a:rPr lang="ru-RU" sz="1100"/>
              <a:t>423415</a:t>
            </a:r>
            <a:endParaRPr lang="ru-RU" sz="1100">
              <a:latin typeface="Montserra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305175" y="2786064"/>
            <a:ext cx="5838825" cy="203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865406"/>
            <a:ext cx="9144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1600">
                <a:latin typeface="Arial"/>
                <a:cs typeface="Arial"/>
              </a:rPr>
              <a:t>Установите соответствие между признаками и фазами деления клетки, обозначенными цифрами на схеме: к каждой позиции, данной в первом столбце, подберите соответствующую позицию из второго столбца.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ПРИЗНАКИ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А)  Укорачиваются нити веретена деления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Б)  Начинается конденсация хромосом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В)  Образуется метафазная пластинка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Г)  Хроматиды расходятся к полюсам клетки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Д)  Происходит удвоение ДНК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Е)  Образуются ядерные оболочки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ФАЗЫ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1)  1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2)  2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3)  3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4)  4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5)  5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6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TextBox 117"/>
          <p:cNvSpPr>
            <a:spLocks/>
          </p:cNvSpPr>
          <p:nvPr/>
        </p:nvSpPr>
        <p:spPr bwMode="auto">
          <a:xfrm>
            <a:off x="288131" y="217885"/>
            <a:ext cx="6767513" cy="173124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Мейоз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При объяснении и закреплении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мы отвечаем на вопросы: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Что?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Зачем?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В чём отличия и сходства: </a:t>
            </a:r>
            <a:endParaRPr/>
          </a:p>
          <a:p>
            <a:pPr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мейоз 1 – мейоз 2 – митоз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12</a:t>
            </a:fld>
            <a:endParaRPr lang="ru-RU" sz="1100">
              <a:latin typeface="Montserrat"/>
            </a:endParaRPr>
          </a:p>
        </p:txBody>
      </p:sp>
      <p:sp>
        <p:nvSpPr>
          <p:cNvPr id="7" name="Овал 25"/>
          <p:cNvSpPr/>
          <p:nvPr/>
        </p:nvSpPr>
        <p:spPr bwMode="auto">
          <a:xfrm>
            <a:off x="8079581" y="121444"/>
            <a:ext cx="639366" cy="6393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04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49841" y="242887"/>
            <a:ext cx="300038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500430" y="142858"/>
            <a:ext cx="53911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7"/>
          <p:cNvGraphicFramePr>
            <a:graphicFrameLocks noGrp="1"/>
          </p:cNvGraphicFramePr>
          <p:nvPr/>
        </p:nvGraphicFramePr>
        <p:xfrm>
          <a:off x="357158" y="2214560"/>
          <a:ext cx="2288405" cy="1183005"/>
        </p:xfrm>
        <a:graphic>
          <a:graphicData uri="http://schemas.openxmlformats.org/drawingml/2006/table">
            <a:tbl>
              <a:tblPr/>
              <a:tblGrid>
                <a:gridCol w="645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Митоз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Мейоз 1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Мейоз 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44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8" name="TextBox 117"/>
          <p:cNvSpPr>
            <a:spLocks/>
          </p:cNvSpPr>
          <p:nvPr/>
        </p:nvSpPr>
        <p:spPr bwMode="auto">
          <a:xfrm>
            <a:off x="288131" y="217885"/>
            <a:ext cx="6767513" cy="43814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Разбор трудных заданий диагностики</a:t>
            </a:r>
            <a:endParaRPr/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13</a:t>
            </a:fld>
            <a:endParaRPr lang="ru-RU" sz="1100">
              <a:latin typeface="Montserrat"/>
            </a:endParaRPr>
          </a:p>
        </p:txBody>
      </p:sp>
      <p:sp>
        <p:nvSpPr>
          <p:cNvPr id="12" name="Прямоугольник 10"/>
          <p:cNvSpPr>
            <a:spLocks noChangeArrowheads="1"/>
          </p:cNvSpPr>
          <p:nvPr/>
        </p:nvSpPr>
        <p:spPr bwMode="auto">
          <a:xfrm>
            <a:off x="342900" y="925116"/>
            <a:ext cx="6793706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b="1">
                <a:latin typeface="Calibri"/>
              </a:rPr>
              <a:t>6. Установите соответствие между признаками и фазами мейоза, обозначенными цифрами на схеме деления мейоза.</a:t>
            </a:r>
            <a:endParaRPr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53616" y="1668066"/>
            <a:ext cx="419695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46473" y="3136106"/>
            <a:ext cx="4607719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Таблица 13"/>
          <p:cNvGraphicFramePr>
            <a:graphicFrameLocks noGrp="1"/>
          </p:cNvGraphicFramePr>
          <p:nvPr/>
        </p:nvGraphicFramePr>
        <p:xfrm>
          <a:off x="5712619" y="1722835"/>
          <a:ext cx="2288405" cy="1183005"/>
        </p:xfrm>
        <a:graphic>
          <a:graphicData uri="http://schemas.openxmlformats.org/drawingml/2006/table">
            <a:tbl>
              <a:tblPr/>
              <a:tblGrid>
                <a:gridCol w="645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Митоз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Мейоз 1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Мейоз 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44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22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ru-RU" sz="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" name="Таблица 14"/>
          <p:cNvGraphicFramePr>
            <a:graphicFrameLocks noGrp="1"/>
          </p:cNvGraphicFramePr>
          <p:nvPr/>
        </p:nvGraphicFramePr>
        <p:xfrm>
          <a:off x="5719763" y="3227785"/>
          <a:ext cx="2281261" cy="946404"/>
        </p:xfrm>
        <a:graphic>
          <a:graphicData uri="http://schemas.openxmlformats.org/drawingml/2006/table">
            <a:tbl>
              <a:tblPr/>
              <a:tblGrid>
                <a:gridCol w="2281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1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Двадцать четыре</a:t>
                      </a:r>
                      <a:endParaRPr lang="ru-RU" sz="800" b="0" i="1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1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Двадцать четыре</a:t>
                      </a:r>
                      <a:endParaRPr lang="ru-RU" sz="800" b="0" i="1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1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Сорок четыре</a:t>
                      </a:r>
                      <a:endParaRPr lang="ru-RU" sz="800" b="0" i="1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601"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1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Двадцать два</a:t>
                      </a:r>
                      <a:endParaRPr lang="ru-RU" sz="800" b="0" i="1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51435" marR="51435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14</a:t>
            </a:fld>
            <a:endParaRPr lang="ru-RU" sz="1100">
              <a:latin typeface="Montserrat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42909" y="214296"/>
            <a:ext cx="6405582" cy="457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15</a:t>
            </a:fld>
            <a:endParaRPr lang="ru-RU" sz="1100">
              <a:latin typeface="Montserrat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1"/>
            <a:ext cx="7072330" cy="316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0" y="3429006"/>
            <a:ext cx="441662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4424783" y="3143254"/>
            <a:ext cx="4719217" cy="181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16</a:t>
            </a:fld>
            <a:endParaRPr lang="ru-RU" sz="1100">
              <a:latin typeface="Montserrat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42909" y="214296"/>
            <a:ext cx="6405582" cy="457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00035" y="714363"/>
            <a:ext cx="7227818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17</a:t>
            </a:fld>
            <a:endParaRPr lang="ru-RU" sz="1100">
              <a:latin typeface="Montserra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7227818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0" y="3429006"/>
            <a:ext cx="441662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4424783" y="3143254"/>
            <a:ext cx="4719217" cy="181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18</a:t>
            </a:fld>
            <a:endParaRPr lang="ru-RU" sz="1100">
              <a:latin typeface="Montserra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571472" y="428610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latin typeface="Calibri"/>
              </a:rPr>
              <a:t>Рекомендации по изучению деления клетки </a:t>
            </a:r>
            <a:endParaRPr lang="ru-RU"/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357158" y="928676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endParaRPr lang="ru-RU" sz="1600" dirty="0">
              <a:solidFill>
                <a:schemeClr val="bg2">
                  <a:lumMod val="10000"/>
                </a:schemeClr>
              </a:solidFill>
              <a:latin typeface="Montserrat Medium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При изучении каждой фазы деления прослеживайте все четыре содержательных линии: название фазы, количество хромосом и ДНК, изображение фазы, процессы фазы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При объяснении каждой фазы деления представляйте процессы как алгоритм , закономерную последовательность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Максимально используйте знакомые ученикам, конкретные аналогии для объяснения столь абстрактной темы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Обратите внимание на «зеркальность» процессов телофазы и профазы: порядок их противоположен.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При изучении делений мейоза обращайте внимание сначала на похожесть процессов с соответствующими фазами митоза, вновь закрепляя алгоритмическое представление о внутриклеточных процессах. Затем подчеркивайте отличия.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Используйте мнемонические техники для запоминания наиболее формализованной информации (название и порядок фаз, количество хромосом и ДНК)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42909" y="857238"/>
            <a:ext cx="7786742" cy="374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3"/>
          <p:cNvSpPr/>
          <p:nvPr/>
        </p:nvSpPr>
        <p:spPr bwMode="auto">
          <a:xfrm>
            <a:off x="357158" y="214296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latin typeface="Calibri"/>
              </a:rPr>
              <a:t>Типичные вопросы по различию фаз клеточных делений</a:t>
            </a:r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42909" y="4572015"/>
            <a:ext cx="7786742" cy="40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102"/>
          <p:cNvSpPr/>
          <p:nvPr/>
        </p:nvSpPr>
        <p:spPr bwMode="auto">
          <a:xfrm>
            <a:off x="428596" y="1357304"/>
            <a:ext cx="8452339" cy="175432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indent="0" algn="l">
              <a:defRPr/>
            </a:pPr>
            <a:r>
              <a:rPr lang="ru-RU" dirty="0"/>
              <a:t>З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адания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линии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3,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где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проверялось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умение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решать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биологические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цитологии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dirty="0"/>
          </a:p>
          <a:p>
            <a:pPr marL="0" indent="0" algn="l">
              <a:defRPr/>
            </a:pP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Сколько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аутосом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содержит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соматическая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клетка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птицы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её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кариотипе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содержится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16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хромосом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В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запишите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только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соответствующее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число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dirty="0"/>
          </a:p>
          <a:p>
            <a:pPr marL="0" indent="0" algn="l">
              <a:defRPr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2022 и 2023 гг. на  ЕГЭ по данной в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ыполнить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смогли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35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-37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0" indent="0" algn="l">
              <a:defRPr/>
            </a:pP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экзамена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различает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аутосомы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половые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хромосомы</a:t>
            </a:r>
            <a:r>
              <a:rPr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dirty="0"/>
          </a:p>
        </p:txBody>
      </p:sp>
      <p:sp>
        <p:nvSpPr>
          <p:cNvPr id="5" name="Shape 103"/>
          <p:cNvSpPr/>
          <p:nvPr/>
        </p:nvSpPr>
        <p:spPr bwMode="auto">
          <a:xfrm>
            <a:off x="425938" y="292828"/>
            <a:ext cx="8382000" cy="9233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defRPr/>
            </a:pP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МЕТОДИЧЕСКИХ РЕКОМЕНДАЦИЙ </a:t>
            </a:r>
            <a:endParaRPr lang="ru-RU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ctr">
              <a:defRPr/>
            </a:pP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учителей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подготовленны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основе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анализа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типичных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ошибок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ЕГЭ 2022 </a:t>
            </a:r>
            <a:r>
              <a:rPr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года</a:t>
            </a:r>
            <a:r>
              <a:rPr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57158" y="214296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latin typeface="Calibri"/>
              </a:rPr>
              <a:t>Типичные вопросы по различию фаз клеточных делений</a:t>
            </a:r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71472" y="815962"/>
            <a:ext cx="7993817" cy="426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CDEC4B-27BD-44F9-A379-0EF50761CD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3" r="1935" b="1139"/>
          <a:stretch/>
        </p:blipFill>
        <p:spPr>
          <a:xfrm>
            <a:off x="417171" y="915566"/>
            <a:ext cx="3888432" cy="122413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2D108B-8A82-4465-99D2-FBEFA67FD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0"/>
            <a:ext cx="3980741" cy="5143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A5ABA1-B9D2-4009-9EBF-1B105255050F}"/>
              </a:ext>
            </a:extLst>
          </p:cNvPr>
          <p:cNvSpPr txBox="1"/>
          <p:nvPr/>
        </p:nvSpPr>
        <p:spPr>
          <a:xfrm>
            <a:off x="417171" y="411510"/>
            <a:ext cx="3578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Январь 2024</a:t>
            </a:r>
          </a:p>
        </p:txBody>
      </p:sp>
    </p:spTree>
    <p:extLst>
      <p:ext uri="{BB962C8B-B14F-4D97-AF65-F5344CB8AC3E}">
        <p14:creationId xmlns:p14="http://schemas.microsoft.com/office/powerpoint/2010/main" val="191407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>
            <a:spLocks/>
          </p:cNvSpPr>
          <p:nvPr/>
        </p:nvSpPr>
        <p:spPr bwMode="auto">
          <a:xfrm>
            <a:off x="6012160" y="483518"/>
            <a:ext cx="3222847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ru-RU" dirty="0"/>
              <a:t>В хромосоме различают: </a:t>
            </a:r>
            <a:endParaRPr dirty="0"/>
          </a:p>
          <a:p>
            <a:pPr marL="342900" indent="-342900">
              <a:defRPr/>
            </a:pPr>
            <a:r>
              <a:rPr lang="ru-RU" sz="1600" i="1" dirty="0"/>
              <a:t>5 – </a:t>
            </a:r>
            <a:r>
              <a:rPr lang="ru-RU" sz="1600" dirty="0"/>
              <a:t>первичную перетяжку;</a:t>
            </a:r>
            <a:endParaRPr dirty="0"/>
          </a:p>
          <a:p>
            <a:pPr marL="342900" indent="-342900">
              <a:defRPr/>
            </a:pPr>
            <a:r>
              <a:rPr lang="ru-RU" sz="1600" dirty="0"/>
              <a:t>6 – вторичную перетяжку (ядрышковый организатор);</a:t>
            </a:r>
            <a:endParaRPr dirty="0"/>
          </a:p>
          <a:p>
            <a:pPr marL="342900" indent="-342900">
              <a:defRPr/>
            </a:pPr>
            <a:r>
              <a:rPr lang="ru-RU" sz="1600" dirty="0"/>
              <a:t>7 – спутники (у </a:t>
            </a:r>
            <a:r>
              <a:rPr lang="ru-RU" sz="1600" dirty="0" err="1"/>
              <a:t>спутничных</a:t>
            </a:r>
            <a:r>
              <a:rPr lang="ru-RU" sz="1600" dirty="0"/>
              <a:t> хромосом);</a:t>
            </a:r>
            <a:endParaRPr dirty="0"/>
          </a:p>
          <a:p>
            <a:pPr marL="342900" indent="-342900">
              <a:defRPr/>
            </a:pPr>
            <a:r>
              <a:rPr lang="ru-RU" sz="1600" dirty="0"/>
              <a:t>8 – хроматиды (две до деления, одна после деления);</a:t>
            </a:r>
            <a:endParaRPr dirty="0"/>
          </a:p>
          <a:p>
            <a:pPr marL="342900" indent="-342900">
              <a:defRPr/>
            </a:pPr>
            <a:r>
              <a:rPr lang="ru-RU" sz="1600" dirty="0"/>
              <a:t>9 – </a:t>
            </a:r>
            <a:r>
              <a:rPr lang="ru-RU" sz="1600" dirty="0" err="1"/>
              <a:t>теломеры</a:t>
            </a:r>
            <a:r>
              <a:rPr lang="ru-RU" sz="1600" dirty="0"/>
              <a:t>.</a:t>
            </a:r>
            <a:endParaRPr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79511" y="590640"/>
            <a:ext cx="56991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9605" y="46827"/>
            <a:ext cx="5338936" cy="421481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/>
              <a:t>Организация генетического материала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CA01E5-C233-4141-84FB-570FF8C8F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3331321"/>
            <a:ext cx="7200800" cy="17801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81AFC7-C1D0-48F1-AFCF-69FCE98E4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3825"/>
            <a:ext cx="77343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17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>
            <a:spLocks/>
          </p:cNvSpPr>
          <p:nvPr/>
        </p:nvSpPr>
        <p:spPr bwMode="auto">
          <a:xfrm>
            <a:off x="457200" y="528638"/>
            <a:ext cx="8229600" cy="857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rIns="0" bIns="0" anchor="b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br>
              <a:rPr lang="ru-RU" sz="4500">
                <a:latin typeface="Calibri"/>
              </a:rPr>
            </a:br>
            <a:br>
              <a:rPr lang="ru-RU" sz="4500">
                <a:latin typeface="Calibri"/>
              </a:rPr>
            </a:br>
            <a:r>
              <a:rPr lang="ru-RU" sz="4500">
                <a:latin typeface="Calibri"/>
              </a:rPr>
              <a:t>Профаза</a:t>
            </a:r>
            <a:br>
              <a:rPr lang="ru-RU" sz="4500">
                <a:latin typeface="Calibri"/>
              </a:rPr>
            </a:br>
            <a:r>
              <a:rPr lang="ru-RU" sz="4500">
                <a:latin typeface="Calibri"/>
              </a:rPr>
              <a:t>Ранняя             Поздняя</a:t>
            </a:r>
            <a:endParaRPr/>
          </a:p>
        </p:txBody>
      </p:sp>
      <p:sp>
        <p:nvSpPr>
          <p:cNvPr id="5" name="Text Box 2"/>
          <p:cNvSpPr>
            <a:spLocks/>
          </p:cNvSpPr>
          <p:nvPr/>
        </p:nvSpPr>
        <p:spPr bwMode="auto">
          <a:xfrm>
            <a:off x="500064" y="1393032"/>
            <a:ext cx="4040187" cy="11263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45720" tIns="0" rIns="45720" bIns="0" anchor="ctr"/>
          <a:lstStyle/>
          <a:p>
            <a:pPr>
              <a:spcBef>
                <a:spcPts val="4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b="1" dirty="0">
                <a:solidFill>
                  <a:srgbClr val="04617B"/>
                </a:solidFill>
              </a:rPr>
              <a:t>Присутствует  ядрышко;</a:t>
            </a:r>
            <a:endParaRPr dirty="0"/>
          </a:p>
          <a:p>
            <a:pPr>
              <a:spcBef>
                <a:spcPts val="4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b="1" dirty="0">
                <a:solidFill>
                  <a:srgbClr val="04617B"/>
                </a:solidFill>
              </a:rPr>
              <a:t>Присутствует  ядерная оболочка;</a:t>
            </a:r>
            <a:endParaRPr dirty="0"/>
          </a:p>
          <a:p>
            <a:pPr>
              <a:spcBef>
                <a:spcPts val="4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b="1" dirty="0">
                <a:solidFill>
                  <a:srgbClr val="04617B"/>
                </a:solidFill>
              </a:rPr>
              <a:t>Видны хромосомные нити;</a:t>
            </a:r>
            <a:endParaRPr dirty="0"/>
          </a:p>
        </p:txBody>
      </p:sp>
      <p:sp>
        <p:nvSpPr>
          <p:cNvPr id="6" name="Text Box 3"/>
          <p:cNvSpPr>
            <a:spLocks/>
          </p:cNvSpPr>
          <p:nvPr/>
        </p:nvSpPr>
        <p:spPr bwMode="auto">
          <a:xfrm>
            <a:off x="4645026" y="1395413"/>
            <a:ext cx="4041775" cy="10691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45720" tIns="0" rIns="45720" bIns="0" anchor="ctr"/>
          <a:lstStyle/>
          <a:p>
            <a:pPr>
              <a:lnSpc>
                <a:spcPct val="80000"/>
              </a:lnSpc>
              <a:spcBef>
                <a:spcPts val="425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1700" b="1">
                <a:solidFill>
                  <a:srgbClr val="04617B"/>
                </a:solidFill>
              </a:rPr>
              <a:t>Исчезает  ядрышко;</a:t>
            </a:r>
            <a:endParaRPr/>
          </a:p>
          <a:p>
            <a:pPr>
              <a:lnSpc>
                <a:spcPct val="80000"/>
              </a:lnSpc>
              <a:spcBef>
                <a:spcPts val="425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1700" b="1">
                <a:solidFill>
                  <a:srgbClr val="04617B"/>
                </a:solidFill>
              </a:rPr>
              <a:t>Исчезает  ядерная оболочка;</a:t>
            </a:r>
            <a:endParaRPr/>
          </a:p>
          <a:p>
            <a:pPr>
              <a:lnSpc>
                <a:spcPct val="80000"/>
              </a:lnSpc>
              <a:spcBef>
                <a:spcPts val="425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1700" b="1">
                <a:solidFill>
                  <a:srgbClr val="04617B"/>
                </a:solidFill>
              </a:rPr>
              <a:t>Видны спирализованые хромосомные нити;</a:t>
            </a:r>
            <a:endParaRPr/>
          </a:p>
          <a:p>
            <a:pPr>
              <a:lnSpc>
                <a:spcPct val="80000"/>
              </a:lnSpc>
              <a:spcBef>
                <a:spcPts val="425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1700" b="1">
                <a:solidFill>
                  <a:srgbClr val="04617B"/>
                </a:solidFill>
              </a:rPr>
              <a:t>Центриоли расходятся к полюсам;</a:t>
            </a:r>
            <a:endParaRPr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85813" y="2678906"/>
            <a:ext cx="3071812" cy="19823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5575" y="-1079897"/>
            <a:ext cx="4191000" cy="22574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/>
              <a:buNone/>
              <a:defRPr/>
            </a:pPr>
            <a:endParaRPr lang="ru-RU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072063" y="2678906"/>
            <a:ext cx="3071812" cy="19823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6"/>
          <p:cNvSpPr/>
          <p:nvPr/>
        </p:nvSpPr>
        <p:spPr bwMode="auto">
          <a:xfrm>
            <a:off x="6382941" y="1012031"/>
            <a:ext cx="1473994" cy="5770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1100" spc="-11">
                <a:solidFill>
                  <a:schemeClr val="bg1"/>
                </a:solidFill>
                <a:latin typeface="Montserrat"/>
                <a:cs typeface="Arial"/>
              </a:rPr>
              <a:t>Информационно-методическое обеспечение</a:t>
            </a:r>
            <a:endParaRPr/>
          </a:p>
        </p:txBody>
      </p:sp>
      <p:sp>
        <p:nvSpPr>
          <p:cNvPr id="8" name="TextBox 117"/>
          <p:cNvSpPr>
            <a:spLocks/>
          </p:cNvSpPr>
          <p:nvPr/>
        </p:nvSpPr>
        <p:spPr bwMode="auto">
          <a:xfrm>
            <a:off x="288131" y="217885"/>
            <a:ext cx="6767513" cy="43814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Профаза. </a:t>
            </a:r>
            <a:r>
              <a:rPr lang="ru-RU" sz="2400" b="1" i="1">
                <a:solidFill>
                  <a:schemeClr val="bg2">
                    <a:lumMod val="10000"/>
                  </a:schemeClr>
                </a:solidFill>
                <a:latin typeface="Montserrat Medium"/>
              </a:rPr>
              <a:t>Про - до</a:t>
            </a: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790135" y="4767263"/>
            <a:ext cx="2057400" cy="273844"/>
          </a:xfrm>
        </p:spPr>
        <p:txBody>
          <a:bodyPr/>
          <a:lstStyle/>
          <a:p>
            <a:pPr>
              <a:defRPr/>
            </a:pPr>
            <a:fld id="{663710B9-4131-48F3-A231-F30A0723231C}" type="slidenum">
              <a:rPr lang="ru-RU" sz="1100">
                <a:latin typeface="Montserrat"/>
              </a:rPr>
              <a:t>7</a:t>
            </a:fld>
            <a:endParaRPr lang="ru-RU" sz="1100">
              <a:latin typeface="Montserrat"/>
            </a:endParaRPr>
          </a:p>
        </p:txBody>
      </p:sp>
      <p:pic>
        <p:nvPicPr>
          <p:cNvPr id="12" name="Picture 2" descr="Клубок ниток (Иррациональное Число) / Стихи.ру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8992" y="1322641"/>
            <a:ext cx="2857500" cy="2857500"/>
          </a:xfrm>
          <a:prstGeom prst="rect">
            <a:avLst/>
          </a:prstGeom>
          <a:noFill/>
        </p:spPr>
      </p:pic>
      <p:pic>
        <p:nvPicPr>
          <p:cNvPr id="13" name="Picture 4" descr="Пряжа из Троицка Летняя, 50% хлопок, 50% вискоза, 100гр/400м, арт. TL  Троицкая | Купить онлайн на Mybobbin.ru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771800" y="1266273"/>
            <a:ext cx="2773351" cy="2806088"/>
          </a:xfrm>
          <a:prstGeom prst="rect">
            <a:avLst/>
          </a:prstGeom>
          <a:noFill/>
        </p:spPr>
      </p:pic>
      <p:sp>
        <p:nvSpPr>
          <p:cNvPr id="14" name="AutoShape 8" descr="Кусок шпагата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" name="AutoShape 10" descr="Кусок шпагата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16" name="AutoShape 12" descr="Веревка джутовая 12 мм цвет бежевый, 20 м/уп. в Саратове – купить по низкой  цене в интернет-магазине Леруа Мерл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 rotWithShape="1">
          <a:blip r:embed="rId4"/>
          <a:srcRect l="1" r="1757"/>
          <a:stretch/>
        </p:blipFill>
        <p:spPr bwMode="auto">
          <a:xfrm>
            <a:off x="6505509" y="2833667"/>
            <a:ext cx="1702626" cy="153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5872672" y="771550"/>
            <a:ext cx="2365943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>
            <a:spLocks/>
          </p:cNvSpPr>
          <p:nvPr/>
        </p:nvSpPr>
        <p:spPr bwMode="auto">
          <a:xfrm>
            <a:off x="685800" y="385762"/>
            <a:ext cx="7958166" cy="871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46800" rIns="0" bIns="0" anchor="b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3600" b="1">
                <a:latin typeface="Calibri"/>
              </a:rPr>
              <a:t>Метафаза. Мета - между</a:t>
            </a:r>
            <a:endParaRPr/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3600" b="1">
                <a:latin typeface="Calibri"/>
              </a:rPr>
              <a:t>Анафаза. Ана – верх. ОНА!</a:t>
            </a:r>
          </a:p>
        </p:txBody>
      </p:sp>
      <p:sp>
        <p:nvSpPr>
          <p:cNvPr id="5" name="Text Box 2"/>
          <p:cNvSpPr>
            <a:spLocks/>
          </p:cNvSpPr>
          <p:nvPr/>
        </p:nvSpPr>
        <p:spPr bwMode="auto">
          <a:xfrm>
            <a:off x="428596" y="1257300"/>
            <a:ext cx="4143404" cy="3429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8360" tIns="46800" rIns="18360" bIns="46800"/>
          <a:lstStyle/>
          <a:p>
            <a:pPr>
              <a:spcBef>
                <a:spcPts val="600"/>
              </a:spcBef>
              <a:buClr>
                <a:srgbClr val="0BD0D9"/>
              </a:buClr>
              <a:buSzPct val="9500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400">
                <a:solidFill>
                  <a:srgbClr val="000000"/>
                </a:solidFill>
              </a:rPr>
              <a:t>Она!</a:t>
            </a:r>
            <a:endParaRPr/>
          </a:p>
          <a:p>
            <a:pPr>
              <a:spcBef>
                <a:spcPts val="60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400">
                <a:solidFill>
                  <a:srgbClr val="000000"/>
                </a:solidFill>
              </a:rPr>
              <a:t>Сокращаются нити веретена деления</a:t>
            </a:r>
          </a:p>
          <a:p>
            <a:pPr>
              <a:spcBef>
                <a:spcPts val="60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400">
                <a:solidFill>
                  <a:srgbClr val="000000"/>
                </a:solidFill>
              </a:rPr>
              <a:t>Центромеры хромосом делятся</a:t>
            </a:r>
          </a:p>
          <a:p>
            <a:pPr>
              <a:spcBef>
                <a:spcPts val="60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400">
                <a:solidFill>
                  <a:srgbClr val="000000"/>
                </a:solidFill>
              </a:rPr>
              <a:t>Однохроматидные хромосомы растягиваются нитями веретена деления к противоположным полюсам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572000" y="1232297"/>
            <a:ext cx="3929063" cy="29467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>
            <a:spLocks/>
          </p:cNvSpPr>
          <p:nvPr/>
        </p:nvSpPr>
        <p:spPr bwMode="auto">
          <a:xfrm>
            <a:off x="357158" y="428610"/>
            <a:ext cx="7215238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45720" rIns="45720" anchor="b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3200" b="1">
                <a:latin typeface="Calibri"/>
              </a:rPr>
              <a:t>Телофаза.  </a:t>
            </a:r>
            <a:r>
              <a:rPr lang="ru-RU" sz="3200" b="1" u="sng">
                <a:latin typeface="Calibri"/>
              </a:rPr>
              <a:t>Тела</a:t>
            </a:r>
            <a:r>
              <a:rPr lang="ru-RU" sz="3200" b="1">
                <a:latin typeface="Calibri"/>
              </a:rPr>
              <a:t> дочерних клеток</a:t>
            </a:r>
          </a:p>
        </p:txBody>
      </p:sp>
      <p:sp>
        <p:nvSpPr>
          <p:cNvPr id="5" name="Text Box 2"/>
          <p:cNvSpPr>
            <a:spLocks/>
          </p:cNvSpPr>
          <p:nvPr/>
        </p:nvSpPr>
        <p:spPr bwMode="auto">
          <a:xfrm>
            <a:off x="142876" y="1500188"/>
            <a:ext cx="2676525" cy="22562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4080" tIns="46800" rIns="45720"/>
          <a:lstStyle/>
          <a:p>
            <a:pPr>
              <a:spcBef>
                <a:spcPts val="2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000" dirty="0">
                <a:solidFill>
                  <a:srgbClr val="000000"/>
                </a:solidFill>
              </a:rPr>
              <a:t>Веретено разрушается</a:t>
            </a:r>
            <a:endParaRPr dirty="0"/>
          </a:p>
          <a:p>
            <a:pPr>
              <a:spcBef>
                <a:spcPts val="2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000" dirty="0">
                <a:solidFill>
                  <a:srgbClr val="000000"/>
                </a:solidFill>
              </a:rPr>
              <a:t>Хромосомы расплетаются;</a:t>
            </a:r>
            <a:endParaRPr dirty="0"/>
          </a:p>
          <a:p>
            <a:pPr>
              <a:spcBef>
                <a:spcPts val="2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000" dirty="0">
                <a:solidFill>
                  <a:srgbClr val="000000"/>
                </a:solidFill>
              </a:rPr>
              <a:t>Восстанавливается ядерная оболочка;</a:t>
            </a:r>
            <a:endParaRPr dirty="0"/>
          </a:p>
          <a:p>
            <a:pPr>
              <a:spcBef>
                <a:spcPts val="2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000" dirty="0">
                <a:solidFill>
                  <a:srgbClr val="000000"/>
                </a:solidFill>
              </a:rPr>
              <a:t>Появляется ядрышко</a:t>
            </a:r>
            <a:endParaRPr dirty="0"/>
          </a:p>
          <a:p>
            <a:pPr>
              <a:spcBef>
                <a:spcPts val="250"/>
              </a:spcBef>
              <a:buClr>
                <a:srgbClr val="0BD0D9"/>
              </a:buClr>
              <a:buSzPct val="95000"/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ru-RU" sz="2000" dirty="0">
                <a:solidFill>
                  <a:srgbClr val="000000"/>
                </a:solidFill>
              </a:rPr>
              <a:t>Делится цитоплазма с обособлением дочерних клеток</a:t>
            </a:r>
            <a:endParaRPr lang="ru-RU" sz="1300" dirty="0">
              <a:solidFill>
                <a:srgbClr val="0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500430" y="1000114"/>
            <a:ext cx="2279650" cy="29491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810251" y="1063229"/>
            <a:ext cx="2492375" cy="29075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443</TotalTime>
  <Words>641</Words>
  <Application>Microsoft Office PowerPoint</Application>
  <DocSecurity>0</DocSecurity>
  <PresentationFormat>Экран (16:9)</PresentationFormat>
  <Paragraphs>139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Montserrat</vt:lpstr>
      <vt:lpstr>Montserrat Medium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1</dc:creator>
  <cp:keywords/>
  <dc:description/>
  <cp:lastModifiedBy>Admin</cp:lastModifiedBy>
  <cp:revision>24</cp:revision>
  <dcterms:modified xsi:type="dcterms:W3CDTF">2024-03-14T16:49:27Z</dcterms:modified>
  <cp:category/>
  <dc:identifier/>
  <cp:contentStatus/>
  <dc:language/>
  <cp:version/>
</cp:coreProperties>
</file>