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5" r:id="rId9"/>
    <p:sldId id="262" r:id="rId10"/>
    <p:sldId id="263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3AF965-AEFC-B63D-738F-B87F262274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5EF4F6F-3352-20D4-C44B-E678FE0D92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985524-FCFB-4849-3BA8-E8E4E7335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D661-D88A-42A7-97A7-DC3969EE12A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EE6517-CB4E-59DF-880B-48C60600B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5F6A231-0B8D-585D-7990-258F915CA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9328-63E1-4C92-8F05-778F98559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211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38966F-13C0-1691-0A47-CE644B2CE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A539EE9-64C5-43D7-922B-CF978287ED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49FF0D-BBB6-97BE-7D1F-A4C0E0B47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D661-D88A-42A7-97A7-DC3969EE12A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20D056-4B3B-1464-2D2A-6988BC800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63A1C7-B4C3-2D01-5A31-AA9D86C89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9328-63E1-4C92-8F05-778F98559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086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F36D422-1A7F-A90C-1C9A-0F2F47CF7C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02AA8CE-2C44-AEB9-61A3-C35E64038A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AF5B2E-8DAA-A7D8-A086-2BB9C97A5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D661-D88A-42A7-97A7-DC3969EE12A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1DF1C7-DAE0-DCD2-34E5-F1343668A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7E8EC6-B98D-605C-04E2-44A0A0C2E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9328-63E1-4C92-8F05-778F98559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645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CC3845-27F4-4E6E-6158-C3B14DA24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DD46F2-2783-FE0E-0524-E6C1FAB14C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6F2ECE-C753-F60A-B1DD-6F3BFD81D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D661-D88A-42A7-97A7-DC3969EE12A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2E8880-E120-862C-686F-AFD56B1A6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060DB0-8006-D4D7-DBCD-52FD57B86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9328-63E1-4C92-8F05-778F98559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24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50C0EB-D28F-F9E8-414D-326C49100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3894FA5-3F57-3087-AB01-A8062F356E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E4ED6F8-C6C4-06DC-9675-7345D3CC7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D661-D88A-42A7-97A7-DC3969EE12A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EF3265-98BA-12E3-30B5-A816E7B8E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851AA8-259B-9EA8-2CA9-F81CA2B4B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9328-63E1-4C92-8F05-778F98559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794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E31F22-936F-674F-D691-7728C96E6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011574-571E-E164-EEFE-1CE281394E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1BBEB78-8E54-E2CC-D0CE-E16F08E088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1A6B9CE-E9EA-12D4-6747-B72E2BFA7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D661-D88A-42A7-97A7-DC3969EE12A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B6340E7-EAAB-BA7B-DFBA-EF02FFCB7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D84FF02-3489-1223-9344-EB47BA879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9328-63E1-4C92-8F05-778F98559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781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0CB7CC-3A30-0369-F807-C29B6FBD2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1B779B9-22EE-334E-DB1D-58819B38D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F175F4B-59BC-E1EF-D986-F8DB6B75B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83114B1-4098-0092-992B-05CD91187F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7D06072-0BE7-BCB2-FF3D-11656AD3E2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4B97A36-AE3F-DDAE-BC81-6E06B95C7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D661-D88A-42A7-97A7-DC3969EE12A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2A025BA-9359-C26B-38BA-FF929DB0F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72B8B97-4018-001B-DAF7-4C6439158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9328-63E1-4C92-8F05-778F98559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827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23DFA1-4D44-E1E3-D40E-1A6C05ECF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3B4A98A-F360-8216-3E23-1857D8F50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D661-D88A-42A7-97A7-DC3969EE12A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A7847AA-C2BD-650D-B11D-7780E2E44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3C87E88-5320-28DE-4319-5E0C63340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9328-63E1-4C92-8F05-778F98559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133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79C9281-6A09-D100-328A-2BBB13C0B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D661-D88A-42A7-97A7-DC3969EE12A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D712FB5-218E-A24F-8EC7-64405D0EC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0596CDF-006C-A460-92EE-AE141E2A2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9328-63E1-4C92-8F05-778F98559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309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54EBD7-FCF1-B6BA-E12D-6328FD507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A14FF3-8631-4091-B1FE-AEAD7280D2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D6B9E12-4976-7578-943C-9F3DB3656B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D44BCD4-58A6-81D2-2C1B-62F62F5CE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D661-D88A-42A7-97A7-DC3969EE12A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D6DBAA3-51A7-6325-B85F-2DF23F8F8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64D5B31-3D43-B19F-BFE0-6BD6A3B1E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9328-63E1-4C92-8F05-778F98559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57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246DB6-8123-22AA-9678-C36E3DD0D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D75A6E5-0DD4-B592-8095-EC25311776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574043F-79E5-3F35-EF28-003698D6AF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601A79-2EA2-01DD-2EAC-097B7134B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D661-D88A-42A7-97A7-DC3969EE12A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EB38CD9-2E45-C074-EFE6-15C3895B2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60885E8-5245-F211-6111-12CCF209A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9328-63E1-4C92-8F05-778F98559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746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43999C-F6AD-77C9-3043-BBEE820AA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D5CD910-9C8B-B8D1-5F3D-1B2EAA6ADC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E98555-05DC-D9A2-4559-19418DEE94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17D661-D88A-42A7-97A7-DC3969EE12A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88DB46-D73D-9804-5D67-C263699044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BF0386-E9AA-A0B4-583E-1E2C15F052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259328-63E1-4C92-8F05-778F98559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910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1A85B7-9C63-A3B7-37E6-F12F347C0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latin typeface="+mn-lt"/>
              </a:rPr>
              <a:t>Мейоз. </a:t>
            </a:r>
            <a:br>
              <a:rPr lang="ru-RU" sz="4000" b="1" dirty="0">
                <a:latin typeface="+mn-lt"/>
              </a:rPr>
            </a:br>
            <a:r>
              <a:rPr lang="ru-RU" sz="4000" b="1" dirty="0">
                <a:latin typeface="+mn-lt"/>
              </a:rPr>
              <a:t>Образование и развитие половых клеток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217F061-79BD-9FF5-BF96-C409953CBA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630" t="17332" r="17372" b="14891"/>
          <a:stretch/>
        </p:blipFill>
        <p:spPr>
          <a:xfrm>
            <a:off x="517624" y="1690688"/>
            <a:ext cx="6325330" cy="45286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00EF3E-1927-CB0F-95AE-4F00F2991003}"/>
              </a:ext>
            </a:extLst>
          </p:cNvPr>
          <p:cNvSpPr txBox="1"/>
          <p:nvPr/>
        </p:nvSpPr>
        <p:spPr>
          <a:xfrm>
            <a:off x="6738151" y="5019056"/>
            <a:ext cx="50225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Автор: Асташина Нина Игоревна,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учитель биологии МБОУ Воротынская СШ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П. Воротынец Нижегородской области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2024г.</a:t>
            </a:r>
          </a:p>
        </p:txBody>
      </p:sp>
    </p:spTree>
    <p:extLst>
      <p:ext uri="{BB962C8B-B14F-4D97-AF65-F5344CB8AC3E}">
        <p14:creationId xmlns:p14="http://schemas.microsoft.com/office/powerpoint/2010/main" val="2920768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0ACB41-0181-EA76-9EF2-8EC44BCA4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Особенности строения половых клеток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1465447-C47C-03D8-83AA-585D4AB08C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2321" t="16370"/>
          <a:stretch/>
        </p:blipFill>
        <p:spPr>
          <a:xfrm>
            <a:off x="2043406" y="1903446"/>
            <a:ext cx="6748214" cy="4136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752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EB10DC53-5A11-40D3-8F18-2A8DB10C8530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362269" y="256324"/>
            <a:ext cx="8248836" cy="6181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469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2BC56E-F89D-BF44-9531-F7B743BC0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Проверь себя</a:t>
            </a:r>
            <a:br>
              <a:rPr lang="ru-RU" dirty="0"/>
            </a:br>
            <a:r>
              <a:rPr lang="ru-RU" sz="3200" dirty="0"/>
              <a:t>(заполни таблицу)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7B5926B-42A9-54C2-0E69-B239A99774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0821491"/>
              </p:ext>
            </p:extLst>
          </p:nvPr>
        </p:nvGraphicFramePr>
        <p:xfrm>
          <a:off x="838200" y="1825625"/>
          <a:ext cx="105156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1901596092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340080727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568843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Вопросы для сравнения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Сперматозоиды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Яйцеклетки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5278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Набор хромосом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7004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Место образования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1835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Размеры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9981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Форма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2120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Способность к движению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7515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5773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E49F2593-F89D-FB3C-D9E3-56B4CB5D68A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641489" y="253420"/>
            <a:ext cx="10409066" cy="640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448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FB0F7D-FBC0-7936-82DD-4E26F224B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Нам помогает учебник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188E3D-630F-5E67-45EE-705FF8F5B3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Изучите текст учебника «Гаметогенез» (стр. 193-195)</a:t>
            </a:r>
          </a:p>
          <a:p>
            <a:r>
              <a:rPr lang="ru-RU" dirty="0"/>
              <a:t>Изучите информацию на следующем слайде.</a:t>
            </a:r>
          </a:p>
          <a:p>
            <a:r>
              <a:rPr lang="ru-RU" dirty="0"/>
              <a:t>Составьте вопросы для сравнения овогенеза и сперматогенеза.</a:t>
            </a:r>
          </a:p>
          <a:p>
            <a:r>
              <a:rPr lang="ru-RU" dirty="0"/>
              <a:t>Составьте в тетради таблицу «Сравнительная характеристика овогенеза и сперматогенеза»</a:t>
            </a:r>
          </a:p>
        </p:txBody>
      </p:sp>
    </p:spTree>
    <p:extLst>
      <p:ext uri="{BB962C8B-B14F-4D97-AF65-F5344CB8AC3E}">
        <p14:creationId xmlns:p14="http://schemas.microsoft.com/office/powerpoint/2010/main" val="27104138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94D166-55FE-E0E7-CDB7-A03F74757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EE4A71-0C3D-9BD0-C059-945FB52B07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Изучить п. 27, записи в тетради</a:t>
            </a:r>
          </a:p>
        </p:txBody>
      </p:sp>
    </p:spTree>
    <p:extLst>
      <p:ext uri="{BB962C8B-B14F-4D97-AF65-F5344CB8AC3E}">
        <p14:creationId xmlns:p14="http://schemas.microsoft.com/office/powerpoint/2010/main" val="608402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4CA992-6785-5C2A-85AC-C5698BDAB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План -задание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EA43F1-08AB-0789-4554-A83FD8E955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Биологическое значение мейоза</a:t>
            </a:r>
          </a:p>
          <a:p>
            <a:r>
              <a:rPr lang="ru-RU" b="1" dirty="0"/>
              <a:t>Механизм мейоза ( деления, фазы)</a:t>
            </a:r>
          </a:p>
          <a:p>
            <a:r>
              <a:rPr lang="ru-RU" b="1" dirty="0"/>
              <a:t>Терминология: конъюгация, кроссинговер</a:t>
            </a:r>
          </a:p>
          <a:p>
            <a:r>
              <a:rPr lang="ru-RU" b="1" dirty="0"/>
              <a:t>Особенности строения половых клеток</a:t>
            </a:r>
          </a:p>
          <a:p>
            <a:r>
              <a:rPr lang="ru-RU" b="1" dirty="0"/>
              <a:t>Сравнительная характеристика половых клеток</a:t>
            </a:r>
          </a:p>
          <a:p>
            <a:r>
              <a:rPr lang="ru-RU" b="1" dirty="0"/>
              <a:t>Особенности образования мужских и женских половых клеток- гаметогенез (сперматогенез, овогенез)</a:t>
            </a:r>
          </a:p>
        </p:txBody>
      </p:sp>
    </p:spTree>
    <p:extLst>
      <p:ext uri="{BB962C8B-B14F-4D97-AF65-F5344CB8AC3E}">
        <p14:creationId xmlns:p14="http://schemas.microsoft.com/office/powerpoint/2010/main" val="2724689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EA98C5-E0EC-2E4F-3289-2F3718B30E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4963" t="16434" r="-1"/>
          <a:stretch/>
        </p:blipFill>
        <p:spPr>
          <a:xfrm>
            <a:off x="1800808" y="1825625"/>
            <a:ext cx="7716157" cy="4601346"/>
          </a:xfrm>
          <a:prstGeom prst="rect">
            <a:avLst/>
          </a:prstGeom>
        </p:spPr>
      </p:pic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63B5180C-0786-F3AF-F8BD-3459445C1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Биологическое значение мейоза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7D75AA93-1318-358C-7274-312295D6DB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778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2C3445-8680-9BF2-8DCD-BBA5F21A6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Механизм мейоза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F68E8D8-ED28-3509-9C8D-1B8EB260B4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651" y="1825625"/>
            <a:ext cx="6231113" cy="46672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0BA207B-46FC-2F37-7C7E-349E918CEB9C}"/>
              </a:ext>
            </a:extLst>
          </p:cNvPr>
          <p:cNvSpPr txBox="1"/>
          <p:nvPr/>
        </p:nvSpPr>
        <p:spPr>
          <a:xfrm>
            <a:off x="6885992" y="1959429"/>
            <a:ext cx="5174815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Первое деление называется </a:t>
            </a:r>
          </a:p>
          <a:p>
            <a:r>
              <a:rPr lang="ru-RU" b="1" dirty="0">
                <a:solidFill>
                  <a:srgbClr val="C00000"/>
                </a:solidFill>
              </a:rPr>
              <a:t>редукционным </a:t>
            </a:r>
            <a:r>
              <a:rPr lang="ru-RU" dirty="0"/>
              <a:t>(уменьшительным), </a:t>
            </a:r>
          </a:p>
          <a:p>
            <a:r>
              <a:rPr lang="ru-RU" dirty="0"/>
              <a:t>так  как в результате деления образуются </a:t>
            </a:r>
          </a:p>
          <a:p>
            <a:r>
              <a:rPr lang="ru-RU" dirty="0"/>
              <a:t>клетки с гаплоидным набором хромосом: </a:t>
            </a:r>
          </a:p>
          <a:p>
            <a:endParaRPr lang="en-US" dirty="0"/>
          </a:p>
          <a:p>
            <a:r>
              <a:rPr lang="ru-RU" dirty="0"/>
              <a:t>Перед делением был набор </a:t>
            </a:r>
            <a:r>
              <a:rPr lang="en-US" b="1" dirty="0">
                <a:solidFill>
                  <a:srgbClr val="C00000"/>
                </a:solidFill>
              </a:rPr>
              <a:t>2n4c</a:t>
            </a:r>
          </a:p>
          <a:p>
            <a:r>
              <a:rPr lang="ru-RU" dirty="0"/>
              <a:t>В результате первого деления стал </a:t>
            </a:r>
            <a:r>
              <a:rPr lang="en-US" b="1" dirty="0">
                <a:solidFill>
                  <a:srgbClr val="C00000"/>
                </a:solidFill>
              </a:rPr>
              <a:t>n2c</a:t>
            </a:r>
          </a:p>
          <a:p>
            <a:r>
              <a:rPr lang="en-US" dirty="0"/>
              <a:t>( n </a:t>
            </a:r>
            <a:r>
              <a:rPr lang="ru-RU" dirty="0"/>
              <a:t>число хромосом,</a:t>
            </a:r>
          </a:p>
          <a:p>
            <a:r>
              <a:rPr lang="en-US" dirty="0"/>
              <a:t>C </a:t>
            </a:r>
            <a:r>
              <a:rPr lang="ru-RU" dirty="0"/>
              <a:t>– число хроматид в каждой клетке.</a:t>
            </a:r>
          </a:p>
          <a:p>
            <a:r>
              <a:rPr lang="ru-RU" dirty="0"/>
              <a:t>Был диплоидный набор, стал – гаплоидный)</a:t>
            </a:r>
          </a:p>
          <a:p>
            <a:endParaRPr lang="ru-RU" dirty="0"/>
          </a:p>
          <a:p>
            <a:r>
              <a:rPr lang="ru-RU" dirty="0"/>
              <a:t>Второе деление – </a:t>
            </a:r>
            <a:r>
              <a:rPr lang="ru-RU" dirty="0" err="1"/>
              <a:t>эквационное</a:t>
            </a:r>
            <a:r>
              <a:rPr lang="ru-RU" dirty="0"/>
              <a:t> (уравнительное)</a:t>
            </a:r>
          </a:p>
          <a:p>
            <a:r>
              <a:rPr lang="ru-RU" dirty="0"/>
              <a:t>В результате второго деления набор хромосом</a:t>
            </a:r>
          </a:p>
          <a:p>
            <a:r>
              <a:rPr lang="ru-RU" dirty="0"/>
              <a:t> в клетке становится  </a:t>
            </a:r>
            <a:r>
              <a:rPr lang="en-US" b="1" dirty="0" err="1">
                <a:solidFill>
                  <a:srgbClr val="C00000"/>
                </a:solidFill>
              </a:rPr>
              <a:t>nc</a:t>
            </a:r>
            <a:endParaRPr lang="en-US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2264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773C5B5E-E066-14FC-FBF5-75F0D15D6C5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51927" y="206374"/>
            <a:ext cx="10814180" cy="644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970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F73AD66D-3118-7BCC-55B3-1A329B1A36C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925216" y="190279"/>
            <a:ext cx="8341567" cy="6257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12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556D37-B5EE-C02D-4083-ECBFA9054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Нам помогает учебник стр.190-191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F3F5129-A99B-6B35-8E86-C9F0DA8D9D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362" t="34757" r="4868" b="9137"/>
          <a:stretch/>
        </p:blipFill>
        <p:spPr>
          <a:xfrm>
            <a:off x="1278383" y="1690688"/>
            <a:ext cx="6699407" cy="35293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FF42EC-7C4F-7DA7-4BFD-18C2D5B5D0A9}"/>
              </a:ext>
            </a:extLst>
          </p:cNvPr>
          <p:cNvSpPr txBox="1"/>
          <p:nvPr/>
        </p:nvSpPr>
        <p:spPr>
          <a:xfrm>
            <a:off x="736847" y="5397623"/>
            <a:ext cx="8154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Рассмотрите рисунок учебника на стр. 191 и подписи к нему.</a:t>
            </a:r>
          </a:p>
          <a:p>
            <a:r>
              <a:rPr lang="ru-RU" dirty="0"/>
              <a:t>Выполните рисунок со слайда  в тетрадях и подпишите названия фаз мейоза</a:t>
            </a:r>
          </a:p>
        </p:txBody>
      </p:sp>
    </p:spTree>
    <p:extLst>
      <p:ext uri="{BB962C8B-B14F-4D97-AF65-F5344CB8AC3E}">
        <p14:creationId xmlns:p14="http://schemas.microsoft.com/office/powerpoint/2010/main" val="1683088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F3A5DC0-7724-5535-E37A-9AD5565539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211" t="9660" r="1"/>
          <a:stretch/>
        </p:blipFill>
        <p:spPr>
          <a:xfrm>
            <a:off x="1315617" y="2021278"/>
            <a:ext cx="6277163" cy="4155685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7ED1227-E46C-8075-B3C6-F3B6ECDED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Подумайте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F460F95-CE39-56A0-DDFC-58CDB08F10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A37DF5-EFC5-A65B-8364-C4B62B6C5573}"/>
              </a:ext>
            </a:extLst>
          </p:cNvPr>
          <p:cNvSpPr txBox="1"/>
          <p:nvPr/>
        </p:nvSpPr>
        <p:spPr>
          <a:xfrm>
            <a:off x="7643303" y="2272684"/>
            <a:ext cx="262816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Прочитайте текст.</a:t>
            </a:r>
          </a:p>
          <a:p>
            <a:endParaRPr lang="ru-RU" b="1" dirty="0">
              <a:solidFill>
                <a:srgbClr val="C00000"/>
              </a:solidFill>
            </a:endParaRPr>
          </a:p>
          <a:p>
            <a:r>
              <a:rPr lang="ru-RU" b="1" dirty="0">
                <a:solidFill>
                  <a:srgbClr val="C00000"/>
                </a:solidFill>
              </a:rPr>
              <a:t>Сформулируйте вопросы к тексту.</a:t>
            </a:r>
          </a:p>
          <a:p>
            <a:endParaRPr lang="ru-RU" b="1" dirty="0">
              <a:solidFill>
                <a:srgbClr val="C00000"/>
              </a:solidFill>
            </a:endParaRPr>
          </a:p>
          <a:p>
            <a:r>
              <a:rPr lang="ru-RU" b="1" dirty="0">
                <a:solidFill>
                  <a:srgbClr val="C00000"/>
                </a:solidFill>
              </a:rPr>
              <a:t>Дайте устный ответ на эти вопросы</a:t>
            </a:r>
          </a:p>
        </p:txBody>
      </p:sp>
    </p:spTree>
    <p:extLst>
      <p:ext uri="{BB962C8B-B14F-4D97-AF65-F5344CB8AC3E}">
        <p14:creationId xmlns:p14="http://schemas.microsoft.com/office/powerpoint/2010/main" val="1547509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C153F8-B099-0E54-1632-F27F00735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Конъюгация и кроссинговер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9FC6B28-9F2F-D1E6-7F41-B3E4FD13E8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5091" y="1690688"/>
            <a:ext cx="5801784" cy="43513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60BAD5-8E86-4B44-D2B4-2A8BCD825041}"/>
              </a:ext>
            </a:extLst>
          </p:cNvPr>
          <p:cNvSpPr txBox="1"/>
          <p:nvPr/>
        </p:nvSpPr>
        <p:spPr>
          <a:xfrm>
            <a:off x="7150480" y="2379392"/>
            <a:ext cx="497443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Запишите в тетради определения</a:t>
            </a:r>
          </a:p>
          <a:p>
            <a:r>
              <a:rPr lang="ru-RU" dirty="0"/>
              <a:t> понятий </a:t>
            </a:r>
          </a:p>
          <a:p>
            <a:r>
              <a:rPr lang="ru-RU" dirty="0"/>
              <a:t>конъюгация и кроссинговер (стр. 190)</a:t>
            </a:r>
          </a:p>
          <a:p>
            <a:endParaRPr lang="ru-RU" dirty="0"/>
          </a:p>
          <a:p>
            <a:r>
              <a:rPr lang="ru-RU" sz="2400" b="1" dirty="0">
                <a:solidFill>
                  <a:srgbClr val="C00000"/>
                </a:solidFill>
              </a:rPr>
              <a:t>Во время какой фазы мейоза 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происходят эти события?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Каково биологическое значение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 этих событий?</a:t>
            </a:r>
          </a:p>
        </p:txBody>
      </p:sp>
    </p:spTree>
    <p:extLst>
      <p:ext uri="{BB962C8B-B14F-4D97-AF65-F5344CB8AC3E}">
        <p14:creationId xmlns:p14="http://schemas.microsoft.com/office/powerpoint/2010/main" val="14737273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290</Words>
  <Application>Microsoft Office PowerPoint</Application>
  <PresentationFormat>Широкоэкранный</PresentationFormat>
  <Paragraphs>63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Aptos</vt:lpstr>
      <vt:lpstr>Aptos Display</vt:lpstr>
      <vt:lpstr>Arial</vt:lpstr>
      <vt:lpstr>Calibri</vt:lpstr>
      <vt:lpstr>Тема Office</vt:lpstr>
      <vt:lpstr>Мейоз.  Образование и развитие половых клеток</vt:lpstr>
      <vt:lpstr>План -задание</vt:lpstr>
      <vt:lpstr>Биологическое значение мейоза</vt:lpstr>
      <vt:lpstr>Механизм мейоза</vt:lpstr>
      <vt:lpstr>Презентация PowerPoint</vt:lpstr>
      <vt:lpstr>Презентация PowerPoint</vt:lpstr>
      <vt:lpstr>Нам помогает учебник стр.190-191</vt:lpstr>
      <vt:lpstr>Подумайте</vt:lpstr>
      <vt:lpstr>Конъюгация и кроссинговер</vt:lpstr>
      <vt:lpstr>Особенности строения половых клеток</vt:lpstr>
      <vt:lpstr>Презентация PowerPoint</vt:lpstr>
      <vt:lpstr>Проверь себя (заполни таблицу)</vt:lpstr>
      <vt:lpstr>Презентация PowerPoint</vt:lpstr>
      <vt:lpstr>Нам помогает учебник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Мейоз.  Образование и развитие половых клеток</dc:title>
  <dc:creator>1</dc:creator>
  <cp:lastModifiedBy>1</cp:lastModifiedBy>
  <cp:revision>1</cp:revision>
  <dcterms:created xsi:type="dcterms:W3CDTF">2024-03-14T13:41:52Z</dcterms:created>
  <dcterms:modified xsi:type="dcterms:W3CDTF">2024-03-14T14:30:41Z</dcterms:modified>
</cp:coreProperties>
</file>