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60" r:id="rId1"/>
  </p:sldMasterIdLst>
  <p:sldIdLst>
    <p:sldId id="261" r:id="rId2"/>
    <p:sldId id="260" r:id="rId3"/>
    <p:sldId id="266" r:id="rId4"/>
    <p:sldId id="265" r:id="rId5"/>
    <p:sldId id="267" r:id="rId6"/>
    <p:sldId id="268" r:id="rId7"/>
    <p:sldId id="270" r:id="rId8"/>
    <p:sldId id="269" r:id="rId9"/>
    <p:sldId id="271" r:id="rId10"/>
    <p:sldId id="272" r:id="rId11"/>
    <p:sldId id="273" r:id="rId12"/>
    <p:sldId id="274" r:id="rId13"/>
  </p:sldIdLst>
  <p:sldSz cx="9144000" cy="6858000" type="screen4x3"/>
  <p:notesSz cx="6858000" cy="9144000"/>
  <p:embeddedFontLst>
    <p:embeddedFont>
      <p:font typeface="Comic Sans MS" pitchFamily="66" charset="0"/>
      <p:regular r:id="rId14"/>
      <p:bold r:id="rId15"/>
      <p:italic r:id="rId16"/>
      <p:boldItalic r:id="rId17"/>
    </p:embeddedFont>
    <p:embeddedFont>
      <p:font typeface="Calibri" pitchFamily="34" charset="0"/>
      <p:regular r:id="rId18"/>
      <p:bold r:id="rId19"/>
      <p:italic r:id="rId20"/>
      <p:boldItalic r:id="rId2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0000"/>
    <a:srgbClr val="660066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14.03.2024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14.03.2024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14.03.2024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14.03.2024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14.03.2024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14.03.2024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14.03.2024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14.03.2024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14.03.2024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14.03.2024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14.03.2024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cloud.mail.ru/public/v4XL/rECw4CPjD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251520" y="620688"/>
            <a:ext cx="8568952" cy="4112587"/>
            <a:chOff x="1115616" y="1276399"/>
            <a:chExt cx="7165477" cy="5992618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296258" y="1276399"/>
              <a:ext cx="6984835" cy="3722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4000" b="1" dirty="0" smtClean="0">
                  <a:solidFill>
                    <a:srgbClr val="0070C0"/>
                  </a:solidFill>
                </a:rPr>
                <a:t>ПРИМЕНЕНИЕ </a:t>
              </a:r>
              <a:r>
                <a:rPr lang="ru-RU" sz="4000" b="1" dirty="0" smtClean="0">
                  <a:solidFill>
                    <a:srgbClr val="0070C0"/>
                  </a:solidFill>
                </a:rPr>
                <a:t>ПРАКТИКО-ОРИЕНТИРОВАННЫХ </a:t>
              </a:r>
              <a:r>
                <a:rPr lang="ru-RU" sz="4000" b="1" dirty="0" smtClean="0">
                  <a:solidFill>
                    <a:srgbClr val="0070C0"/>
                  </a:solidFill>
                </a:rPr>
                <a:t>ТЕХНОЛОГИЙ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4000" b="1" dirty="0" smtClean="0">
                  <a:solidFill>
                    <a:srgbClr val="0070C0"/>
                  </a:solidFill>
                </a:rPr>
                <a:t>Методические рекомендации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4000" b="1" dirty="0" smtClean="0">
                  <a:solidFill>
                    <a:srgbClr val="0070C0"/>
                  </a:solidFill>
                </a:rPr>
                <a:t>(из опыта работы) </a:t>
              </a:r>
              <a:endParaRPr lang="ru-RU" sz="4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115616" y="6102985"/>
              <a:ext cx="7165477" cy="11660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600" b="1" i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Подготовила: Миськив Е.П., методист техникума, </a:t>
              </a: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600" b="1" i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специалист высшей категории, преподаватель-методист</a:t>
              </a: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798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Активные методы обучения, реализуемые в рамках контекстной технологии</a:t>
            </a:r>
            <a:endParaRPr lang="ru-RU" sz="3200" dirty="0"/>
          </a:p>
        </p:txBody>
      </p:sp>
      <p:sp>
        <p:nvSpPr>
          <p:cNvPr id="3" name="Стрелка вниз 2"/>
          <p:cNvSpPr/>
          <p:nvPr/>
        </p:nvSpPr>
        <p:spPr>
          <a:xfrm>
            <a:off x="1290005" y="1055084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99593" y="1544288"/>
            <a:ext cx="2746981" cy="830997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Неигровые методы обучения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1291252" y="2438705"/>
            <a:ext cx="484632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11561" y="2942762"/>
            <a:ext cx="2376264" cy="1200329"/>
          </a:xfrm>
          <a:prstGeom prst="rect">
            <a:avLst/>
          </a:prstGeom>
          <a:ln w="762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Проблемные методы </a:t>
            </a:r>
            <a:r>
              <a:rPr lang="ru-RU" b="1" dirty="0" smtClean="0"/>
              <a:t>обучения и </a:t>
            </a:r>
          </a:p>
          <a:p>
            <a:r>
              <a:rPr lang="ru-RU" b="1" dirty="0" smtClean="0"/>
              <a:t>методы конкретных ситуаций</a:t>
            </a:r>
            <a:endParaRPr lang="ru-RU" b="1" dirty="0"/>
          </a:p>
        </p:txBody>
      </p:sp>
      <p:sp>
        <p:nvSpPr>
          <p:cNvPr id="8" name="Стрелка вниз 7"/>
          <p:cNvSpPr/>
          <p:nvPr/>
        </p:nvSpPr>
        <p:spPr>
          <a:xfrm rot="16372987">
            <a:off x="2864849" y="3398956"/>
            <a:ext cx="484632" cy="2145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26505" y="2438705"/>
            <a:ext cx="2281599" cy="4247317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Монологическое</a:t>
            </a:r>
          </a:p>
          <a:p>
            <a:r>
              <a:rPr lang="ru-RU" dirty="0" smtClean="0"/>
              <a:t>Изложение;</a:t>
            </a:r>
          </a:p>
          <a:p>
            <a:r>
              <a:rPr lang="ru-RU" dirty="0"/>
              <a:t>Рассуждающий</a:t>
            </a:r>
          </a:p>
          <a:p>
            <a:r>
              <a:rPr lang="ru-RU" dirty="0" smtClean="0"/>
              <a:t>Метод;</a:t>
            </a:r>
          </a:p>
          <a:p>
            <a:r>
              <a:rPr lang="ru-RU" dirty="0"/>
              <a:t>Диалогический</a:t>
            </a:r>
          </a:p>
          <a:p>
            <a:r>
              <a:rPr lang="ru-RU" dirty="0"/>
              <a:t>метод</a:t>
            </a:r>
          </a:p>
          <a:p>
            <a:r>
              <a:rPr lang="ru-RU" dirty="0"/>
              <a:t>Эвристический</a:t>
            </a:r>
          </a:p>
          <a:p>
            <a:r>
              <a:rPr lang="ru-RU" dirty="0"/>
              <a:t>метод</a:t>
            </a:r>
          </a:p>
          <a:p>
            <a:r>
              <a:rPr lang="ru-RU" dirty="0" smtClean="0"/>
              <a:t>Исследовательский метод;</a:t>
            </a:r>
          </a:p>
          <a:p>
            <a:r>
              <a:rPr lang="ru-RU" dirty="0" smtClean="0"/>
              <a:t>Практические, обучающие и научно-исследовательские кейсы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940152" y="1628800"/>
            <a:ext cx="2736303" cy="646331"/>
          </a:xfrm>
          <a:prstGeom prst="rect">
            <a:avLst/>
          </a:prstGeom>
          <a:ln w="762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Игровые </a:t>
            </a:r>
            <a:r>
              <a:rPr lang="ru-RU" b="1" dirty="0"/>
              <a:t>методы обучения</a:t>
            </a:r>
          </a:p>
        </p:txBody>
      </p:sp>
      <p:sp>
        <p:nvSpPr>
          <p:cNvPr id="12" name="Стрелка вниз 11"/>
          <p:cNvSpPr/>
          <p:nvPr/>
        </p:nvSpPr>
        <p:spPr>
          <a:xfrm>
            <a:off x="7268670" y="1055084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268670" y="2275131"/>
            <a:ext cx="484632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538878" y="2843734"/>
            <a:ext cx="1944216" cy="923330"/>
          </a:xfrm>
          <a:prstGeom prst="rect">
            <a:avLst/>
          </a:prstGeom>
          <a:ln w="762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Игровые</a:t>
            </a:r>
          </a:p>
          <a:p>
            <a:pPr algn="ctr"/>
            <a:r>
              <a:rPr lang="ru-RU" b="1" dirty="0" smtClean="0"/>
              <a:t>методы</a:t>
            </a:r>
            <a:endParaRPr lang="ru-RU" b="1" dirty="0"/>
          </a:p>
          <a:p>
            <a:endParaRPr lang="ru-RU" dirty="0"/>
          </a:p>
        </p:txBody>
      </p:sp>
      <p:sp>
        <p:nvSpPr>
          <p:cNvPr id="15" name="Стрелка вниз 14"/>
          <p:cNvSpPr/>
          <p:nvPr/>
        </p:nvSpPr>
        <p:spPr>
          <a:xfrm>
            <a:off x="7308303" y="3767064"/>
            <a:ext cx="484632" cy="3760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6372987">
            <a:off x="2864849" y="3398955"/>
            <a:ext cx="484632" cy="2145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940151" y="4143091"/>
            <a:ext cx="2736303" cy="2585323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/>
              <a:t>Деловая игра</a:t>
            </a:r>
          </a:p>
          <a:p>
            <a:r>
              <a:rPr lang="ru-RU" dirty="0" smtClean="0"/>
              <a:t>Ролевая игра</a:t>
            </a:r>
          </a:p>
          <a:p>
            <a:r>
              <a:rPr lang="ru-RU" dirty="0" smtClean="0"/>
              <a:t>Организационно-</a:t>
            </a:r>
            <a:r>
              <a:rPr lang="ru-RU" dirty="0" err="1" smtClean="0"/>
              <a:t>деятельностная</a:t>
            </a:r>
            <a:endParaRPr lang="ru-RU" dirty="0"/>
          </a:p>
          <a:p>
            <a:r>
              <a:rPr lang="ru-RU" dirty="0" smtClean="0"/>
              <a:t>Игра;</a:t>
            </a:r>
          </a:p>
          <a:p>
            <a:r>
              <a:rPr lang="ru-RU" dirty="0" smtClean="0"/>
              <a:t>Игровые ситуации;</a:t>
            </a:r>
          </a:p>
          <a:p>
            <a:r>
              <a:rPr lang="ru-RU" dirty="0" smtClean="0"/>
              <a:t>Проблемно-ориентированные</a:t>
            </a:r>
            <a:endParaRPr lang="ru-RU" dirty="0"/>
          </a:p>
          <a:p>
            <a:r>
              <a:rPr lang="ru-RU" dirty="0" smtClean="0"/>
              <a:t>игры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+mn-cs"/>
              </a:rPr>
              <a:t>К основным практико-ориентированным формам относятся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+mn-cs"/>
              </a:rPr>
              <a:t>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484784"/>
            <a:ext cx="7416824" cy="4016741"/>
          </a:xfrm>
          <a:prstGeom prst="rect">
            <a:avLst/>
          </a:prstGeom>
          <a:ln w="762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лабораторно-практические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занятия; </a:t>
            </a:r>
            <a:endParaRPr lang="ru-RU" sz="28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деловые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и ролевые игры (производственные игры);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занятие-тренинг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; </a:t>
            </a:r>
            <a:endParaRPr lang="ru-RU" sz="28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самостоятельная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работа обучающихся; </a:t>
            </a:r>
            <a:endParaRPr lang="ru-RU" sz="28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учебная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практика; </a:t>
            </a:r>
            <a:endParaRPr lang="ru-RU" sz="28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производственная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практика; </a:t>
            </a:r>
            <a:endParaRPr lang="ru-RU" sz="28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практикумы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, групповая дискуссия, контрольные работы, зачеты и т.д.</a:t>
            </a:r>
            <a:endParaRPr lang="ru-RU" sz="2800" dirty="0">
              <a:effectLst/>
              <a:latin typeface="Times New Roman"/>
              <a:ea typeface="Calibri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285296" y="1160748"/>
            <a:ext cx="484632" cy="3240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454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04665"/>
            <a:ext cx="8640960" cy="2736304"/>
          </a:xfrm>
          <a:ln w="76200"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/>
              <a:t>3. </a:t>
            </a:r>
            <a:r>
              <a:rPr lang="ru-RU" sz="3600" b="1" dirty="0" smtClean="0"/>
              <a:t>Пример </a:t>
            </a:r>
            <a:r>
              <a:rPr lang="ru-RU" sz="3600" b="1" dirty="0"/>
              <a:t>методической разработки по материаловедению с применением практико-ориентированных технологий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5024"/>
            <a:ext cx="7016824" cy="1152128"/>
          </a:xfrm>
          <a:ln w="76200">
            <a:solidFill>
              <a:schemeClr val="accent1"/>
            </a:solidFill>
          </a:ln>
        </p:spPr>
        <p:txBody>
          <a:bodyPr/>
          <a:lstStyle/>
          <a:p>
            <a:r>
              <a:rPr lang="en-US" b="1" dirty="0">
                <a:hlinkClick r:id="rId2"/>
              </a:rPr>
              <a:t>https://</a:t>
            </a:r>
            <a:r>
              <a:rPr lang="en-US" b="1" dirty="0" smtClean="0">
                <a:hlinkClick r:id="rId2"/>
              </a:rPr>
              <a:t>cloud.mail.ru/public/v4XL/rECw4CPjD</a:t>
            </a:r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491430" y="2168860"/>
            <a:ext cx="484632" cy="3960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89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2259570" y="4797151"/>
            <a:ext cx="5209090" cy="1048284"/>
            <a:chOff x="1366078" y="2225563"/>
            <a:chExt cx="7166362" cy="170266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575452" y="2225563"/>
              <a:ext cx="6956988" cy="499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400" dirty="0">
                <a:solidFill>
                  <a:srgbClr val="0070C0"/>
                </a:solidFill>
                <a:latin typeface="Comic Sans MS" panose="030F0702030302020204" pitchFamily="66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478318"/>
              <a:ext cx="6491880" cy="4499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1200" dirty="0">
                <a:solidFill>
                  <a:srgbClr val="0070C0"/>
                </a:solidFill>
                <a:latin typeface="Comic Sans MS" panose="030F0702030302020204" pitchFamily="66" charset="0"/>
                <a:cs typeface="Arial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691680" y="5906608"/>
            <a:ext cx="6480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927780"/>
            <a:ext cx="72008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СОДЕРЖАНИЕ</a:t>
            </a:r>
          </a:p>
          <a:p>
            <a:pPr algn="ctr"/>
            <a:endParaRPr lang="ru-RU" sz="2400" b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457200" indent="-457200">
              <a:buAutoNum type="arabicPeriod"/>
            </a:pPr>
            <a:r>
              <a:rPr lang="ru-RU" sz="2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Роль практико-ориентированных технологий в образовательном процессе.</a:t>
            </a:r>
          </a:p>
          <a:p>
            <a:pPr marL="457200" indent="-457200">
              <a:buAutoNum type="arabicPeriod"/>
            </a:pPr>
            <a:r>
              <a:rPr lang="ru-RU" sz="2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Практико-ориентированные технологии и их сущность.</a:t>
            </a:r>
          </a:p>
          <a:p>
            <a:pPr marL="457200" indent="-457200">
              <a:buAutoNum type="arabicPeriod"/>
            </a:pPr>
            <a:r>
              <a:rPr lang="ru-RU" sz="2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Пример методической разработки по материаловедению с применением практико-ориентированных технологий.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present5.com/presentation/65383edfb083cffb6d66a0c77e1b78d5/image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908720"/>
            <a:ext cx="6858000" cy="5143501"/>
          </a:xfrm>
          <a:prstGeom prst="round2DiagRect">
            <a:avLst>
              <a:gd name="adj1" fmla="val 16667"/>
              <a:gd name="adj2" fmla="val 0"/>
            </a:avLst>
          </a:prstGeom>
          <a:ln w="762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043608" y="789785"/>
            <a:ext cx="7344816" cy="563231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76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760413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Одним из путей совершенствования системы среднего специального образования является использование идей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практико-ориентированного обучения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760413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Сущность практико-ориентированного обучения заключается в построении учебного процесса на основе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принципов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760413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единства эмоционально-образного и логического компонентов содержания;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760413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приобретения новых знаний и формирования практического опыта их использования при решении практических задач и проблем;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760413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эмоционального и познавательного насыщения творческого и научного  поиска обучающихся.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654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04664"/>
            <a:ext cx="8424936" cy="6120680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b="1" dirty="0" smtClean="0"/>
              <a:t>Цель</a:t>
            </a:r>
            <a:r>
              <a:rPr lang="ru-RU" dirty="0" smtClean="0"/>
              <a:t> практико-ориентированного подхода – интенсификация учебного процесса: поиска, приобретения и накопления глубоких знаний, формирование умений и навыков, способствующих выработке у студентов определенных компетенций. </a:t>
            </a:r>
          </a:p>
          <a:p>
            <a:r>
              <a:rPr lang="ru-RU" b="1" i="1" dirty="0" smtClean="0"/>
              <a:t>Результатом</a:t>
            </a:r>
            <a:r>
              <a:rPr lang="ru-RU" dirty="0" smtClean="0"/>
              <a:t> использования практико-ориентированного подхода при обучении является выпускник учебного заведения, способный эффективно применять в профессиональной деятельности имеющиеся у него компетенции.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К практико-ориентированным технологиям относятся следующие педагогические технологии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899592" y="1982046"/>
            <a:ext cx="7488832" cy="452431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76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технология модерации, </a:t>
            </a:r>
          </a:p>
          <a:p>
            <a:pPr marL="0" marR="0" lvl="0" indent="4476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технология контекстного обучения, технология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витагенного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обучения, технология конкретных ситуаций, технология интерактивного обучения, технология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саморегулируемого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учения, </a:t>
            </a:r>
          </a:p>
          <a:p>
            <a:pPr marL="0" marR="0" lvl="0" indent="4476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технология модульного обучения, проектная технология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907704" y="115614"/>
            <a:ext cx="5544616" cy="738664"/>
          </a:xfrm>
          <a:prstGeom prst="rect">
            <a:avLst/>
          </a:prstGeom>
          <a:solidFill>
            <a:schemeClr val="bg1"/>
          </a:solidFill>
          <a:ln w="76200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Этапы процесса модерации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908720"/>
            <a:ext cx="7128792" cy="5688632"/>
          </a:xfrm>
          <a:prstGeom prst="rect">
            <a:avLst/>
          </a:prstGeom>
          <a:noFill/>
          <a:ln w="76200">
            <a:solidFill>
              <a:schemeClr val="tx2">
                <a:lumMod val="40000"/>
                <a:lumOff val="60000"/>
              </a:schemeClr>
            </a:solidFill>
          </a:ln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4427984" y="548680"/>
            <a:ext cx="484632" cy="36004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Один из примеров техники модерации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052736"/>
            <a:ext cx="4172272" cy="5400600"/>
          </a:xfrm>
          <a:ln w="76200">
            <a:solidFill>
              <a:schemeClr val="tx2">
                <a:lumMod val="40000"/>
                <a:lumOff val="60000"/>
              </a:schemeClr>
            </a:solidFill>
          </a:ln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000" b="1" i="1" dirty="0" smtClean="0"/>
              <a:t>Метод мозгового</a:t>
            </a:r>
            <a:endParaRPr lang="ru-RU" sz="2000" b="1" dirty="0" smtClean="0"/>
          </a:p>
          <a:p>
            <a:pPr>
              <a:buNone/>
            </a:pPr>
            <a:r>
              <a:rPr lang="ru-RU" sz="2000" b="1" i="1" dirty="0" smtClean="0"/>
              <a:t>штурма включает   три</a:t>
            </a:r>
          </a:p>
          <a:p>
            <a:r>
              <a:rPr lang="ru-RU" sz="2000" b="1" i="1" dirty="0" smtClean="0"/>
              <a:t>обязательных этапа.</a:t>
            </a:r>
          </a:p>
          <a:p>
            <a:r>
              <a:rPr lang="ru-RU" sz="1800" dirty="0" smtClean="0"/>
              <a:t>1.  </a:t>
            </a:r>
            <a:r>
              <a:rPr lang="ru-RU" sz="1800" b="1" dirty="0" smtClean="0"/>
              <a:t>Постановка проблемы</a:t>
            </a:r>
            <a:r>
              <a:rPr lang="ru-RU" sz="1800" dirty="0" smtClean="0"/>
              <a:t>.  Предварительный  этап.  В  начале  этого этапа  проблема  должна  быть  четко  сформулирована.  Происходит</a:t>
            </a:r>
          </a:p>
          <a:p>
            <a:r>
              <a:rPr lang="ru-RU" sz="1800" dirty="0" smtClean="0"/>
              <a:t>отбор участников штурма, определение ведущего и  распределение  прочих   ролей   участников  в  зависимости   от</a:t>
            </a:r>
          </a:p>
          <a:p>
            <a:r>
              <a:rPr lang="ru-RU" sz="1800" dirty="0" smtClean="0"/>
              <a:t>поставленной проблемы и выбранного способа проведения штурма.</a:t>
            </a:r>
          </a:p>
          <a:p>
            <a:r>
              <a:rPr lang="ru-RU" sz="1800" dirty="0" smtClean="0"/>
              <a:t>2. </a:t>
            </a:r>
            <a:r>
              <a:rPr lang="ru-RU" sz="1800" b="1" dirty="0" smtClean="0"/>
              <a:t>Генерация идей.</a:t>
            </a:r>
            <a:r>
              <a:rPr lang="ru-RU" sz="1800" dirty="0" smtClean="0"/>
              <a:t> Главное  –  количество  идей и не  </a:t>
            </a:r>
            <a:r>
              <a:rPr lang="ru-RU" sz="1800" dirty="0" err="1" smtClean="0"/>
              <a:t>делайть</a:t>
            </a:r>
            <a:endParaRPr lang="ru-RU" sz="1800" dirty="0" smtClean="0"/>
          </a:p>
          <a:p>
            <a:r>
              <a:rPr lang="ru-RU" sz="1800" dirty="0" smtClean="0"/>
              <a:t>никаких ограничений.</a:t>
            </a:r>
          </a:p>
          <a:p>
            <a:endParaRPr lang="ru-RU" sz="1800" dirty="0" smtClean="0"/>
          </a:p>
          <a:p>
            <a:pPr>
              <a:buNone/>
            </a:pPr>
            <a:endParaRPr lang="ru-RU" sz="16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5400600"/>
          </a:xfrm>
          <a:ln w="76200">
            <a:solidFill>
              <a:schemeClr val="tx2">
                <a:lumMod val="40000"/>
                <a:lumOff val="60000"/>
              </a:schemeClr>
            </a:solidFill>
          </a:ln>
        </p:spPr>
        <p:txBody>
          <a:bodyPr/>
          <a:lstStyle/>
          <a:p>
            <a:r>
              <a:rPr lang="ru-RU" sz="1800" dirty="0" smtClean="0"/>
              <a:t>3. </a:t>
            </a:r>
            <a:r>
              <a:rPr lang="ru-RU" sz="1800" b="1" dirty="0" smtClean="0"/>
              <a:t>Группировка, отбор и оценка идей</a:t>
            </a:r>
            <a:r>
              <a:rPr lang="ru-RU" sz="1800" dirty="0" smtClean="0"/>
              <a:t>. Этот этап часто забывают, но</a:t>
            </a:r>
          </a:p>
          <a:p>
            <a:r>
              <a:rPr lang="ru-RU" sz="1800" dirty="0" smtClean="0"/>
              <a:t>именно  он  позволяет  выделить  наиболее  ценные  идеи  и  дать</a:t>
            </a:r>
          </a:p>
          <a:p>
            <a:r>
              <a:rPr lang="ru-RU" sz="1800" dirty="0" smtClean="0"/>
              <a:t>окончательный результат мозгового штурма. На этом этапе, в отличие</a:t>
            </a:r>
          </a:p>
          <a:p>
            <a:r>
              <a:rPr lang="ru-RU" sz="1800" dirty="0" smtClean="0"/>
              <a:t>от  второго, оценка не ограничивается, а наоборот, приветствуется.</a:t>
            </a:r>
          </a:p>
          <a:p>
            <a:r>
              <a:rPr lang="ru-RU" sz="1800" dirty="0" smtClean="0"/>
              <a:t>Методы  анализа  и  оценки  идей  могут  быть  очень  разными.</a:t>
            </a:r>
          </a:p>
          <a:p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2195736" y="692696"/>
            <a:ext cx="484632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156176" y="620688"/>
            <a:ext cx="484632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  <a:solidFill>
            <a:schemeClr val="bg1"/>
          </a:solidFill>
          <a:ln w="76200">
            <a:solidFill>
              <a:schemeClr val="tx2">
                <a:lumMod val="40000"/>
                <a:lumOff val="60000"/>
              </a:schemeClr>
            </a:solidFill>
          </a:ln>
        </p:spPr>
        <p:txBody>
          <a:bodyPr/>
          <a:lstStyle/>
          <a:p>
            <a:r>
              <a:rPr lang="ru-RU" sz="4000" b="1" dirty="0" smtClean="0"/>
              <a:t>Технология контекстного обучения</a:t>
            </a:r>
            <a:endParaRPr lang="ru-RU" sz="4000" dirty="0"/>
          </a:p>
        </p:txBody>
      </p:sp>
      <p:sp>
        <p:nvSpPr>
          <p:cNvPr id="3" name="Стрелка вниз 2"/>
          <p:cNvSpPr/>
          <p:nvPr/>
        </p:nvSpPr>
        <p:spPr>
          <a:xfrm>
            <a:off x="4355976" y="764704"/>
            <a:ext cx="4846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268760"/>
            <a:ext cx="7848872" cy="830997"/>
          </a:xfrm>
          <a:prstGeom prst="rect">
            <a:avLst/>
          </a:prstGeom>
          <a:ln w="76200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 основе контекстного обучения лежит идея соединения в образовательном процессе теории и практики.</a:t>
            </a:r>
            <a:endParaRPr lang="ru-RU" sz="2400" b="1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 rot="10800000" flipV="1">
            <a:off x="755576" y="2305067"/>
            <a:ext cx="7632848" cy="3785652"/>
          </a:xfrm>
          <a:prstGeom prst="rect">
            <a:avLst/>
          </a:prstGeom>
          <a:noFill/>
          <a:ln w="76200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76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7631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Образовательный процесс, организованный с применением технологии контекстного обучения, организуется следующим образом: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7631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основной акцент делается на организации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различных видов деятельности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обучающихся;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ymbol" pitchFamily="18" charset="2"/>
                <a:cs typeface="Arial" pitchFamily="34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7631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преподаватель выступает в роли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педагога-менеджера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а не транслятора учебной информации;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ymbol" pitchFamily="18" charset="2"/>
                <a:cs typeface="Arial" pitchFamily="34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7631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информация используется как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средство организации деятельности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а не цель обучения;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ymbol" pitchFamily="18" charset="2"/>
                <a:cs typeface="Arial" pitchFamily="34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7631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обучающийся выступает в качестве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субъекта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учебной деятельности наряду с преподавателями, а его личностное развитие является одной из главных образовательных целей.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ymbol" pitchFamily="18" charset="2"/>
                <a:cs typeface="Arial" pitchFamily="34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Другая 8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C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519</Words>
  <Application>Microsoft Office PowerPoint</Application>
  <PresentationFormat>Экран (4:3)</PresentationFormat>
  <Paragraphs>76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Times New Roman</vt:lpstr>
      <vt:lpstr>Wingdings</vt:lpstr>
      <vt:lpstr>Comic Sans MS</vt:lpstr>
      <vt:lpstr>Symbol</vt:lpstr>
      <vt:lpstr>Calibri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 практико-ориентированным технологиям относятся следующие педагогические технологии</vt:lpstr>
      <vt:lpstr>Презентация PowerPoint</vt:lpstr>
      <vt:lpstr>Один из примеров техники модерации</vt:lpstr>
      <vt:lpstr>Технология контекстного обучения</vt:lpstr>
      <vt:lpstr>Активные методы обучения, реализуемые в рамках контекстной технологии</vt:lpstr>
      <vt:lpstr>К основным практико-ориентированным формам относятся:</vt:lpstr>
      <vt:lpstr>3. Пример методической разработки по материаловедению с применением практико-ориентированных технологий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user1</cp:lastModifiedBy>
  <cp:revision>103</cp:revision>
  <dcterms:created xsi:type="dcterms:W3CDTF">2014-07-06T18:18:01Z</dcterms:created>
  <dcterms:modified xsi:type="dcterms:W3CDTF">2024-03-14T14:45:06Z</dcterms:modified>
</cp:coreProperties>
</file>