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3.xml" ContentType="application/vnd.openxmlformats-officedocument.theme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firstSlideNum="1" rtl="0" saveSubsetFonts="0" serverZoom="0" showSpecialPlsOnTitleSld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type="screen4x3" cy="6858000" cx="9144000"/>
  <p:notesSz cx="6858000" cy="9144000"/>
  <p:defaultTextStyle>
    <a:lvl1pPr algn="l" fontAlgn="base" indent="0" latinLnBrk="1" marL="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1pPr>
    <a:lvl2pPr algn="l" fontAlgn="base" indent="0" latinLnBrk="1" marL="4572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2pPr>
    <a:lvl3pPr algn="l" fontAlgn="base" indent="0" latinLnBrk="1" marL="9144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3pPr>
    <a:lvl4pPr algn="l" fontAlgn="base" indent="0" latinLnBrk="1" marL="13716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4pPr>
    <a:lvl5pPr algn="l" fontAlgn="base" indent="0" latinLnBrk="1" marL="1828800" rtl="0">
      <a:lnSpc>
        <a:spcPct val="100000"/>
      </a:lnSpc>
      <a:spcBef>
        <a:spcPct val="0"/>
      </a:spcBef>
      <a:spcAft>
        <a:spcPct val="0"/>
      </a:spcAft>
      <a:buFontTx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5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View">
  <p:normalViewPr showOutlineIcons="1" snapVertSplitter="0" vertBarState="restored" horzBarState="restored" preferSingleView="0">
    <p:restoredLeft sz="15620"/>
    <p:restoredTop sz="94660"/>
  </p:normalViewPr>
  <p:slideViewPr>
    <p:cSldViewPr showGuides="1" snapToGrid="1" snapToObjects="0">
      <p:cViewPr varScale="1">
        <p:scale>
          <a:sx n="106" d="100"/>
          <a:sy n="106" d="100"/>
        </p:scale>
        <p:origin x="1686" y="150"/>
      </p:cViewPr>
      <p:guideLst>
        <p:guide orient="horz" pos="2160"/>
        <p:guide orient="vert" pos="2880"/>
      </p:guideLst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3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88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0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02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03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04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4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5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56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57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4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45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46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2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83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584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585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9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indent="0" marL="0">
              <a:buNone/>
              <a:defRPr sz="2400"/>
            </a:lvl1pPr>
            <a:lvl2pPr indent="0" marL="457200">
              <a:buNone/>
              <a:defRPr sz="2000"/>
            </a:lvl2pPr>
            <a:lvl3pPr indent="0" marL="914400">
              <a:buNone/>
              <a:defRPr sz="18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0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61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62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4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5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6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67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68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0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71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2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73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4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75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76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9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4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41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78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81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2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3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84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85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8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anchor="t" anchorCtr="0" bIns="45720" compatLnSpc="1" lIns="91440" numCol="1" rIns="91440" tIns="45720" vert="horz" wrap="square">
            <a:prstTxWarp prst="textNoShape"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sz="3200" i="0" kern="1200" kumimoji="0" lang="ru-RU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649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0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651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  <p:sp>
        <p:nvSpPr>
          <p:cNvPr id="1048652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EEFFD9"/>
        </a:solidFill>
      </p:bgPr>
    </p:bg>
    <p:spTree>
      <p:nvGrpSpPr>
        <p:cNvPr id="1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76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ru-RU" lang="ru-RU"/>
              <a:t>Образец заголовка</a:t>
            </a:r>
          </a:p>
        </p:txBody>
      </p:sp>
      <p:sp>
        <p:nvSpPr>
          <p:cNvPr id="1048577" name=""/>
          <p:cNvSpPr/>
          <p:nvPr>
            <p:ph type="body" sz="full" idx="1"/>
          </p:nvPr>
        </p:nvSpPr>
        <p:spPr>
          <a:xfrm rot="0"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lvl="0"/>
            <a:r>
              <a:rPr altLang="ru-RU" lang="ru-RU"/>
              <a:t>Образец текста</a:t>
            </a:r>
          </a:p>
          <a:p>
            <a:pPr lvl="1"/>
            <a:r>
              <a:rPr altLang="ru-RU" lang="ru-RU"/>
              <a:t>Второй уровень</a:t>
            </a:r>
          </a:p>
          <a:p>
            <a:pPr lvl="2"/>
            <a:r>
              <a:rPr altLang="ru-RU" lang="ru-RU"/>
              <a:t>Третий уровень</a:t>
            </a:r>
          </a:p>
          <a:p>
            <a:pPr lvl="3"/>
            <a:r>
              <a:rPr altLang="ru-RU" lang="ru-RU"/>
              <a:t>Четвертый уровень</a:t>
            </a:r>
          </a:p>
          <a:p>
            <a:pPr lvl="4"/>
            <a:r>
              <a:rPr altLang="ru-RU" lang="ru-RU"/>
              <a:t>Пятый уровень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endParaRPr altLang="ru-RU" sz="1400" lang="ru-RU"/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ru-RU" sz="1400" lang="ru-RU"/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eaLnBrk="1" fontAlgn="base" hangingPunct="1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eaLnBrk="1" fontAlgn="base" hangingPunct="1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eaLnBrk="1" fontAlgn="base" hangingPunct="1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eaLnBrk="1" fontAlgn="base" hangingPunct="1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ru-RU" sz="1400" lang="ru-RU"/>
              <a:pPr algn="r" eaLnBrk="1" hangingPunct="1" latinLnBrk="1" lvl="0"/>
            </a:fld>
            <a:endParaRPr altLang="ru-RU" sz="1400" lang="ru-RU"/>
          </a:p>
        </p:txBody>
      </p:sp>
    </p:spTree>
  </p:cSld>
  <p:clrMap accent1="accent1" accent2="accent2" accent3="accent3" accent4="accent4" accent5="accent5" accent6="accent6" bg1="lt1" bg2="dk2" tx1="dk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1" sldNum="0"/>
  <p:txStyles>
    <p:titleStyle>
      <a:lvl1pPr algn="ctr" eaLnBrk="0" fontAlgn="base" hangingPunct="0" rtl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algn="ctr" fontAlgn="base" marL="4572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algn="ctr" fontAlgn="base" marL="9144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algn="ctr" fontAlgn="base" marL="13716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algn="ctr" fontAlgn="base" marL="18288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5" name="" descr="detrojt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0" y="-36512"/>
            <a:ext cx="9144000" cy="6894512"/>
          </a:xfrm>
          <a:prstGeom prst="rect"/>
          <a:noFill/>
          <a:ln>
            <a:noFill/>
          </a:ln>
        </p:spPr>
      </p:pic>
      <p:sp>
        <p:nvSpPr>
          <p:cNvPr id="1048605" name=""/>
          <p:cNvSpPr/>
          <p:nvPr/>
        </p:nvSpPr>
        <p:spPr>
          <a:xfrm rot="0">
            <a:off x="539750" y="1341437"/>
            <a:ext cx="8207375" cy="3624262"/>
          </a:xfrm>
          <a:prstGeom prst="rect"/>
        </p:spPr>
        <p:txBody>
          <a:bodyPr anchor="t" bIns="45720" fromWordArt="1" lIns="91440" rIns="91440" tIns="45720" vert="horz" wrap="none">
            <a:prstTxWarp prst="textPlain">
              <a:avLst>
                <a:gd fmla="val 50000" name="adj"/>
              </a:avLst>
            </a:prstTxWarp>
          </a:bodyPr>
          <a:p>
            <a:pPr algn="ctr"/>
            <a:r>
              <a:rPr b="1" sz="3600" i="0" kern="10" normalizeH="0" spc="0">
                <a:ln w="3175" cap="sq" cmpd="sng">
                  <a:solidFill>
                    <a:srgbClr val="FF0000">
                      <a:alpha val="100000"/>
                    </a:srgbClr>
                  </a:solidFill>
                  <a:prstDash val="solid"/>
                  <a:miter/>
                </a:ln>
                <a:solidFill>
                  <a:srgbClr val="FFFF00"/>
                </a:solidFill>
                <a:effectLst>
                  <a:prstShdw prst="shdw17" dir="2699999" dist="17960">
                    <a:srgbClr val="990000">
                      <a:alpha val="100000"/>
                    </a:srgbClr>
                  </a:prstShdw>
                </a:effectLst>
                <a:latin typeface="Times New Roman"/>
                <a:ea typeface="Times New Roman"/>
              </a:rPr>
              <a:t>Страны Запада</a:t>
            </a:r>
          </a:p>
          <a:p>
            <a:pPr algn="ctr"/>
            <a:r>
              <a:rPr b="1" sz="3600" i="0" kern="10" normalizeH="0" spc="0">
                <a:ln w="3175" cap="sq" cmpd="sng">
                  <a:solidFill>
                    <a:srgbClr val="FF0000">
                      <a:alpha val="100000"/>
                    </a:srgbClr>
                  </a:solidFill>
                  <a:prstDash val="solid"/>
                  <a:miter/>
                </a:ln>
                <a:solidFill>
                  <a:srgbClr val="FFFF00"/>
                </a:solidFill>
                <a:effectLst>
                  <a:prstShdw prst="shdw17" dir="2699999" dist="17960">
                    <a:srgbClr val="990000">
                      <a:alpha val="100000"/>
                    </a:srgbClr>
                  </a:prstShdw>
                </a:effectLst>
                <a:latin typeface="Times New Roman"/>
                <a:ea typeface="Times New Roman"/>
              </a:rPr>
              <a:t>в 1920-х</a:t>
            </a:r>
          </a:p>
          <a:p>
            <a:pPr algn="ctr"/>
            <a:r>
              <a:rPr b="1" sz="3600" i="0" kern="10" normalizeH="0" spc="0">
                <a:ln w="3175" cap="sq" cmpd="sng">
                  <a:solidFill>
                    <a:srgbClr val="FF0000">
                      <a:alpha val="100000"/>
                    </a:srgbClr>
                  </a:solidFill>
                  <a:prstDash val="solid"/>
                  <a:miter/>
                </a:ln>
                <a:solidFill>
                  <a:srgbClr val="FFFF00"/>
                </a:solidFill>
                <a:effectLst>
                  <a:prstShdw prst="shdw17" dir="2699999" dist="17960">
                    <a:srgbClr val="990000">
                      <a:alpha val="100000"/>
                    </a:srgbClr>
                  </a:prstShdw>
                </a:effectLst>
                <a:latin typeface="Times New Roman"/>
                <a:ea typeface="Times New Roman"/>
              </a:rPr>
              <a:t>годах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6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5. Развитие культуры</a:t>
            </a:r>
          </a:p>
        </p:txBody>
      </p:sp>
      <p:sp>
        <p:nvSpPr>
          <p:cNvPr id="1048627" name=""/>
          <p:cNvSpPr txBox="1"/>
          <p:nvPr/>
        </p:nvSpPr>
        <p:spPr>
          <a:xfrm rot="0">
            <a:off x="2916237" y="908050"/>
            <a:ext cx="6048375" cy="4431793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результате экономического подъема усилилась дифференциация общества,                       что отразилось и в искусстве. Архитектор Л. Корбюзье на основе принципа «функционализма» создавал здания «полезные» различным слоям общества.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Противоположную позицию занимал Э. Райт - сторонник малоэтажного строительства («один дом для одной семьи»).</a:t>
            </a:r>
          </a:p>
          <a:p>
            <a:pPr algn="ctr" eaLnBrk="1" hangingPunct="1" indent="0" latinLnBrk="1" lvl="0" marL="0">
              <a:buClr>
                <a:schemeClr val="hlink"/>
              </a:buClr>
              <a:buFont typeface="Wingdings" pitchFamily="2" charset="2"/>
              <a:buNone/>
            </a:pPr>
            <a:endParaRPr altLang="ru-RU" b="1" sz="2400" lang="ru-RU">
              <a:solidFill>
                <a:srgbClr val="000099"/>
              </a:solidFill>
            </a:endParaRPr>
          </a:p>
        </p:txBody>
      </p:sp>
      <p:sp>
        <p:nvSpPr>
          <p:cNvPr id="1048628" name=""/>
          <p:cNvSpPr txBox="1"/>
          <p:nvPr/>
        </p:nvSpPr>
        <p:spPr>
          <a:xfrm rot="0">
            <a:off x="395287" y="5516562"/>
            <a:ext cx="2232025" cy="891541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Л.Корбюзье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Нью-Йорк. Эмпайр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Стэйт Билдинг</a:t>
            </a:r>
          </a:p>
        </p:txBody>
      </p:sp>
      <p:pic>
        <p:nvPicPr>
          <p:cNvPr id="2097164" name="" descr="Рисунок5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0825" y="836612"/>
            <a:ext cx="2601912" cy="4608512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9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5. Развитие культуры</a:t>
            </a:r>
          </a:p>
        </p:txBody>
      </p:sp>
      <p:sp>
        <p:nvSpPr>
          <p:cNvPr id="1048630" name=""/>
          <p:cNvSpPr txBox="1"/>
          <p:nvPr/>
        </p:nvSpPr>
        <p:spPr>
          <a:xfrm rot="0">
            <a:off x="2916237" y="908050"/>
            <a:ext cx="6048375" cy="5498593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20-е гг. бурно развивался кинематограф ставший к этому времени звуковым.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Лидером мировой  киноиндустрии стал американский Голливуд. Большинство американских фильмов имели незамысловатые сюжеты и предсказуемый счастливый конец.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С этой тенденцией боролся знаменитый режиссер и актер    «немого» кино Ч. Чаплин.                                Его картины посвященные проблеме «маленького человека» стали мировой классикой.</a:t>
            </a:r>
          </a:p>
          <a:p>
            <a:pPr algn="ctr" eaLnBrk="1" hangingPunct="1" indent="0" latinLnBrk="1" lvl="0" marL="0">
              <a:buClr>
                <a:schemeClr val="hlink"/>
              </a:buClr>
              <a:buFont typeface="Wingdings" pitchFamily="2" charset="2"/>
              <a:buNone/>
            </a:pPr>
            <a:endParaRPr altLang="ru-RU" b="1" sz="2400" lang="ru-RU">
              <a:solidFill>
                <a:srgbClr val="000099"/>
              </a:solidFill>
            </a:endParaRPr>
          </a:p>
        </p:txBody>
      </p:sp>
      <p:sp>
        <p:nvSpPr>
          <p:cNvPr id="1048631" name=""/>
          <p:cNvSpPr txBox="1"/>
          <p:nvPr/>
        </p:nvSpPr>
        <p:spPr>
          <a:xfrm rot="0">
            <a:off x="323850" y="4149725"/>
            <a:ext cx="2232025" cy="11582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Ч.Чаплин                       в фильме               «Огни большого города»</a:t>
            </a:r>
          </a:p>
        </p:txBody>
      </p:sp>
      <p:pic>
        <p:nvPicPr>
          <p:cNvPr id="2097165" name="" descr="Picture%2064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79387" y="981075"/>
            <a:ext cx="2601912" cy="3168650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32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5. Развитие культуры</a:t>
            </a:r>
          </a:p>
        </p:txBody>
      </p:sp>
      <p:sp>
        <p:nvSpPr>
          <p:cNvPr id="1048633" name=""/>
          <p:cNvSpPr txBox="1"/>
          <p:nvPr/>
        </p:nvSpPr>
        <p:spPr>
          <a:xfrm rot="0">
            <a:off x="2916237" y="908050"/>
            <a:ext cx="6048375" cy="4787393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Развитие науки изменило представления о мироздании.                  Это привело к возникновению авангардизма (использование форм характерных духу технического прогресса), абстракционизма (использование геометрических фигур), сюрреализма (творчество              на основе подсознания).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В литературе появились произведения резко критиковавшие капиталистическое общество.</a:t>
            </a:r>
          </a:p>
          <a:p>
            <a:pPr algn="ctr" eaLnBrk="1" hangingPunct="1" indent="0" latinLnBrk="1" lvl="0" marL="0">
              <a:buClr>
                <a:schemeClr val="hlink"/>
              </a:buClr>
              <a:buFont typeface="Wingdings" pitchFamily="2" charset="2"/>
              <a:buNone/>
            </a:pPr>
            <a:endParaRPr altLang="ru-RU" b="1" sz="2400" lang="ru-RU">
              <a:solidFill>
                <a:srgbClr val="000099"/>
              </a:solidFill>
            </a:endParaRPr>
          </a:p>
        </p:txBody>
      </p:sp>
      <p:sp>
        <p:nvSpPr>
          <p:cNvPr id="1048634" name=""/>
          <p:cNvSpPr txBox="1"/>
          <p:nvPr/>
        </p:nvSpPr>
        <p:spPr>
          <a:xfrm rot="0">
            <a:off x="468312" y="5157787"/>
            <a:ext cx="2232025" cy="376237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С.Дали</a:t>
            </a:r>
          </a:p>
        </p:txBody>
      </p:sp>
      <p:pic>
        <p:nvPicPr>
          <p:cNvPr id="2097166" name="" descr="470671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0825" y="1052512"/>
            <a:ext cx="2579687" cy="4079875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35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6. Закат Европы</a:t>
            </a:r>
          </a:p>
        </p:txBody>
      </p:sp>
      <p:sp>
        <p:nvSpPr>
          <p:cNvPr id="1048636" name=""/>
          <p:cNvSpPr txBox="1"/>
          <p:nvPr/>
        </p:nvSpPr>
        <p:spPr>
          <a:xfrm rot="0">
            <a:off x="179387" y="4575175"/>
            <a:ext cx="8856662" cy="22250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Война и революции привели к изменению прежних идеалов и ценностей.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1922 г. появилась книга О.Шпенглера «Закат Европы». Он утверждал, что цивилизации развиваются циклично. Первая мировая война свидетельствует                                       о «старении и закате Европы».</a:t>
            </a:r>
          </a:p>
        </p:txBody>
      </p:sp>
      <p:sp>
        <p:nvSpPr>
          <p:cNvPr id="1048637" name=""/>
          <p:cNvSpPr txBox="1"/>
          <p:nvPr/>
        </p:nvSpPr>
        <p:spPr>
          <a:xfrm rot="0">
            <a:off x="7019925" y="1916112"/>
            <a:ext cx="1946275" cy="8915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«Большая Европа».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Карта 20-х гг.</a:t>
            </a:r>
          </a:p>
        </p:txBody>
      </p:sp>
      <p:pic>
        <p:nvPicPr>
          <p:cNvPr id="2097167" name="" descr="Рисунок2"/>
          <p:cNvPicPr>
            <a:picLocks/>
          </p:cNvPicPr>
          <p:nvPr/>
        </p:nvPicPr>
        <p:blipFill>
          <a:blip xmlns:r="http://schemas.openxmlformats.org/officeDocument/2006/relationships" r:embed="rId1">
            <a:lum bright="-12000" contrast="24000"/>
          </a:blip>
          <a:srcRect l="0" t="0" r="0" b="0"/>
          <a:stretch>
            <a:fillRect/>
          </a:stretch>
        </p:blipFill>
        <p:spPr>
          <a:xfrm rot="0">
            <a:off x="1547812" y="620712"/>
            <a:ext cx="5472112" cy="3952875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97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6. Закат Европы</a:t>
            </a:r>
          </a:p>
        </p:txBody>
      </p:sp>
      <p:sp>
        <p:nvSpPr>
          <p:cNvPr id="1048598" name=""/>
          <p:cNvSpPr txBox="1"/>
          <p:nvPr/>
        </p:nvSpPr>
        <p:spPr>
          <a:xfrm rot="0">
            <a:off x="4211637" y="981075"/>
            <a:ext cx="4751387" cy="54254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Появилось различные теории предлагавшие рецепты преодоления кризиса. Социалисты предлагали ликвидировать капитализм, националисты - установить господство над другими народами.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В 1928 г. был подписан пакт Бриана-Келлога запрещавший войну.                      Его гарантировали Лига наций и США.                                        К  середине 30-х гг. пакт подписали 63 государства.</a:t>
            </a:r>
          </a:p>
        </p:txBody>
      </p:sp>
      <p:sp>
        <p:nvSpPr>
          <p:cNvPr id="1048599" name=""/>
          <p:cNvSpPr txBox="1"/>
          <p:nvPr/>
        </p:nvSpPr>
        <p:spPr>
          <a:xfrm rot="0">
            <a:off x="827087" y="5445125"/>
            <a:ext cx="2449512" cy="6248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А.Бриан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(в центре)</a:t>
            </a:r>
          </a:p>
        </p:txBody>
      </p:sp>
      <p:pic>
        <p:nvPicPr>
          <p:cNvPr id="2097154" name="" descr="Рисунок1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0825" y="1125537"/>
            <a:ext cx="3644900" cy="4319587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94" name=""/>
          <p:cNvSpPr/>
          <p:nvPr>
            <p:ph type="title" sz="full" idx="0"/>
          </p:nvPr>
        </p:nvSpPr>
        <p:spPr>
          <a:xfrm rot="0">
            <a:off x="539750" y="0"/>
            <a:ext cx="8229600" cy="620712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200" lang="ru-RU">
                <a:solidFill>
                  <a:srgbClr val="000099"/>
                </a:solidFill>
                <a:ea typeface="Arial" pitchFamily="34" charset="0"/>
              </a:rPr>
              <a:t>Основные даты и события</a:t>
            </a:r>
          </a:p>
        </p:txBody>
      </p:sp>
      <p:sp>
        <p:nvSpPr>
          <p:cNvPr id="1048595" name=""/>
          <p:cNvSpPr txBox="1"/>
          <p:nvPr/>
        </p:nvSpPr>
        <p:spPr>
          <a:xfrm rot="0">
            <a:off x="250825" y="765175"/>
            <a:ext cx="8785225" cy="13487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1920-1927 гг. – процесс Сакко и Ванцетти;</a:t>
            </a:r>
          </a:p>
          <a:p>
            <a:pPr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1926 г. – всеобщая забастовка в Великобритании;</a:t>
            </a:r>
          </a:p>
          <a:p>
            <a:pPr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1928 г. – подписание пакта Келлога-Бриана</a:t>
            </a:r>
          </a:p>
        </p:txBody>
      </p:sp>
      <p:sp>
        <p:nvSpPr>
          <p:cNvPr id="1048596" name=""/>
          <p:cNvSpPr txBox="1"/>
          <p:nvPr/>
        </p:nvSpPr>
        <p:spPr>
          <a:xfrm rot="0">
            <a:off x="2627312" y="6481762"/>
            <a:ext cx="4248150" cy="376237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Подписание пакта Келлога-Бриана</a:t>
            </a:r>
          </a:p>
        </p:txBody>
      </p:sp>
      <p:pic>
        <p:nvPicPr>
          <p:cNvPr id="2097153" name="" descr="02-Coolidge-Hoover-Kellog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684212" y="2636837"/>
            <a:ext cx="7704137" cy="3819525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6" name=""/>
          <p:cNvSpPr/>
          <p:nvPr>
            <p:ph type="title" sz="full" idx="0"/>
          </p:nvPr>
        </p:nvSpPr>
        <p:spPr>
          <a:xfrm rot="0">
            <a:off x="468312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chemeClr val="accent2"/>
                </a:solidFill>
              </a:rPr>
              <a:t>План урока</a:t>
            </a:r>
          </a:p>
        </p:txBody>
      </p:sp>
      <p:sp>
        <p:nvSpPr>
          <p:cNvPr id="1048607" name=""/>
          <p:cNvSpPr/>
          <p:nvPr>
            <p:ph type="body" sz="full" idx="1"/>
          </p:nvPr>
        </p:nvSpPr>
        <p:spPr>
          <a:xfrm rot="0">
            <a:off x="179387" y="692150"/>
            <a:ext cx="8640762" cy="417671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1. Послевоенная стабилизация</a:t>
            </a:r>
          </a:p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2. Экономический бум</a:t>
            </a:r>
          </a:p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3. Возникновение массового общества</a:t>
            </a:r>
          </a:p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4. Рост влияния рабочих организация</a:t>
            </a:r>
          </a:p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5. Развитие культуры</a:t>
            </a:r>
          </a:p>
          <a:p>
            <a:pPr eaLnBrk="1" hangingPunct="1" indent="-609600" latinLnBrk="1" lvl="0" marL="609600">
              <a:buFontTx/>
              <a:buNone/>
            </a:pPr>
            <a:r>
              <a:rPr altLang="ru-RU" b="1" sz="2800" lang="ru-RU">
                <a:solidFill>
                  <a:srgbClr val="000099"/>
                </a:solidFill>
              </a:rPr>
              <a:t>6. «Закат Европы»</a:t>
            </a:r>
          </a:p>
          <a:p>
            <a:pPr eaLnBrk="1" hangingPunct="1" indent="-609600" latinLnBrk="1" lvl="0" marL="609600">
              <a:buFontTx/>
              <a:buNone/>
            </a:pPr>
            <a:endParaRPr altLang="ru-RU" b="1" lang="ru-RU">
              <a:solidFill>
                <a:srgbClr val="000099"/>
              </a:solidFill>
            </a:endParaRPr>
          </a:p>
        </p:txBody>
      </p:sp>
      <p:pic>
        <p:nvPicPr>
          <p:cNvPr id="2097156" name="" descr="1f5536399a3da5c0c32468151f3eade9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5867400" y="2822575"/>
            <a:ext cx="3078162" cy="3948112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8" name=""/>
          <p:cNvSpPr/>
          <p:nvPr>
            <p:ph type="title" sz="full" idx="0"/>
          </p:nvPr>
        </p:nvSpPr>
        <p:spPr>
          <a:xfrm rot="0">
            <a:off x="250825" y="549275"/>
            <a:ext cx="8642350" cy="693737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en-US">
                <a:solidFill>
                  <a:schemeClr val="accent2"/>
                </a:solidFill>
              </a:rPr>
              <a:t>1</a:t>
            </a:r>
            <a:r>
              <a:rPr altLang="ru-RU" b="1" sz="3600" lang="ru-RU">
                <a:solidFill>
                  <a:schemeClr val="accent2"/>
                </a:solidFill>
              </a:rPr>
              <a:t>. </a:t>
            </a:r>
            <a:r>
              <a:rPr altLang="ru-RU" b="1" sz="3600" lang="ru-RU">
                <a:solidFill>
                  <a:srgbClr val="000099"/>
                </a:solidFill>
              </a:rPr>
              <a:t>Послевоенная стабилизация </a:t>
            </a:r>
            <a:br/>
            <a:br/>
            <a:endParaRPr altLang="ru-RU" b="1" sz="3600" lang="ru-RU">
              <a:solidFill>
                <a:srgbClr val="000099"/>
              </a:solidFill>
            </a:endParaRPr>
          </a:p>
        </p:txBody>
      </p:sp>
      <p:sp>
        <p:nvSpPr>
          <p:cNvPr id="1048609" name=""/>
          <p:cNvSpPr txBox="1"/>
          <p:nvPr/>
        </p:nvSpPr>
        <p:spPr>
          <a:xfrm rot="0">
            <a:off x="179387" y="4149725"/>
            <a:ext cx="8785225" cy="25806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К середине 20-х гг. послевоенный кризис был преодолен. Общество Запада стабилизировалось. Ограничения в экономике были сняты, государственное регулирование сокращено.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1926 г. Э.Кейнс в книге «Конец свободного рынка» обосновал государственное регулирование экономики, особенно в общественно значимых отраслях.</a:t>
            </a:r>
          </a:p>
        </p:txBody>
      </p:sp>
      <p:sp>
        <p:nvSpPr>
          <p:cNvPr id="1048610" name=""/>
          <p:cNvSpPr txBox="1"/>
          <p:nvPr/>
        </p:nvSpPr>
        <p:spPr>
          <a:xfrm rot="0">
            <a:off x="6804025" y="1341437"/>
            <a:ext cx="2160587" cy="8915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Конвейерное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производство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в 20-е гг. в США</a:t>
            </a:r>
          </a:p>
        </p:txBody>
      </p:sp>
      <p:pic>
        <p:nvPicPr>
          <p:cNvPr id="2097157" name="" descr="Рисунок12"/>
          <p:cNvPicPr>
            <a:picLocks/>
          </p:cNvPicPr>
          <p:nvPr/>
        </p:nvPicPr>
        <p:blipFill>
          <a:blip xmlns:r="http://schemas.openxmlformats.org/officeDocument/2006/relationships" r:embed="rId1">
            <a:lum contrast="18000"/>
          </a:blip>
          <a:srcRect l="0" t="0" r="0" b="0"/>
          <a:stretch>
            <a:fillRect/>
          </a:stretch>
        </p:blipFill>
        <p:spPr>
          <a:xfrm rot="0">
            <a:off x="1187450" y="765175"/>
            <a:ext cx="5618162" cy="3262312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11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2. </a:t>
            </a:r>
            <a:r>
              <a:rPr altLang="ru-RU" b="1" sz="3600" lang="ru-RU">
                <a:solidFill>
                  <a:srgbClr val="000099"/>
                </a:solidFill>
              </a:rPr>
              <a:t>Экономический бум</a:t>
            </a:r>
          </a:p>
        </p:txBody>
      </p:sp>
      <p:sp>
        <p:nvSpPr>
          <p:cNvPr id="1048612" name=""/>
          <p:cNvSpPr txBox="1"/>
          <p:nvPr/>
        </p:nvSpPr>
        <p:spPr>
          <a:xfrm rot="0">
            <a:off x="179387" y="3789362"/>
            <a:ext cx="8785225" cy="29362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Вскоре начался быстрый подъем экономики.                        Рост производства во Франции составил - 40%,                           в США-20%, начал расти уровень жизни населения.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На Западе появились финансовые пирамиды, прокатился ряд крупных скандалов связанных                         с коррупцией.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Несмотря на подъем, некоторые отрасли переживали кризис (добывающие, текстильная). </a:t>
            </a:r>
          </a:p>
        </p:txBody>
      </p:sp>
      <p:pic>
        <p:nvPicPr>
          <p:cNvPr id="2097158" name="" descr="07682a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55875" y="692150"/>
            <a:ext cx="4176712" cy="3089275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13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600" lang="ru-RU">
                <a:solidFill>
                  <a:srgbClr val="000099"/>
                </a:solidFill>
                <a:ea typeface="Arial" pitchFamily="34" charset="0"/>
              </a:rPr>
              <a:t>2. </a:t>
            </a:r>
            <a:r>
              <a:rPr altLang="ru-RU" b="1" sz="3600" lang="ru-RU">
                <a:solidFill>
                  <a:srgbClr val="000099"/>
                </a:solidFill>
              </a:rPr>
              <a:t>Экономический бум</a:t>
            </a:r>
          </a:p>
        </p:txBody>
      </p:sp>
      <p:sp>
        <p:nvSpPr>
          <p:cNvPr id="1048614" name=""/>
          <p:cNvSpPr txBox="1"/>
          <p:nvPr/>
        </p:nvSpPr>
        <p:spPr>
          <a:xfrm rot="0">
            <a:off x="250825" y="3844925"/>
            <a:ext cx="8713788" cy="29362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20-е годы быстрыми темпами развивалась техника.    В небе появились пассажирские самолеты и дирижабли.  В 1926 г. полярный исследователь Р.Амудсен на дирижабле достиг Северного полюса.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С появлением синтетического бензина началось быстрое развитие автотранспорта. Использование конвейера привело к появлению автомобилей доступных для среднего класса.</a:t>
            </a:r>
          </a:p>
        </p:txBody>
      </p:sp>
      <p:sp>
        <p:nvSpPr>
          <p:cNvPr id="1048615" name=""/>
          <p:cNvSpPr txBox="1"/>
          <p:nvPr/>
        </p:nvSpPr>
        <p:spPr>
          <a:xfrm rot="0">
            <a:off x="6732587" y="1916112"/>
            <a:ext cx="2411412" cy="6248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Дирижабль над Нью-Йорком</a:t>
            </a:r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555875" y="692150"/>
            <a:ext cx="4176712" cy="3043237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16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200" lang="ru-RU">
                <a:solidFill>
                  <a:srgbClr val="000099"/>
                </a:solidFill>
                <a:ea typeface="Arial" pitchFamily="34" charset="0"/>
              </a:rPr>
              <a:t>3. Возникновение массового общества</a:t>
            </a:r>
          </a:p>
        </p:txBody>
      </p:sp>
      <p:sp>
        <p:nvSpPr>
          <p:cNvPr id="1048617" name=""/>
          <p:cNvSpPr txBox="1"/>
          <p:nvPr/>
        </p:nvSpPr>
        <p:spPr>
          <a:xfrm rot="0">
            <a:off x="179387" y="4149725"/>
            <a:ext cx="8785225" cy="25806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buClr>
                <a:schemeClr val="hlink"/>
              </a:buClr>
              <a:buFont typeface="Wingdings" pitchFamily="2" charset="2"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Под влиянием мировой войны и революций правительства Запада стали стремиться привлекать народные массы к к решению социальных                                 и политических проблем. Возникло «массовое общество». Власти стремились манипулировать общественным сознанием, навязывая через СМИ выгодные им вкусы, и взгляды.</a:t>
            </a:r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908175" y="692150"/>
            <a:ext cx="5473700" cy="3386137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18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200" lang="ru-RU">
                <a:solidFill>
                  <a:srgbClr val="000099"/>
                </a:solidFill>
                <a:ea typeface="Arial" pitchFamily="34" charset="0"/>
              </a:rPr>
              <a:t>3. Возникновение массового общества</a:t>
            </a:r>
          </a:p>
        </p:txBody>
      </p:sp>
      <p:sp>
        <p:nvSpPr>
          <p:cNvPr id="1048619" name=""/>
          <p:cNvSpPr txBox="1"/>
          <p:nvPr/>
        </p:nvSpPr>
        <p:spPr>
          <a:xfrm rot="0">
            <a:off x="179387" y="3789362"/>
            <a:ext cx="8785225" cy="29362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Активно шло развитие рекламы, агрессивно навязывавшей товары потребителям.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Среди членов общества стал развиваться индивидуализм. В условиях экономического подъема он открывал перед людьми новые возможности.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    В Европе наблюдалось расширение демократии              за счет включения в активную политику средних  слоев и профсоюзов.</a:t>
            </a:r>
          </a:p>
        </p:txBody>
      </p:sp>
      <p:pic>
        <p:nvPicPr>
          <p:cNvPr id="2097161" name="" descr="TheGasMenagerie1927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771775" y="692150"/>
            <a:ext cx="3743325" cy="3078162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0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3200" lang="ru-RU">
                <a:solidFill>
                  <a:srgbClr val="000099"/>
                </a:solidFill>
                <a:ea typeface="Arial" pitchFamily="34" charset="0"/>
              </a:rPr>
              <a:t>4. Рост влияния рабочих организаций</a:t>
            </a:r>
          </a:p>
        </p:txBody>
      </p:sp>
      <p:sp>
        <p:nvSpPr>
          <p:cNvPr id="1048621" name=""/>
          <p:cNvSpPr txBox="1"/>
          <p:nvPr/>
        </p:nvSpPr>
        <p:spPr>
          <a:xfrm rot="0">
            <a:off x="179387" y="4210050"/>
            <a:ext cx="8786812" cy="2580641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Несмотря на экономический подъем, социальные конфликты продолжались. В 1920 г. в США в результате провокации по подозрению в убийстве были арестованы рабочие активисты Н.Сакко                           и Б.Ванцетти. Не взирая на массовые акции протеста со стороны рабочих организаций всего мира,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1927 г. они были казнены. </a:t>
            </a:r>
          </a:p>
        </p:txBody>
      </p:sp>
      <p:sp>
        <p:nvSpPr>
          <p:cNvPr id="1048622" name=""/>
          <p:cNvSpPr txBox="1"/>
          <p:nvPr/>
        </p:nvSpPr>
        <p:spPr>
          <a:xfrm rot="0">
            <a:off x="7019925" y="2205037"/>
            <a:ext cx="1728787" cy="11582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Пикет в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поддержку</a:t>
            </a:r>
          </a:p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Сакко и Ванцетти</a:t>
            </a:r>
          </a:p>
        </p:txBody>
      </p:sp>
      <p:pic>
        <p:nvPicPr>
          <p:cNvPr id="2097162" name="" descr="a18f293e440e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484437" y="692150"/>
            <a:ext cx="4535487" cy="3397250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3" name=""/>
          <p:cNvSpPr/>
          <p:nvPr>
            <p:ph type="title" sz="full" idx="0"/>
          </p:nvPr>
        </p:nvSpPr>
        <p:spPr>
          <a:xfrm rot="0">
            <a:off x="539750" y="0"/>
            <a:ext cx="8229600" cy="69215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lstStyle>
            <a:lvl1pPr algn="ctr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sym typeface="Arial" pitchFamily="34" charset="0"/>
              </a:defRPr>
            </a:lvl1pPr>
          </a:lstStyle>
          <a:p>
            <a:pPr eaLnBrk="1" hangingPunct="1" latinLnBrk="1" lvl="0"/>
            <a:r>
              <a:rPr altLang="ru-RU" b="1" sz="2800" lang="ru-RU">
                <a:solidFill>
                  <a:srgbClr val="000099"/>
                </a:solidFill>
                <a:ea typeface="Arial" pitchFamily="34" charset="0"/>
              </a:rPr>
              <a:t>4. Рост влияния рабочих организаций</a:t>
            </a:r>
          </a:p>
        </p:txBody>
      </p:sp>
      <p:sp>
        <p:nvSpPr>
          <p:cNvPr id="1048624" name=""/>
          <p:cNvSpPr txBox="1"/>
          <p:nvPr/>
        </p:nvSpPr>
        <p:spPr>
          <a:xfrm rot="0">
            <a:off x="4284662" y="908050"/>
            <a:ext cx="4681537" cy="5069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buClr>
                <a:schemeClr val="hlink"/>
              </a:buClr>
              <a:buFont typeface="Wingdings" pitchFamily="2" charset="2"/>
              <a:buNone/>
            </a:pPr>
            <a:r>
              <a:rPr altLang="ru-RU" b="1" sz="2400" lang="ru-RU">
                <a:solidFill>
                  <a:srgbClr val="000099"/>
                </a:solidFill>
              </a:rPr>
              <a:t>В 1925 г. по предложению министра финансов У.Черчилля в Великобритании были снижены дотации угольной промышленности. В ответ                 в мае 1926 г. началась всеобщая забастовка.                  Для ее подавления была использована полиция. Рабочие уступок не добились, но в 1929 г. к власти пришли лейбористы, опиравшиеся на поддержку рабочих.</a:t>
            </a:r>
          </a:p>
        </p:txBody>
      </p:sp>
      <p:sp>
        <p:nvSpPr>
          <p:cNvPr id="1048625" name=""/>
          <p:cNvSpPr txBox="1"/>
          <p:nvPr/>
        </p:nvSpPr>
        <p:spPr>
          <a:xfrm rot="0">
            <a:off x="971550" y="5516562"/>
            <a:ext cx="2305050" cy="624840"/>
          </a:xfrm>
          <a:prstGeom prst="rect"/>
          <a:noFill/>
          <a:ln w="9525" cap="sq" cmpd="sng">
            <a:solidFill>
              <a:srgbClr val="0000FF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indent="0" latinLnBrk="1" lvl="0" marL="0">
              <a:spcBef>
                <a:spcPct val="0"/>
              </a:spcBef>
              <a:buFontTx/>
              <a:buNone/>
            </a:pPr>
            <a:r>
              <a:rPr altLang="ru-RU" b="1" sz="1800" lang="ru-RU">
                <a:solidFill>
                  <a:srgbClr val="000099"/>
                </a:solidFill>
              </a:rPr>
              <a:t>Англия в 20-е гг. ХХ века</a:t>
            </a:r>
          </a:p>
        </p:txBody>
      </p:sp>
      <p:pic>
        <p:nvPicPr>
          <p:cNvPr id="2097163" name="" descr="1920-londra-sina-bir-bakis-57632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07950" y="1052512"/>
            <a:ext cx="3938587" cy="4464050"/>
          </a:xfrm>
          <a:prstGeom prst="rect"/>
          <a:noFill/>
          <a:ln w="22225" cap="flat" cmpd="sng">
            <a:solidFill>
              <a:srgbClr val="0000FF">
                <a:alpha val="100000"/>
              </a:srgbClr>
            </a:solidFill>
            <a:prstDash val="solid"/>
            <a:rou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Default Color Scheme 1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</a:extraClrScheme>
    <a:extraClrScheme>
      <a:clrScheme name="Default Color Scheme 2">
        <a:dk1>
          <a:srgbClr val="000000"/>
        </a:dk1>
        <a:lt1>
          <a:srgbClr val="FFFFFF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</a:extraClrScheme>
    <a:extraClrScheme>
      <a:clrScheme name="Default Color Scheme 3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</a:extraClrScheme>
    <a:extraClrScheme>
      <a:clrScheme name="Default Color Scheme 4">
        <a:dk1>
          <a:srgbClr val="000000"/>
        </a:dk1>
        <a:lt1>
          <a:srgbClr val="DEF6F1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</a:extraClrScheme>
    <a:extraClrScheme>
      <a:clrScheme name="Default Color Scheme 5">
        <a:dk1>
          <a:srgbClr val="000000"/>
        </a:dk1>
        <a:lt1>
          <a:srgbClr val="FFFFD9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</a:extraClrScheme>
    <a:extraClrScheme>
      <a:clrScheme name="Default Color Scheme 6">
        <a:dk1>
          <a:srgbClr val="FFFFFF"/>
        </a:dk1>
        <a:lt1>
          <a:srgbClr val="008080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</a:extraClrScheme>
    <a:extraClrScheme>
      <a:clrScheme name="Default Color Scheme 7">
        <a:dk1>
          <a:srgbClr val="FFFFFF"/>
        </a:dk1>
        <a:lt1>
          <a:srgbClr val="800000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</a:extraClrScheme>
    <a:extraClrScheme>
      <a:clrScheme name="Default Color Scheme 8">
        <a:dk1>
          <a:srgbClr val="FFFFFF"/>
        </a:dk1>
        <a:lt1>
          <a:srgbClr val="000099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</a:extraClrScheme>
    <a:extraClrScheme>
      <a:clrScheme name="Default Color Scheme 9">
        <a:dk1>
          <a:srgbClr val="FFFFFF"/>
        </a:dk1>
        <a:lt1>
          <a:srgbClr val="000000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</a:extraClrScheme>
    <a:extraClrScheme>
      <a:clrScheme name="Default Color Scheme 10">
        <a:dk1>
          <a:srgbClr val="FFFFFF"/>
        </a:dk1>
        <a:lt1>
          <a:srgbClr val="686B5D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</a:extraClrScheme>
    <a:extraClrScheme>
      <a:clrScheme name="Default Color Scheme 11">
        <a:dk1>
          <a:srgbClr val="FFFFFF"/>
        </a:dk1>
        <a:lt1>
          <a:srgbClr val="666699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</a:extraClrScheme>
    <a:extraClrScheme>
      <a:clrScheme name="Default Color Scheme 12">
        <a:dk1>
          <a:srgbClr val="FFFFFF"/>
        </a:dk1>
        <a:lt1>
          <a:srgbClr val="523E26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Страны Запада в 1920-х гг.</dc:title>
  <dc:creator>Нафор Маточ</dc:creator>
  <cp:lastModifiedBy>Администратор</cp:lastModifiedBy>
  <dcterms:created xsi:type="dcterms:W3CDTF">2011-03-24T14:04:50Z</dcterms:created>
  <dcterms:modified xsi:type="dcterms:W3CDTF">2024-03-14T15:19:44Z</dcterms:modified>
</cp:coreProperties>
</file>