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3" r:id="rId4"/>
    <p:sldId id="258" r:id="rId5"/>
    <p:sldId id="266" r:id="rId6"/>
    <p:sldId id="268" r:id="rId7"/>
    <p:sldId id="269" r:id="rId8"/>
    <p:sldId id="267" r:id="rId9"/>
    <p:sldId id="270" r:id="rId10"/>
    <p:sldId id="271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7"/>
                <c:pt idx="0">
                  <c:v>horror</c:v>
                </c:pt>
                <c:pt idx="1">
                  <c:v>comedy</c:v>
                </c:pt>
                <c:pt idx="2">
                  <c:v>thriller</c:v>
                </c:pt>
                <c:pt idx="3">
                  <c:v>romantic films</c:v>
                </c:pt>
                <c:pt idx="4">
                  <c:v>drama</c:v>
                </c:pt>
                <c:pt idx="5">
                  <c:v>action films</c:v>
                </c:pt>
                <c:pt idx="6">
                  <c:v>fantasy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47</c:v>
                </c:pt>
                <c:pt idx="1">
                  <c:v>47</c:v>
                </c:pt>
                <c:pt idx="2">
                  <c:v>69</c:v>
                </c:pt>
                <c:pt idx="3">
                  <c:v>78</c:v>
                </c:pt>
                <c:pt idx="4">
                  <c:v>68</c:v>
                </c:pt>
                <c:pt idx="5">
                  <c:v>44</c:v>
                </c:pt>
                <c:pt idx="6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ED-4B53-9604-8BE593CEA72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7"/>
                <c:pt idx="0">
                  <c:v>horror</c:v>
                </c:pt>
                <c:pt idx="1">
                  <c:v>comedy</c:v>
                </c:pt>
                <c:pt idx="2">
                  <c:v>thriller</c:v>
                </c:pt>
                <c:pt idx="3">
                  <c:v>romantic films</c:v>
                </c:pt>
                <c:pt idx="4">
                  <c:v>drama</c:v>
                </c:pt>
                <c:pt idx="5">
                  <c:v>action films</c:v>
                </c:pt>
                <c:pt idx="6">
                  <c:v>fantasy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52</c:v>
                </c:pt>
                <c:pt idx="1">
                  <c:v>48</c:v>
                </c:pt>
                <c:pt idx="2">
                  <c:v>68</c:v>
                </c:pt>
                <c:pt idx="3">
                  <c:v>45</c:v>
                </c:pt>
                <c:pt idx="4">
                  <c:v>69</c:v>
                </c:pt>
                <c:pt idx="5">
                  <c:v>76</c:v>
                </c:pt>
                <c:pt idx="6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ED-4B53-9604-8BE593CEA72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7"/>
                <c:pt idx="0">
                  <c:v>horror</c:v>
                </c:pt>
                <c:pt idx="1">
                  <c:v>comedy</c:v>
                </c:pt>
                <c:pt idx="2">
                  <c:v>thriller</c:v>
                </c:pt>
                <c:pt idx="3">
                  <c:v>romantic films</c:v>
                </c:pt>
                <c:pt idx="4">
                  <c:v>drama</c:v>
                </c:pt>
                <c:pt idx="5">
                  <c:v>action films</c:v>
                </c:pt>
                <c:pt idx="6">
                  <c:v>fantasy</c:v>
                </c:pt>
              </c:strCache>
            </c:strRef>
          </c:cat>
          <c:val>
            <c:numRef>
              <c:f>Лист1!$D$2:$D$8</c:f>
            </c:numRef>
          </c:val>
          <c:extLst>
            <c:ext xmlns:c16="http://schemas.microsoft.com/office/drawing/2014/chart" uri="{C3380CC4-5D6E-409C-BE32-E72D297353CC}">
              <c16:uniqueId val="{00000002-1DED-4B53-9604-8BE593CEA7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21044864"/>
        <c:axId val="421044504"/>
      </c:barChart>
      <c:catAx>
        <c:axId val="4210448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1044504"/>
        <c:crosses val="autoZero"/>
        <c:auto val="1"/>
        <c:lblAlgn val="ctr"/>
        <c:lblOffset val="100"/>
        <c:noMultiLvlLbl val="0"/>
      </c:catAx>
      <c:valAx>
        <c:axId val="4210445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1044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types of films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8DF-457B-9D95-B0EDF1BA7ED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8DF-457B-9D95-B0EDF1BA7ED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68DF-457B-9D95-B0EDF1BA7ED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68DF-457B-9D95-B0EDF1BA7ED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68DF-457B-9D95-B0EDF1BA7ED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68DF-457B-9D95-B0EDF1BA7ED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68DF-457B-9D95-B0EDF1BA7E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comedy</c:v>
                </c:pt>
                <c:pt idx="1">
                  <c:v>romantic</c:v>
                </c:pt>
                <c:pt idx="2">
                  <c:v>family</c:v>
                </c:pt>
                <c:pt idx="3">
                  <c:v>crime</c:v>
                </c:pt>
                <c:pt idx="4">
                  <c:v>horror</c:v>
                </c:pt>
                <c:pt idx="5">
                  <c:v>thriller</c:v>
                </c:pt>
                <c:pt idx="6">
                  <c:v>historical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30</c:v>
                </c:pt>
                <c:pt idx="1">
                  <c:v>15</c:v>
                </c:pt>
                <c:pt idx="2">
                  <c:v>8</c:v>
                </c:pt>
                <c:pt idx="3">
                  <c:v>15</c:v>
                </c:pt>
                <c:pt idx="4">
                  <c:v>10</c:v>
                </c:pt>
                <c:pt idx="5">
                  <c:v>6</c:v>
                </c:pt>
                <c:pt idx="6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A1-494D-A135-4C19EFC9B6EB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BC2EA-8A33-48B9-94EC-0B83333FED7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B2F70A-18F7-48FA-B2D0-199AAAF37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496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097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883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870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907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9790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7577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3210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3879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1164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683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373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419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749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552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252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9153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355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2F70A-18F7-48FA-B2D0-199AAAF3780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440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F46DAF-321D-5E1E-8741-48C2CC59CA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255B994-14CE-98F1-09F5-EFCC10CE8D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50B1BF-C9FE-DBA0-708B-435F9A576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50A7-5D85-47BC-8DED-A9454C46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601607-9A58-6F78-0F12-2E193D759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76BACE-59C5-E9EF-F349-881182E20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104C-CAED-4A0D-87DE-ED77ABD5B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854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F1D6FA-8D51-7639-FBC1-18961F034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31F9BB-C198-AE54-0170-EB23025785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573257-3F61-E55A-C5ED-CB460BC5C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50A7-5D85-47BC-8DED-A9454C46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DD4B15-7362-35E4-47DB-5FDCAEB80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48A4D2-57D7-1B9A-E536-6F7B6ACA9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104C-CAED-4A0D-87DE-ED77ABD5B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173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99901AB-B670-6A88-9F7F-51B35C226C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39676B-09F5-AAFF-1F61-BEA628C0BF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99E202-FE2F-AB8A-6F59-1F77168EE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50A7-5D85-47BC-8DED-A9454C46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758C54-CFB9-3423-7E14-87EBFF467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68CFD3-2542-036D-FAEC-5305DDFE5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104C-CAED-4A0D-87DE-ED77ABD5B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64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3C8BE1-22CC-9C42-0EFE-9E7C23C65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4A528C-AB42-DE4B-8D33-7984D24AAC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425D0A-0EC3-7CAB-59C8-C4FED02BE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50A7-5D85-47BC-8DED-A9454C46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7678C3-D7D9-CA8C-9ACE-6F8B4E8B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F478A8-FCB7-6EFE-B12D-59E1C888F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104C-CAED-4A0D-87DE-ED77ABD5B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88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F3735C-9372-1D96-5432-C5BF89F92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EA22D0-7E0E-046B-3240-187718146A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40E63C-0718-B092-765E-0EFBF28F1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50A7-5D85-47BC-8DED-A9454C46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51D0AB-78B9-6B7A-A4AC-24DC179EB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2B8E0A-F2F9-DC3F-BA67-DA04D6878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104C-CAED-4A0D-87DE-ED77ABD5B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23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3FADA2-6B18-29F4-8FDA-2666AF514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13F1BA-88E3-B8ED-ACFB-2DEFB97ADC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456DD76-8DAC-CCF3-D306-F79966A6B9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700E14-2236-F1F4-9D29-DAD7356F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50A7-5D85-47BC-8DED-A9454C46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52BE93-2C33-292E-9FBA-AA191965E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89CB7E-0786-580D-1829-153B71842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104C-CAED-4A0D-87DE-ED77ABD5B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613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7D23C1-B6E2-D738-3AC5-FEA9DE98C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A46CCB-F516-514E-C447-D07782C51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B953603-E6A3-E8F2-5C9C-07285EA370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4EB2F14-E413-21FA-3EFD-6A0FA67EC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D0111B0-5E76-DB62-8708-871DB54452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EC3582E-D575-D482-8822-3C0CF0E37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50A7-5D85-47BC-8DED-A9454C46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A775ECF-6082-EE2F-88D6-901DF44FB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D2DE922-8459-7EF2-BF56-9620068C4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104C-CAED-4A0D-87DE-ED77ABD5B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116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55DCE9-0F80-125C-18F6-80D014762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C7AAC3B-7F6F-944B-7338-253580105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50A7-5D85-47BC-8DED-A9454C46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D2974E7-A10F-67BA-B20C-18149A294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7D4C3AE-6C91-8B82-50AB-34836D725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104C-CAED-4A0D-87DE-ED77ABD5B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28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A813B4D-6208-1EFB-EB34-BFA82C955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50A7-5D85-47BC-8DED-A9454C46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8DDECE8-8B39-7CCA-4B2F-858B37E17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BF6D18F-DE03-D4A5-7A09-5180DFEC0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104C-CAED-4A0D-87DE-ED77ABD5B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058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288787-32E8-EADC-84A4-908537CEC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9092E1-4AEE-2C7F-AF63-B20BDE22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67EB062-BE18-FE10-B4C0-443F400A35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33D5723-A618-3CA5-25A7-B92724770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50A7-5D85-47BC-8DED-A9454C46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BF3036B-BB36-68A0-A8CE-F71DA8010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4333A18-B05A-138B-5799-2A63F0162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104C-CAED-4A0D-87DE-ED77ABD5B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143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81594F-7A54-B823-551C-8688C3B22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985D3FC-F75D-14A0-CF20-D97C6F5C5B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54A4BCB-3EFA-BD26-27D4-8550901219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6A37069-CAEB-3D2C-3AA3-B333DC9D3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50A7-5D85-47BC-8DED-A9454C46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DE6499A-4765-381E-7A3A-A2C738E97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FA550F7-9CF4-DAAA-F848-8A47D1378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104C-CAED-4A0D-87DE-ED77ABD5B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3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65F6B-F104-1E4E-707E-8EAC93409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3F4F2D-124A-6A2F-EF0C-D77BCD45B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9F0A49-2CD8-C91E-7DE8-A38A556813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050A7-5D85-47BC-8DED-A9454C46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00A14F-AD9D-D9B9-2AD1-4D20AA0CD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1BCA06-E2E1-EDAD-A969-61032F3014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4104C-CAED-4A0D-87DE-ED77ABD5B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179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90B087-204D-2B8B-FAB4-51C508125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00BE70-FC9C-1E8E-EA25-5682350B313B}"/>
              </a:ext>
            </a:extLst>
          </p:cNvPr>
          <p:cNvSpPr txBox="1"/>
          <p:nvPr/>
        </p:nvSpPr>
        <p:spPr>
          <a:xfrm>
            <a:off x="4170218" y="4364182"/>
            <a:ext cx="76477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/>
              <a:t>Types of films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164916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Look at the diagram to check your guesses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-1" y="830997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830996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7" y="815579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815580"/>
            <a:ext cx="3882684" cy="459659"/>
          </a:xfrm>
          <a:prstGeom prst="rect">
            <a:avLst/>
          </a:prstGeom>
        </p:spPr>
      </p:pic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FC838263-E634-1E41-6821-4113614A83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9796532"/>
              </p:ext>
            </p:extLst>
          </p:nvPr>
        </p:nvGraphicFramePr>
        <p:xfrm>
          <a:off x="-2" y="1275238"/>
          <a:ext cx="12192002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77486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Guess the film genre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-1" y="830997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830996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7" y="815579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815580"/>
            <a:ext cx="3882684" cy="45965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EBE2D86-5556-B6CB-3C1F-AC965F4BD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00" b="98000" l="9863" r="90137">
                        <a14:foregroundMark x1="39451" y1="7700" x2="39451" y2="7700"/>
                        <a14:foregroundMark x1="37578" y1="4800" x2="37578" y2="4800"/>
                        <a14:foregroundMark x1="30712" y1="4900" x2="30712" y2="4900"/>
                        <a14:foregroundMark x1="9863" y1="29600" x2="9863" y2="29600"/>
                        <a14:foregroundMark x1="66042" y1="92000" x2="66042" y2="92000"/>
                        <a14:foregroundMark x1="64295" y1="95300" x2="64295" y2="95300"/>
                        <a14:foregroundMark x1="61049" y1="98000" x2="61049" y2="98000"/>
                        <a14:foregroundMark x1="90137" y1="57000" x2="90137" y2="57000"/>
                        <a14:foregroundMark x1="90012" y1="49000" x2="90012" y2="4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7" y="0"/>
            <a:ext cx="4611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6F11D3B1-132B-DC53-0C7B-C2680452F0AF}"/>
              </a:ext>
            </a:extLst>
          </p:cNvPr>
          <p:cNvSpPr/>
          <p:nvPr/>
        </p:nvSpPr>
        <p:spPr>
          <a:xfrm>
            <a:off x="4506120" y="2189005"/>
            <a:ext cx="2815628" cy="597529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Monsters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57608A2-2B3E-5762-C0EC-B76F963FB93F}"/>
              </a:ext>
            </a:extLst>
          </p:cNvPr>
          <p:cNvSpPr/>
          <p:nvPr/>
        </p:nvSpPr>
        <p:spPr>
          <a:xfrm>
            <a:off x="4499572" y="3330161"/>
            <a:ext cx="2815628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vampires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5ADBEE4-F7F0-948A-56BE-99B08EC020B7}"/>
              </a:ext>
            </a:extLst>
          </p:cNvPr>
          <p:cNvSpPr/>
          <p:nvPr/>
        </p:nvSpPr>
        <p:spPr>
          <a:xfrm>
            <a:off x="4597907" y="4587083"/>
            <a:ext cx="2815628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ghosts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CB781D93-8FF5-A14F-A1C5-44C71EB53276}"/>
              </a:ext>
            </a:extLst>
          </p:cNvPr>
          <p:cNvSpPr/>
          <p:nvPr/>
        </p:nvSpPr>
        <p:spPr>
          <a:xfrm>
            <a:off x="4499571" y="5728239"/>
            <a:ext cx="2913963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scary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504F9813-0796-EFF8-05F8-91355AC7065E}"/>
              </a:ext>
            </a:extLst>
          </p:cNvPr>
          <p:cNvSpPr/>
          <p:nvPr/>
        </p:nvSpPr>
        <p:spPr>
          <a:xfrm>
            <a:off x="7568697" y="3386609"/>
            <a:ext cx="978408" cy="4846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5FD883E-CE64-D92D-2B84-071B23268FEE}"/>
              </a:ext>
            </a:extLst>
          </p:cNvPr>
          <p:cNvSpPr/>
          <p:nvPr/>
        </p:nvSpPr>
        <p:spPr>
          <a:xfrm>
            <a:off x="8723526" y="3330161"/>
            <a:ext cx="3371904" cy="897807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Horror films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20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Guess the film genre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-1" y="830997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830996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7" y="815579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815580"/>
            <a:ext cx="3882684" cy="45965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EBE2D86-5556-B6CB-3C1F-AC965F4BD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00" b="98000" l="9863" r="90137">
                        <a14:foregroundMark x1="39451" y1="7700" x2="39451" y2="7700"/>
                        <a14:foregroundMark x1="37578" y1="4800" x2="37578" y2="4800"/>
                        <a14:foregroundMark x1="30712" y1="4900" x2="30712" y2="4900"/>
                        <a14:foregroundMark x1="9863" y1="29600" x2="9863" y2="29600"/>
                        <a14:foregroundMark x1="66042" y1="92000" x2="66042" y2="92000"/>
                        <a14:foregroundMark x1="64295" y1="95300" x2="64295" y2="95300"/>
                        <a14:foregroundMark x1="61049" y1="98000" x2="61049" y2="98000"/>
                        <a14:foregroundMark x1="90137" y1="57000" x2="90137" y2="57000"/>
                        <a14:foregroundMark x1="90012" y1="49000" x2="90012" y2="4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7" y="0"/>
            <a:ext cx="4611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6F11D3B1-132B-DC53-0C7B-C2680452F0AF}"/>
              </a:ext>
            </a:extLst>
          </p:cNvPr>
          <p:cNvSpPr/>
          <p:nvPr/>
        </p:nvSpPr>
        <p:spPr>
          <a:xfrm>
            <a:off x="3985229" y="2225622"/>
            <a:ext cx="4040985" cy="597529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Silly characters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57608A2-2B3E-5762-C0EC-B76F963FB93F}"/>
              </a:ext>
            </a:extLst>
          </p:cNvPr>
          <p:cNvSpPr/>
          <p:nvPr/>
        </p:nvSpPr>
        <p:spPr>
          <a:xfrm>
            <a:off x="3882683" y="3330161"/>
            <a:ext cx="4414375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Funny dialogues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5ADBEE4-F7F0-948A-56BE-99B08EC020B7}"/>
              </a:ext>
            </a:extLst>
          </p:cNvPr>
          <p:cNvSpPr/>
          <p:nvPr/>
        </p:nvSpPr>
        <p:spPr>
          <a:xfrm>
            <a:off x="3928958" y="4579309"/>
            <a:ext cx="4414374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Funny situations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CB781D93-8FF5-A14F-A1C5-44C71EB53276}"/>
              </a:ext>
            </a:extLst>
          </p:cNvPr>
          <p:cNvSpPr/>
          <p:nvPr/>
        </p:nvSpPr>
        <p:spPr>
          <a:xfrm>
            <a:off x="4499571" y="5728239"/>
            <a:ext cx="2913963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laugh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504F9813-0796-EFF8-05F8-91355AC7065E}"/>
              </a:ext>
            </a:extLst>
          </p:cNvPr>
          <p:cNvSpPr/>
          <p:nvPr/>
        </p:nvSpPr>
        <p:spPr>
          <a:xfrm>
            <a:off x="8493875" y="3255190"/>
            <a:ext cx="978408" cy="4846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5FD883E-CE64-D92D-2B84-071B23268FEE}"/>
              </a:ext>
            </a:extLst>
          </p:cNvPr>
          <p:cNvSpPr/>
          <p:nvPr/>
        </p:nvSpPr>
        <p:spPr>
          <a:xfrm>
            <a:off x="9669100" y="3048603"/>
            <a:ext cx="2503405" cy="897807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Comedy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02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Guess the film genre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-1" y="830997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830996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7" y="815579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815580"/>
            <a:ext cx="3882684" cy="45965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EBE2D86-5556-B6CB-3C1F-AC965F4BD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00" b="98000" l="9863" r="90137">
                        <a14:foregroundMark x1="39451" y1="7700" x2="39451" y2="7700"/>
                        <a14:foregroundMark x1="37578" y1="4800" x2="37578" y2="4800"/>
                        <a14:foregroundMark x1="30712" y1="4900" x2="30712" y2="4900"/>
                        <a14:foregroundMark x1="9863" y1="29600" x2="9863" y2="29600"/>
                        <a14:foregroundMark x1="66042" y1="92000" x2="66042" y2="92000"/>
                        <a14:foregroundMark x1="64295" y1="95300" x2="64295" y2="95300"/>
                        <a14:foregroundMark x1="61049" y1="98000" x2="61049" y2="98000"/>
                        <a14:foregroundMark x1="90137" y1="57000" x2="90137" y2="57000"/>
                        <a14:foregroundMark x1="90012" y1="49000" x2="90012" y2="4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7" y="0"/>
            <a:ext cx="4611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6F11D3B1-132B-DC53-0C7B-C2680452F0AF}"/>
              </a:ext>
            </a:extLst>
          </p:cNvPr>
          <p:cNvSpPr/>
          <p:nvPr/>
        </p:nvSpPr>
        <p:spPr>
          <a:xfrm>
            <a:off x="3830549" y="2213419"/>
            <a:ext cx="4611192" cy="597529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Parallel universe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57608A2-2B3E-5762-C0EC-B76F963FB93F}"/>
              </a:ext>
            </a:extLst>
          </p:cNvPr>
          <p:cNvSpPr/>
          <p:nvPr/>
        </p:nvSpPr>
        <p:spPr>
          <a:xfrm>
            <a:off x="4246075" y="3198741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space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5ADBEE4-F7F0-948A-56BE-99B08EC020B7}"/>
              </a:ext>
            </a:extLst>
          </p:cNvPr>
          <p:cNvSpPr/>
          <p:nvPr/>
        </p:nvSpPr>
        <p:spPr>
          <a:xfrm>
            <a:off x="4246075" y="4143644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robots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CB781D93-8FF5-A14F-A1C5-44C71EB53276}"/>
              </a:ext>
            </a:extLst>
          </p:cNvPr>
          <p:cNvSpPr/>
          <p:nvPr/>
        </p:nvSpPr>
        <p:spPr>
          <a:xfrm>
            <a:off x="4246075" y="4994909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future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504F9813-0796-EFF8-05F8-91355AC7065E}"/>
              </a:ext>
            </a:extLst>
          </p:cNvPr>
          <p:cNvSpPr/>
          <p:nvPr/>
        </p:nvSpPr>
        <p:spPr>
          <a:xfrm>
            <a:off x="7240629" y="3368827"/>
            <a:ext cx="978408" cy="4846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5FD883E-CE64-D92D-2B84-071B23268FEE}"/>
              </a:ext>
            </a:extLst>
          </p:cNvPr>
          <p:cNvSpPr/>
          <p:nvPr/>
        </p:nvSpPr>
        <p:spPr>
          <a:xfrm>
            <a:off x="8309316" y="3048601"/>
            <a:ext cx="3882683" cy="897807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Science fiction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21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Guess the film genre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-1" y="830997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830996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7" y="815579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815580"/>
            <a:ext cx="3882684" cy="45965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EBE2D86-5556-B6CB-3C1F-AC965F4BD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00" b="98000" l="9863" r="90137">
                        <a14:foregroundMark x1="39451" y1="7700" x2="39451" y2="7700"/>
                        <a14:foregroundMark x1="37578" y1="4800" x2="37578" y2="4800"/>
                        <a14:foregroundMark x1="30712" y1="4900" x2="30712" y2="4900"/>
                        <a14:foregroundMark x1="9863" y1="29600" x2="9863" y2="29600"/>
                        <a14:foregroundMark x1="66042" y1="92000" x2="66042" y2="92000"/>
                        <a14:foregroundMark x1="64295" y1="95300" x2="64295" y2="95300"/>
                        <a14:foregroundMark x1="61049" y1="98000" x2="61049" y2="98000"/>
                        <a14:foregroundMark x1="90137" y1="57000" x2="90137" y2="57000"/>
                        <a14:foregroundMark x1="90012" y1="49000" x2="90012" y2="4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7" y="0"/>
            <a:ext cx="4611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6F11D3B1-132B-DC53-0C7B-C2680452F0AF}"/>
              </a:ext>
            </a:extLst>
          </p:cNvPr>
          <p:cNvSpPr/>
          <p:nvPr/>
        </p:nvSpPr>
        <p:spPr>
          <a:xfrm>
            <a:off x="3830549" y="2213419"/>
            <a:ext cx="4611192" cy="597529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Parallel universe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57608A2-2B3E-5762-C0EC-B76F963FB93F}"/>
              </a:ext>
            </a:extLst>
          </p:cNvPr>
          <p:cNvSpPr/>
          <p:nvPr/>
        </p:nvSpPr>
        <p:spPr>
          <a:xfrm>
            <a:off x="4246075" y="3198741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space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5ADBEE4-F7F0-948A-56BE-99B08EC020B7}"/>
              </a:ext>
            </a:extLst>
          </p:cNvPr>
          <p:cNvSpPr/>
          <p:nvPr/>
        </p:nvSpPr>
        <p:spPr>
          <a:xfrm>
            <a:off x="4246075" y="4143644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robots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CB781D93-8FF5-A14F-A1C5-44C71EB53276}"/>
              </a:ext>
            </a:extLst>
          </p:cNvPr>
          <p:cNvSpPr/>
          <p:nvPr/>
        </p:nvSpPr>
        <p:spPr>
          <a:xfrm>
            <a:off x="4246075" y="4994909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future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504F9813-0796-EFF8-05F8-91355AC7065E}"/>
              </a:ext>
            </a:extLst>
          </p:cNvPr>
          <p:cNvSpPr/>
          <p:nvPr/>
        </p:nvSpPr>
        <p:spPr>
          <a:xfrm>
            <a:off x="7240629" y="3368827"/>
            <a:ext cx="978408" cy="4846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5FD883E-CE64-D92D-2B84-071B23268FEE}"/>
              </a:ext>
            </a:extLst>
          </p:cNvPr>
          <p:cNvSpPr/>
          <p:nvPr/>
        </p:nvSpPr>
        <p:spPr>
          <a:xfrm>
            <a:off x="8309316" y="2957890"/>
            <a:ext cx="3804221" cy="155164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Science-fiction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07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Guess the film genre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-1" y="830997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830996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7" y="815579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815580"/>
            <a:ext cx="3882684" cy="45965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EBE2D86-5556-B6CB-3C1F-AC965F4BD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00" b="98000" l="9863" r="90137">
                        <a14:foregroundMark x1="39451" y1="7700" x2="39451" y2="7700"/>
                        <a14:foregroundMark x1="37578" y1="4800" x2="37578" y2="4800"/>
                        <a14:foregroundMark x1="30712" y1="4900" x2="30712" y2="4900"/>
                        <a14:foregroundMark x1="9863" y1="29600" x2="9863" y2="29600"/>
                        <a14:foregroundMark x1="66042" y1="92000" x2="66042" y2="92000"/>
                        <a14:foregroundMark x1="64295" y1="95300" x2="64295" y2="95300"/>
                        <a14:foregroundMark x1="61049" y1="98000" x2="61049" y2="98000"/>
                        <a14:foregroundMark x1="90137" y1="57000" x2="90137" y2="57000"/>
                        <a14:foregroundMark x1="90012" y1="49000" x2="90012" y2="4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7" y="0"/>
            <a:ext cx="4611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6F11D3B1-132B-DC53-0C7B-C2680452F0AF}"/>
              </a:ext>
            </a:extLst>
          </p:cNvPr>
          <p:cNvSpPr/>
          <p:nvPr/>
        </p:nvSpPr>
        <p:spPr>
          <a:xfrm>
            <a:off x="3830549" y="2213419"/>
            <a:ext cx="4611192" cy="597529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800" dirty="0">
              <a:solidFill>
                <a:schemeClr val="tx1"/>
              </a:solidFill>
            </a:endParaRPr>
          </a:p>
          <a:p>
            <a:pPr algn="ctr"/>
            <a:r>
              <a:rPr lang="en-US" sz="4800" dirty="0">
                <a:solidFill>
                  <a:schemeClr val="tx1"/>
                </a:solidFill>
              </a:rPr>
              <a:t>gun/weapon</a:t>
            </a:r>
            <a:endParaRPr lang="ru-RU" sz="4800" dirty="0">
              <a:solidFill>
                <a:schemeClr val="tx1"/>
              </a:solidFill>
            </a:endParaRPr>
          </a:p>
          <a:p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57608A2-2B3E-5762-C0EC-B76F963FB93F}"/>
              </a:ext>
            </a:extLst>
          </p:cNvPr>
          <p:cNvSpPr/>
          <p:nvPr/>
        </p:nvSpPr>
        <p:spPr>
          <a:xfrm>
            <a:off x="4246075" y="3198741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fights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5ADBEE4-F7F0-948A-56BE-99B08EC020B7}"/>
              </a:ext>
            </a:extLst>
          </p:cNvPr>
          <p:cNvSpPr/>
          <p:nvPr/>
        </p:nvSpPr>
        <p:spPr>
          <a:xfrm>
            <a:off x="4246075" y="4143644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enemies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504F9813-0796-EFF8-05F8-91355AC7065E}"/>
              </a:ext>
            </a:extLst>
          </p:cNvPr>
          <p:cNvSpPr/>
          <p:nvPr/>
        </p:nvSpPr>
        <p:spPr>
          <a:xfrm>
            <a:off x="7240629" y="3368827"/>
            <a:ext cx="978408" cy="4846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5FD883E-CE64-D92D-2B84-071B23268FEE}"/>
              </a:ext>
            </a:extLst>
          </p:cNvPr>
          <p:cNvSpPr/>
          <p:nvPr/>
        </p:nvSpPr>
        <p:spPr>
          <a:xfrm>
            <a:off x="8581822" y="3163358"/>
            <a:ext cx="3337672" cy="895569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Action films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53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Guess the film genre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-1" y="830997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830996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7" y="815579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815580"/>
            <a:ext cx="3882684" cy="45965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EBE2D86-5556-B6CB-3C1F-AC965F4BD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00" b="98000" l="9863" r="90137">
                        <a14:foregroundMark x1="39451" y1="7700" x2="39451" y2="7700"/>
                        <a14:foregroundMark x1="37578" y1="4800" x2="37578" y2="4800"/>
                        <a14:foregroundMark x1="30712" y1="4900" x2="30712" y2="4900"/>
                        <a14:foregroundMark x1="9863" y1="29600" x2="9863" y2="29600"/>
                        <a14:foregroundMark x1="66042" y1="92000" x2="66042" y2="92000"/>
                        <a14:foregroundMark x1="64295" y1="95300" x2="64295" y2="95300"/>
                        <a14:foregroundMark x1="61049" y1="98000" x2="61049" y2="98000"/>
                        <a14:foregroundMark x1="90137" y1="57000" x2="90137" y2="57000"/>
                        <a14:foregroundMark x1="90012" y1="49000" x2="90012" y2="4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7" y="0"/>
            <a:ext cx="4611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57608A2-2B3E-5762-C0EC-B76F963FB93F}"/>
              </a:ext>
            </a:extLst>
          </p:cNvPr>
          <p:cNvSpPr/>
          <p:nvPr/>
        </p:nvSpPr>
        <p:spPr>
          <a:xfrm>
            <a:off x="4246075" y="3198741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love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5ADBEE4-F7F0-948A-56BE-99B08EC020B7}"/>
              </a:ext>
            </a:extLst>
          </p:cNvPr>
          <p:cNvSpPr/>
          <p:nvPr/>
        </p:nvSpPr>
        <p:spPr>
          <a:xfrm>
            <a:off x="4246075" y="4143644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dates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CB781D93-8FF5-A14F-A1C5-44C71EB53276}"/>
              </a:ext>
            </a:extLst>
          </p:cNvPr>
          <p:cNvSpPr/>
          <p:nvPr/>
        </p:nvSpPr>
        <p:spPr>
          <a:xfrm>
            <a:off x="4246075" y="4994909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flowers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504F9813-0796-EFF8-05F8-91355AC7065E}"/>
              </a:ext>
            </a:extLst>
          </p:cNvPr>
          <p:cNvSpPr/>
          <p:nvPr/>
        </p:nvSpPr>
        <p:spPr>
          <a:xfrm>
            <a:off x="7240629" y="3368827"/>
            <a:ext cx="978408" cy="4846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5FD883E-CE64-D92D-2B84-071B23268FEE}"/>
              </a:ext>
            </a:extLst>
          </p:cNvPr>
          <p:cNvSpPr/>
          <p:nvPr/>
        </p:nvSpPr>
        <p:spPr>
          <a:xfrm>
            <a:off x="8309316" y="2957890"/>
            <a:ext cx="3804221" cy="155164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Romantic film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57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Guess the film genre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-1" y="830997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830996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7" y="815579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815580"/>
            <a:ext cx="3882684" cy="45965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EBE2D86-5556-B6CB-3C1F-AC965F4BD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00" b="98000" l="9863" r="90137">
                        <a14:foregroundMark x1="39451" y1="7700" x2="39451" y2="7700"/>
                        <a14:foregroundMark x1="37578" y1="4800" x2="37578" y2="4800"/>
                        <a14:foregroundMark x1="30712" y1="4900" x2="30712" y2="4900"/>
                        <a14:foregroundMark x1="9863" y1="29600" x2="9863" y2="29600"/>
                        <a14:foregroundMark x1="66042" y1="92000" x2="66042" y2="92000"/>
                        <a14:foregroundMark x1="64295" y1="95300" x2="64295" y2="95300"/>
                        <a14:foregroundMark x1="61049" y1="98000" x2="61049" y2="98000"/>
                        <a14:foregroundMark x1="90137" y1="57000" x2="90137" y2="57000"/>
                        <a14:foregroundMark x1="90012" y1="49000" x2="90012" y2="4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7" y="0"/>
            <a:ext cx="4611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57608A2-2B3E-5762-C0EC-B76F963FB93F}"/>
              </a:ext>
            </a:extLst>
          </p:cNvPr>
          <p:cNvSpPr/>
          <p:nvPr/>
        </p:nvSpPr>
        <p:spPr>
          <a:xfrm>
            <a:off x="4246075" y="3198741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love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5ADBEE4-F7F0-948A-56BE-99B08EC020B7}"/>
              </a:ext>
            </a:extLst>
          </p:cNvPr>
          <p:cNvSpPr/>
          <p:nvPr/>
        </p:nvSpPr>
        <p:spPr>
          <a:xfrm>
            <a:off x="4246075" y="4143644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dates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CB781D93-8FF5-A14F-A1C5-44C71EB53276}"/>
              </a:ext>
            </a:extLst>
          </p:cNvPr>
          <p:cNvSpPr/>
          <p:nvPr/>
        </p:nvSpPr>
        <p:spPr>
          <a:xfrm>
            <a:off x="4246075" y="4994909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flowers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504F9813-0796-EFF8-05F8-91355AC7065E}"/>
              </a:ext>
            </a:extLst>
          </p:cNvPr>
          <p:cNvSpPr/>
          <p:nvPr/>
        </p:nvSpPr>
        <p:spPr>
          <a:xfrm>
            <a:off x="7240629" y="3368827"/>
            <a:ext cx="978408" cy="4846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5FD883E-CE64-D92D-2B84-071B23268FEE}"/>
              </a:ext>
            </a:extLst>
          </p:cNvPr>
          <p:cNvSpPr/>
          <p:nvPr/>
        </p:nvSpPr>
        <p:spPr>
          <a:xfrm>
            <a:off x="8309316" y="2957890"/>
            <a:ext cx="3804221" cy="1116169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Romantic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65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Guess the film genre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-1" y="830997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830996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7" y="815579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815580"/>
            <a:ext cx="3882684" cy="45965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EBE2D86-5556-B6CB-3C1F-AC965F4BD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00" b="98000" l="9863" r="90137">
                        <a14:foregroundMark x1="39451" y1="7700" x2="39451" y2="7700"/>
                        <a14:foregroundMark x1="37578" y1="4800" x2="37578" y2="4800"/>
                        <a14:foregroundMark x1="30712" y1="4900" x2="30712" y2="4900"/>
                        <a14:foregroundMark x1="9863" y1="29600" x2="9863" y2="29600"/>
                        <a14:foregroundMark x1="66042" y1="92000" x2="66042" y2="92000"/>
                        <a14:foregroundMark x1="64295" y1="95300" x2="64295" y2="95300"/>
                        <a14:foregroundMark x1="61049" y1="98000" x2="61049" y2="98000"/>
                        <a14:foregroundMark x1="90137" y1="57000" x2="90137" y2="57000"/>
                        <a14:foregroundMark x1="90012" y1="49000" x2="90012" y2="4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7" y="0"/>
            <a:ext cx="4611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57608A2-2B3E-5762-C0EC-B76F963FB93F}"/>
              </a:ext>
            </a:extLst>
          </p:cNvPr>
          <p:cNvSpPr/>
          <p:nvPr/>
        </p:nvSpPr>
        <p:spPr>
          <a:xfrm>
            <a:off x="4246075" y="3198741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monsters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5ADBEE4-F7F0-948A-56BE-99B08EC020B7}"/>
              </a:ext>
            </a:extLst>
          </p:cNvPr>
          <p:cNvSpPr/>
          <p:nvPr/>
        </p:nvSpPr>
        <p:spPr>
          <a:xfrm>
            <a:off x="4246075" y="4143644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wizards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CB781D93-8FF5-A14F-A1C5-44C71EB53276}"/>
              </a:ext>
            </a:extLst>
          </p:cNvPr>
          <p:cNvSpPr/>
          <p:nvPr/>
        </p:nvSpPr>
        <p:spPr>
          <a:xfrm>
            <a:off x="4246075" y="4994909"/>
            <a:ext cx="2789721" cy="5975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chemeClr val="tx1"/>
                </a:solidFill>
              </a:rPr>
              <a:t>mistery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504F9813-0796-EFF8-05F8-91355AC7065E}"/>
              </a:ext>
            </a:extLst>
          </p:cNvPr>
          <p:cNvSpPr/>
          <p:nvPr/>
        </p:nvSpPr>
        <p:spPr>
          <a:xfrm>
            <a:off x="7240629" y="3368827"/>
            <a:ext cx="978408" cy="4846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5FD883E-CE64-D92D-2B84-071B23268FEE}"/>
              </a:ext>
            </a:extLst>
          </p:cNvPr>
          <p:cNvSpPr/>
          <p:nvPr/>
        </p:nvSpPr>
        <p:spPr>
          <a:xfrm>
            <a:off x="8309316" y="2957890"/>
            <a:ext cx="3804221" cy="1116169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fantasy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73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Determine the genre of the film based on the plot description.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56AE30A-611F-F498-D6DA-90C6B51BFD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448" b="77361" l="71429" r="96247">
                        <a14:foregroundMark x1="77966" y1="63317" x2="77966" y2="63317"/>
                        <a14:foregroundMark x1="75908" y1="69734" x2="75908" y2="69734"/>
                        <a14:foregroundMark x1="75908" y1="69613" x2="75908" y2="69613"/>
                        <a14:foregroundMark x1="74334" y1="67312" x2="74334" y2="67312"/>
                        <a14:foregroundMark x1="74334" y1="67312" x2="74334" y2="67312"/>
                        <a14:foregroundMark x1="74334" y1="67312" x2="74334" y2="67312"/>
                        <a14:foregroundMark x1="81477" y1="67070" x2="81477" y2="67070"/>
                        <a14:foregroundMark x1="81477" y1="67070" x2="81477" y2="67070"/>
                        <a14:foregroundMark x1="81477" y1="67070" x2="81477" y2="67070"/>
                        <a14:foregroundMark x1="79177" y1="67676" x2="79177" y2="67676"/>
                        <a14:foregroundMark x1="79177" y1="67676" x2="79177" y2="67676"/>
                        <a14:foregroundMark x1="79177" y1="67676" x2="79177" y2="67676"/>
                        <a14:foregroundMark x1="78571" y1="65254" x2="78571" y2="65254"/>
                        <a14:foregroundMark x1="78814" y1="65254" x2="78814" y2="65254"/>
                        <a14:foregroundMark x1="73366" y1="67312" x2="73366" y2="67312"/>
                        <a14:foregroundMark x1="73366" y1="67312" x2="73366" y2="67312"/>
                        <a14:foregroundMark x1="73366" y1="67312" x2="73366" y2="67312"/>
                        <a14:foregroundMark x1="72034" y1="68160" x2="72034" y2="68160"/>
                        <a14:foregroundMark x1="72034" y1="68160" x2="72034" y2="68160"/>
                        <a14:foregroundMark x1="71429" y1="69976" x2="71429" y2="69976"/>
                        <a14:foregroundMark x1="71429" y1="69855" x2="71429" y2="69855"/>
                        <a14:foregroundMark x1="74334" y1="71792" x2="74334" y2="71792"/>
                        <a14:foregroundMark x1="77966" y1="72397" x2="77966" y2="72397"/>
                        <a14:foregroundMark x1="77966" y1="72397" x2="77966" y2="72397"/>
                        <a14:foregroundMark x1="77966" y1="72397" x2="77966" y2="72397"/>
                        <a14:foregroundMark x1="80630" y1="71913" x2="80630" y2="71913"/>
                        <a14:foregroundMark x1="80751" y1="71913" x2="80751" y2="71913"/>
                        <a14:foregroundMark x1="84867" y1="68765" x2="84867" y2="68765"/>
                        <a14:foregroundMark x1="84867" y1="69128" x2="84867" y2="69128"/>
                        <a14:foregroundMark x1="84746" y1="69370" x2="84746" y2="69370"/>
                        <a14:foregroundMark x1="84746" y1="69370" x2="84746" y2="69370"/>
                        <a14:foregroundMark x1="88015" y1="69370" x2="88015" y2="69370"/>
                        <a14:foregroundMark x1="88015" y1="69370" x2="88015" y2="69370"/>
                        <a14:foregroundMark x1="88015" y1="69370" x2="88015" y2="69370"/>
                        <a14:foregroundMark x1="88015" y1="65375" x2="88015" y2="65375"/>
                        <a14:foregroundMark x1="88015" y1="65375" x2="88015" y2="65375"/>
                        <a14:foregroundMark x1="88015" y1="65375" x2="88015" y2="65375"/>
                        <a14:foregroundMark x1="88015" y1="65375" x2="88015" y2="65375"/>
                        <a14:foregroundMark x1="86441" y1="65617" x2="86441" y2="65617"/>
                        <a14:foregroundMark x1="86441" y1="65617" x2="86441" y2="65617"/>
                        <a14:foregroundMark x1="82930" y1="63801" x2="82930" y2="63801"/>
                        <a14:foregroundMark x1="83172" y1="63680" x2="83172" y2="63680"/>
                        <a14:foregroundMark x1="83293" y1="63680" x2="83293" y2="63680"/>
                        <a14:foregroundMark x1="73850" y1="60654" x2="73850" y2="60654"/>
                        <a14:foregroundMark x1="89952" y1="56780" x2="89588" y2="56901"/>
                        <a14:foregroundMark x1="94431" y1="61743" x2="94431" y2="61743"/>
                        <a14:foregroundMark x1="91041" y1="76392" x2="91041" y2="76392"/>
                        <a14:foregroundMark x1="91041" y1="76392" x2="91041" y2="76392"/>
                        <a14:foregroundMark x1="86562" y1="75182" x2="86562" y2="75182"/>
                        <a14:foregroundMark x1="86199" y1="75182" x2="86199" y2="75182"/>
                        <a14:foregroundMark x1="86199" y1="75182" x2="86199" y2="75182"/>
                        <a14:foregroundMark x1="86199" y1="75182" x2="86199" y2="75182"/>
                        <a14:foregroundMark x1="86199" y1="75182" x2="86199" y2="75182"/>
                        <a14:foregroundMark x1="86077" y1="75182" x2="73729" y2="76150"/>
                        <a14:foregroundMark x1="84988" y1="76150" x2="84988" y2="76150"/>
                        <a14:foregroundMark x1="84988" y1="76150" x2="84988" y2="76150"/>
                        <a14:foregroundMark x1="84988" y1="76150" x2="84988" y2="76150"/>
                        <a14:foregroundMark x1="84625" y1="76150" x2="84019" y2="76392"/>
                        <a14:foregroundMark x1="83898" y1="76634" x2="83051" y2="76998"/>
                        <a14:foregroundMark x1="82688" y1="76998" x2="81356" y2="77361"/>
                        <a14:foregroundMark x1="79298" y1="76998" x2="78450" y2="76998"/>
                        <a14:foregroundMark x1="77361" y1="76998" x2="77361" y2="76998"/>
                        <a14:foregroundMark x1="77724" y1="72034" x2="77724" y2="72034"/>
                        <a14:foregroundMark x1="77845" y1="72034" x2="77845" y2="72034"/>
                        <a14:foregroundMark x1="84504" y1="71792" x2="84504" y2="71792"/>
                        <a14:foregroundMark x1="88136" y1="72276" x2="88136" y2="72276"/>
                        <a14:foregroundMark x1="89952" y1="72155" x2="89952" y2="72155"/>
                        <a14:foregroundMark x1="90315" y1="72155" x2="90315" y2="72155"/>
                        <a14:foregroundMark x1="90315" y1="72155" x2="90315" y2="72155"/>
                        <a14:foregroundMark x1="88499" y1="72276" x2="88499" y2="72276"/>
                        <a14:foregroundMark x1="85956" y1="71913" x2="85956" y2="71913"/>
                        <a14:foregroundMark x1="85956" y1="71913" x2="85956" y2="71913"/>
                        <a14:foregroundMark x1="86804" y1="71913" x2="86804" y2="71913"/>
                        <a14:foregroundMark x1="86804" y1="71913" x2="86804" y2="71913"/>
                        <a14:foregroundMark x1="88499" y1="71792" x2="88499" y2="71792"/>
                        <a14:foregroundMark x1="90073" y1="69613" x2="90073" y2="69613"/>
                        <a14:foregroundMark x1="90073" y1="69613" x2="90073" y2="69613"/>
                        <a14:foregroundMark x1="86683" y1="66828" x2="86683" y2="66828"/>
                        <a14:foregroundMark x1="86683" y1="66828" x2="86683" y2="66828"/>
                        <a14:foregroundMark x1="87409" y1="65254" x2="87409" y2="65254"/>
                        <a14:foregroundMark x1="89225" y1="65254" x2="89225" y2="65254"/>
                        <a14:foregroundMark x1="89225" y1="65254" x2="89225" y2="65254"/>
                        <a14:foregroundMark x1="91283" y1="65496" x2="91283" y2="65496"/>
                        <a14:foregroundMark x1="91768" y1="65133" x2="91768" y2="65133"/>
                        <a14:foregroundMark x1="91768" y1="65133" x2="91768" y2="65133"/>
                        <a14:foregroundMark x1="77361" y1="65133" x2="77361" y2="65133"/>
                        <a14:foregroundMark x1="77361" y1="65133" x2="77361" y2="65133"/>
                        <a14:foregroundMark x1="75908" y1="65375" x2="75908" y2="65375"/>
                        <a14:foregroundMark x1="75908" y1="65375" x2="75908" y2="65375"/>
                        <a14:foregroundMark x1="75908" y1="65375" x2="75908" y2="65375"/>
                        <a14:foregroundMark x1="73850" y1="64891" x2="73850" y2="64891"/>
                        <a14:foregroundMark x1="73245" y1="65254" x2="73245" y2="65254"/>
                        <a14:foregroundMark x1="73245" y1="65254" x2="73245" y2="65254"/>
                        <a14:foregroundMark x1="73366" y1="65254" x2="73366" y2="65254"/>
                        <a14:foregroundMark x1="83535" y1="65375" x2="83535" y2="65375"/>
                        <a14:foregroundMark x1="83535" y1="65375" x2="83535" y2="65375"/>
                        <a14:foregroundMark x1="83051" y1="65254" x2="83051" y2="65254"/>
                        <a14:foregroundMark x1="83051" y1="65254" x2="83051" y2="65254"/>
                        <a14:foregroundMark x1="83051" y1="65254" x2="83051" y2="65254"/>
                        <a14:foregroundMark x1="78814" y1="74334" x2="78814" y2="74334"/>
                        <a14:foregroundMark x1="78814" y1="74334" x2="78814" y2="74334"/>
                        <a14:foregroundMark x1="78814" y1="74334" x2="78814" y2="74334"/>
                        <a14:foregroundMark x1="79177" y1="73608" x2="79177" y2="73608"/>
                        <a14:foregroundMark x1="78571" y1="74455" x2="78571" y2="74455"/>
                        <a14:foregroundMark x1="78571" y1="74455" x2="78571" y2="74455"/>
                        <a14:foregroundMark x1="78571" y1="74455" x2="78571" y2="74455"/>
                        <a14:foregroundMark x1="78571" y1="74455" x2="78571" y2="74455"/>
                        <a14:foregroundMark x1="78571" y1="74455" x2="78571" y2="74455"/>
                        <a14:foregroundMark x1="78571" y1="74455" x2="78571" y2="74455"/>
                        <a14:foregroundMark x1="80024" y1="74697" x2="80024" y2="74697"/>
                        <a14:foregroundMark x1="80145" y1="74697" x2="80145" y2="74697"/>
                        <a14:foregroundMark x1="80751" y1="74697" x2="80751" y2="74697"/>
                        <a14:foregroundMark x1="83898" y1="74576" x2="83898" y2="74576"/>
                        <a14:foregroundMark x1="83898" y1="74576" x2="83898" y2="74576"/>
                        <a14:foregroundMark x1="84746" y1="74455" x2="84746" y2="74455"/>
                        <a14:foregroundMark x1="84746" y1="74455" x2="84746" y2="74455"/>
                        <a14:foregroundMark x1="84746" y1="74455" x2="84746" y2="74455"/>
                        <a14:foregroundMark x1="84746" y1="74455" x2="84746" y2="74455"/>
                        <a14:foregroundMark x1="86683" y1="74455" x2="86683" y2="74455"/>
                        <a14:foregroundMark x1="86804" y1="74455" x2="86804" y2="74455"/>
                        <a14:foregroundMark x1="86804" y1="74455" x2="86804" y2="74455"/>
                        <a14:foregroundMark x1="86804" y1="74455" x2="86804" y2="74455"/>
                        <a14:foregroundMark x1="89831" y1="74576" x2="89831" y2="74576"/>
                        <a14:foregroundMark x1="89831" y1="74576" x2="89831" y2="74576"/>
                        <a14:foregroundMark x1="89831" y1="74576" x2="89831" y2="74576"/>
                        <a14:foregroundMark x1="91162" y1="74576" x2="91162" y2="74576"/>
                        <a14:foregroundMark x1="91162" y1="74576" x2="91162" y2="74576"/>
                        <a14:foregroundMark x1="91525" y1="74455" x2="91525" y2="74455"/>
                        <a14:foregroundMark x1="76150" y1="74576" x2="76150" y2="74576"/>
                        <a14:foregroundMark x1="76271" y1="74576" x2="76271" y2="74576"/>
                        <a14:foregroundMark x1="76271" y1="74576" x2="76271" y2="74576"/>
                        <a14:foregroundMark x1="74818" y1="74334" x2="74818" y2="74334"/>
                        <a14:foregroundMark x1="74818" y1="74334" x2="74818" y2="74334"/>
                        <a14:foregroundMark x1="74818" y1="74334" x2="74818" y2="743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419" t="53539" b="20820"/>
          <a:stretch/>
        </p:blipFill>
        <p:spPr>
          <a:xfrm>
            <a:off x="8769267" y="539513"/>
            <a:ext cx="2884317" cy="2418377"/>
          </a:xfrm>
          <a:prstGeom prst="rect">
            <a:avLst/>
          </a:prstGeom>
        </p:spPr>
      </p:pic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085AC727-2B44-0F02-C6F7-04865AD402C9}"/>
              </a:ext>
            </a:extLst>
          </p:cNvPr>
          <p:cNvSpPr/>
          <p:nvPr/>
        </p:nvSpPr>
        <p:spPr>
          <a:xfrm>
            <a:off x="398352" y="2607398"/>
            <a:ext cx="8211494" cy="45267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/>
              <a:t>They met at work and fell in love.</a:t>
            </a:r>
            <a:endParaRPr lang="ru-RU" sz="2800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2323E44B-A5B3-D815-6357-B473A111DA85}"/>
              </a:ext>
            </a:extLst>
          </p:cNvPr>
          <p:cNvSpPr/>
          <p:nvPr/>
        </p:nvSpPr>
        <p:spPr>
          <a:xfrm>
            <a:off x="398352" y="3142401"/>
            <a:ext cx="10795828" cy="75143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Now it is 2067</a:t>
            </a:r>
            <a:r>
              <a:rPr lang="ru-RU" sz="2400" dirty="0"/>
              <a:t> </a:t>
            </a:r>
            <a:r>
              <a:rPr lang="en-US" sz="2400" dirty="0"/>
              <a:t>, everything in the world is done by robots, they want to take over the world and kill people, the brave soldier Andrew try to stop them.</a:t>
            </a:r>
            <a:endParaRPr lang="ru-RU" sz="2400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0797413C-B20D-0718-82D2-CB5511FE6113}"/>
              </a:ext>
            </a:extLst>
          </p:cNvPr>
          <p:cNvSpPr/>
          <p:nvPr/>
        </p:nvSpPr>
        <p:spPr>
          <a:xfrm>
            <a:off x="398351" y="4075757"/>
            <a:ext cx="10795829" cy="75143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John is a very silly guy. He falls in love with women who works as professor. He tries to become her husband, but silly and funny situations constantly happen to him.</a:t>
            </a:r>
            <a:endParaRPr lang="ru-RU" sz="2400" dirty="0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48E3B483-D7A9-328D-46EE-42664DCA0270}"/>
              </a:ext>
            </a:extLst>
          </p:cNvPr>
          <p:cNvSpPr/>
          <p:nvPr/>
        </p:nvSpPr>
        <p:spPr>
          <a:xfrm>
            <a:off x="398352" y="4916220"/>
            <a:ext cx="10795828" cy="75143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Linda buys an old house and moves there, but one day she realizes that an evil ghost lives in the house.</a:t>
            </a:r>
            <a:endParaRPr lang="ru-RU" sz="2400" dirty="0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E30FAB1F-1DA8-A56B-F6BE-793791992FED}"/>
              </a:ext>
            </a:extLst>
          </p:cNvPr>
          <p:cNvSpPr/>
          <p:nvPr/>
        </p:nvSpPr>
        <p:spPr>
          <a:xfrm>
            <a:off x="398352" y="5756683"/>
            <a:ext cx="10795828" cy="75143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At the end of the story, the main character's son dies.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77393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0" y="0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0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678741" y="0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8" y="-1"/>
            <a:ext cx="3882684" cy="4596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02AA064-0B95-CED0-F6E7-0C66EDE78E98}"/>
              </a:ext>
            </a:extLst>
          </p:cNvPr>
          <p:cNvSpPr txBox="1"/>
          <p:nvPr/>
        </p:nvSpPr>
        <p:spPr>
          <a:xfrm>
            <a:off x="144086" y="797510"/>
            <a:ext cx="11903828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+mj-lt"/>
              </a:rPr>
              <a:t>Цель урока:</a:t>
            </a:r>
            <a:r>
              <a:rPr lang="ru-RU" sz="2800" dirty="0">
                <a:solidFill>
                  <a:srgbClr val="000000"/>
                </a:solidFill>
                <a:latin typeface="+mj-lt"/>
              </a:rPr>
              <a:t> введение и отработка новой лексики, развитие навыков устной речи.</a:t>
            </a:r>
          </a:p>
          <a:p>
            <a:r>
              <a:rPr lang="ru-RU" sz="2800" b="1" dirty="0">
                <a:solidFill>
                  <a:srgbClr val="000000"/>
                </a:solidFill>
                <a:latin typeface="+mj-lt"/>
              </a:rPr>
              <a:t>Тема  урока :</a:t>
            </a:r>
            <a:r>
              <a:rPr lang="en-US" sz="2800" b="1" dirty="0">
                <a:solidFill>
                  <a:srgbClr val="000000"/>
                </a:solidFill>
                <a:latin typeface="+mj-lt"/>
              </a:rPr>
              <a:t> Cinema. Types of films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.</a:t>
            </a:r>
          </a:p>
          <a:p>
            <a:r>
              <a:rPr lang="ru-RU" sz="2800" dirty="0">
                <a:solidFill>
                  <a:srgbClr val="000000"/>
                </a:solidFill>
                <a:latin typeface="+mj-lt"/>
              </a:rPr>
              <a:t>УМК: 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Rainbow 8</a:t>
            </a:r>
            <a:endParaRPr lang="ru-RU" sz="2800" dirty="0">
              <a:solidFill>
                <a:srgbClr val="000000"/>
              </a:solidFill>
              <a:latin typeface="+mj-lt"/>
            </a:endParaRPr>
          </a:p>
          <a:p>
            <a:r>
              <a:rPr lang="ru-RU" sz="2800" b="1" dirty="0">
                <a:solidFill>
                  <a:srgbClr val="000000"/>
                </a:solidFill>
                <a:latin typeface="+mj-lt"/>
              </a:rPr>
              <a:t>Задачи урока:</a:t>
            </a:r>
            <a:endParaRPr lang="ru-RU" sz="2800" dirty="0">
              <a:solidFill>
                <a:srgbClr val="000000"/>
              </a:solidFill>
              <a:latin typeface="+mj-lt"/>
            </a:endParaRPr>
          </a:p>
          <a:p>
            <a:r>
              <a:rPr lang="ru-RU" sz="2800" dirty="0">
                <a:solidFill>
                  <a:srgbClr val="000000"/>
                </a:solidFill>
                <a:latin typeface="+mj-lt"/>
              </a:rPr>
              <a:t>1.  развивать лексические навыки (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talk about types of films, description of them</a:t>
            </a:r>
            <a:r>
              <a:rPr lang="ru-RU" sz="2800" dirty="0">
                <a:solidFill>
                  <a:srgbClr val="000000"/>
                </a:solidFill>
                <a:latin typeface="+mj-lt"/>
              </a:rPr>
              <a:t>)</a:t>
            </a:r>
          </a:p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2</a:t>
            </a:r>
            <a:r>
              <a:rPr lang="ru-RU" sz="2800" dirty="0">
                <a:solidFill>
                  <a:srgbClr val="000000"/>
                </a:solidFill>
                <a:latin typeface="+mj-lt"/>
              </a:rPr>
              <a:t>. способствовать формированию коммуникативных навыков у школьников (навыки диалогической и монологической речи)</a:t>
            </a:r>
          </a:p>
          <a:p>
            <a:r>
              <a:rPr lang="ru-RU" sz="2800" dirty="0">
                <a:solidFill>
                  <a:srgbClr val="000000"/>
                </a:solidFill>
                <a:latin typeface="+mj-lt"/>
              </a:rPr>
              <a:t>4. развивать умение выражать свои мысли и аргументировать свою точку зрения, осуществлять рефлексию и самооценку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.</a:t>
            </a:r>
            <a:endParaRPr lang="ru-RU" sz="2800" dirty="0">
              <a:solidFill>
                <a:srgbClr val="000000"/>
              </a:solidFill>
              <a:latin typeface="+mj-lt"/>
            </a:endParaRPr>
          </a:p>
          <a:p>
            <a:r>
              <a:rPr lang="ru-RU" sz="2800" dirty="0">
                <a:solidFill>
                  <a:srgbClr val="000000"/>
                </a:solidFill>
                <a:latin typeface="+mj-lt"/>
              </a:rPr>
              <a:t>5. развивать навыки индивидуальной, парной и групповой работы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.</a:t>
            </a:r>
            <a:endParaRPr lang="ru-RU" sz="2800" dirty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82240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9C5C84-082B-DFAC-DE58-9959AC7BAECD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Word puzzle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A26045-C40D-3604-0CF2-1081FB62D1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0" y="830997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57692C-75D6-2F2A-CFA0-B31BC80094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830996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8E5B7F-80D5-5FED-B810-FB3420E13B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8" y="822239"/>
            <a:ext cx="3882684" cy="45965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F20524-2408-9DFC-79A6-4A4C333C3C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830995"/>
            <a:ext cx="3882684" cy="45965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A07079-1F55-08D1-5FEA-69952C52FA12}"/>
              </a:ext>
            </a:extLst>
          </p:cNvPr>
          <p:cNvSpPr txBox="1"/>
          <p:nvPr/>
        </p:nvSpPr>
        <p:spPr>
          <a:xfrm>
            <a:off x="385011" y="1736932"/>
            <a:ext cx="203093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gency FB" panose="020B0503020202020204" pitchFamily="34" charset="0"/>
              </a:rPr>
              <a:t>c_ _ d _</a:t>
            </a:r>
            <a:endParaRPr lang="ru-RU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F241A1-7FE8-15D1-5034-4CAB8F322B52}"/>
              </a:ext>
            </a:extLst>
          </p:cNvPr>
          <p:cNvSpPr txBox="1"/>
          <p:nvPr/>
        </p:nvSpPr>
        <p:spPr>
          <a:xfrm>
            <a:off x="385010" y="2604528"/>
            <a:ext cx="203093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gency FB" panose="020B0503020202020204" pitchFamily="34" charset="0"/>
              </a:rPr>
              <a:t>ac_ _on</a:t>
            </a:r>
            <a:endParaRPr lang="ru-RU" sz="4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4E3CD0-DF88-2653-DD76-1509BAF1ACF3}"/>
              </a:ext>
            </a:extLst>
          </p:cNvPr>
          <p:cNvSpPr txBox="1"/>
          <p:nvPr/>
        </p:nvSpPr>
        <p:spPr>
          <a:xfrm>
            <a:off x="385010" y="3429000"/>
            <a:ext cx="203093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latin typeface="Agency FB" panose="020B0503020202020204" pitchFamily="34" charset="0"/>
              </a:rPr>
              <a:t>h_rr</a:t>
            </a:r>
            <a:r>
              <a:rPr lang="en-US" sz="4000" dirty="0">
                <a:latin typeface="Agency FB" panose="020B0503020202020204" pitchFamily="34" charset="0"/>
              </a:rPr>
              <a:t>_ _</a:t>
            </a:r>
            <a:endParaRPr lang="ru-RU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93302D-C2DE-FDA6-6638-5D61F21F61B7}"/>
              </a:ext>
            </a:extLst>
          </p:cNvPr>
          <p:cNvSpPr txBox="1"/>
          <p:nvPr/>
        </p:nvSpPr>
        <p:spPr>
          <a:xfrm>
            <a:off x="385007" y="4272343"/>
            <a:ext cx="203093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latin typeface="Agency FB" panose="020B0503020202020204" pitchFamily="34" charset="0"/>
              </a:rPr>
              <a:t>h_st_ri_al</a:t>
            </a:r>
            <a:endParaRPr lang="ru-RU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661FF2-8B3F-C971-167C-A78C238420CA}"/>
              </a:ext>
            </a:extLst>
          </p:cNvPr>
          <p:cNvSpPr txBox="1"/>
          <p:nvPr/>
        </p:nvSpPr>
        <p:spPr>
          <a:xfrm>
            <a:off x="385007" y="5115686"/>
            <a:ext cx="203093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gency FB" panose="020B0503020202020204" pitchFamily="34" charset="0"/>
              </a:rPr>
              <a:t>c_ _ d _</a:t>
            </a:r>
            <a:endParaRPr lang="ru-RU" sz="4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EB89B8-237D-B476-EED1-A2607C301BA7}"/>
              </a:ext>
            </a:extLst>
          </p:cNvPr>
          <p:cNvSpPr txBox="1"/>
          <p:nvPr/>
        </p:nvSpPr>
        <p:spPr>
          <a:xfrm>
            <a:off x="385007" y="5940158"/>
            <a:ext cx="203093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fan_ _s_</a:t>
            </a:r>
            <a:endParaRPr lang="ru-RU" sz="4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0C5CDC-499E-E36C-F7CE-E1C7D7779054}"/>
              </a:ext>
            </a:extLst>
          </p:cNvPr>
          <p:cNvSpPr txBox="1"/>
          <p:nvPr/>
        </p:nvSpPr>
        <p:spPr>
          <a:xfrm>
            <a:off x="3627121" y="1736932"/>
            <a:ext cx="203093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t_ _</a:t>
            </a:r>
            <a:r>
              <a:rPr lang="en-US" sz="4000" dirty="0" err="1"/>
              <a:t>ll_r</a:t>
            </a:r>
            <a:endParaRPr lang="ru-RU" sz="4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D64569-82A1-4A54-753E-7FE299F4A151}"/>
              </a:ext>
            </a:extLst>
          </p:cNvPr>
          <p:cNvSpPr txBox="1"/>
          <p:nvPr/>
        </p:nvSpPr>
        <p:spPr>
          <a:xfrm>
            <a:off x="3627120" y="2596421"/>
            <a:ext cx="203093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/>
              <a:t>m_s_c_l</a:t>
            </a:r>
            <a:endParaRPr lang="ru-RU" sz="4000" dirty="0"/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9B78F2A5-7A41-27C4-B236-4ED53C0AF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00" b="98000" l="9863" r="90137">
                        <a14:foregroundMark x1="39451" y1="7700" x2="39451" y2="7700"/>
                        <a14:foregroundMark x1="37578" y1="4800" x2="37578" y2="4800"/>
                        <a14:foregroundMark x1="30712" y1="4900" x2="30712" y2="4900"/>
                        <a14:foregroundMark x1="9863" y1="29600" x2="9863" y2="29600"/>
                        <a14:foregroundMark x1="66042" y1="92000" x2="66042" y2="92000"/>
                        <a14:foregroundMark x1="64295" y1="95300" x2="64295" y2="95300"/>
                        <a14:foregroundMark x1="61049" y1="98000" x2="61049" y2="98000"/>
                        <a14:foregroundMark x1="90137" y1="57000" x2="90137" y2="57000"/>
                        <a14:foregroundMark x1="90012" y1="49000" x2="90012" y2="4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527" y="17273"/>
            <a:ext cx="4611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2125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9C5C84-082B-DFAC-DE58-9959AC7BAECD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Work in pares. Ask and answer the questions.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A26045-C40D-3604-0CF2-1081FB62D1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0" y="830997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57692C-75D6-2F2A-CFA0-B31BC80094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830996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8E5B7F-80D5-5FED-B810-FB3420E13B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8" y="822239"/>
            <a:ext cx="3882684" cy="45965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F20524-2408-9DFC-79A6-4A4C333C3C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830995"/>
            <a:ext cx="3882684" cy="459659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9B78F2A5-7A41-27C4-B236-4ED53C0AF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00" b="98000" l="9863" r="90137">
                        <a14:foregroundMark x1="39451" y1="7700" x2="39451" y2="7700"/>
                        <a14:foregroundMark x1="37578" y1="4800" x2="37578" y2="4800"/>
                        <a14:foregroundMark x1="30712" y1="4900" x2="30712" y2="4900"/>
                        <a14:foregroundMark x1="9863" y1="29600" x2="9863" y2="29600"/>
                        <a14:foregroundMark x1="66042" y1="92000" x2="66042" y2="92000"/>
                        <a14:foregroundMark x1="64295" y1="95300" x2="64295" y2="95300"/>
                        <a14:foregroundMark x1="61049" y1="98000" x2="61049" y2="98000"/>
                        <a14:foregroundMark x1="90137" y1="57000" x2="90137" y2="57000"/>
                        <a14:foregroundMark x1="90012" y1="49000" x2="90012" y2="4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591" y="661349"/>
            <a:ext cx="4178127" cy="621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E841C58A-F3BD-883B-D1CD-B3403CFC3E98}"/>
              </a:ext>
            </a:extLst>
          </p:cNvPr>
          <p:cNvSpPr/>
          <p:nvPr/>
        </p:nvSpPr>
        <p:spPr>
          <a:xfrm>
            <a:off x="398352" y="1799924"/>
            <a:ext cx="7706120" cy="126014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/>
              <a:t>What types of films do you like watching?</a:t>
            </a:r>
            <a:endParaRPr lang="ru-RU" sz="4000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9BF6A286-4B83-A1EC-3F82-04B2A9CA643A}"/>
              </a:ext>
            </a:extLst>
          </p:cNvPr>
          <p:cNvSpPr/>
          <p:nvPr/>
        </p:nvSpPr>
        <p:spPr>
          <a:xfrm>
            <a:off x="398352" y="3315638"/>
            <a:ext cx="7706120" cy="45267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/>
              <a:t>What films do you hate to watch?</a:t>
            </a:r>
            <a:endParaRPr lang="ru-RU" sz="4000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DD6798C0-0EDB-7D41-1A1E-2DC3F98972C9}"/>
              </a:ext>
            </a:extLst>
          </p:cNvPr>
          <p:cNvSpPr/>
          <p:nvPr/>
        </p:nvSpPr>
        <p:spPr>
          <a:xfrm>
            <a:off x="398352" y="4023878"/>
            <a:ext cx="7706120" cy="45267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/>
              <a:t>Tell the names of your </a:t>
            </a:r>
            <a:r>
              <a:rPr lang="en-GB" sz="3600" dirty="0"/>
              <a:t>favourite</a:t>
            </a:r>
            <a:r>
              <a:rPr lang="en-US" sz="3600" dirty="0"/>
              <a:t> films?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90563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120032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Types of films</a:t>
            </a:r>
            <a:endParaRPr lang="ru-RU" sz="7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0" y="1200329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1200328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8" y="1200328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8" y="1200328"/>
            <a:ext cx="3882684" cy="459659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313E9B2-029C-9A1E-C923-F66BE7A5B80D}"/>
              </a:ext>
            </a:extLst>
          </p:cNvPr>
          <p:cNvSpPr/>
          <p:nvPr/>
        </p:nvSpPr>
        <p:spPr>
          <a:xfrm>
            <a:off x="168812" y="1871003"/>
            <a:ext cx="5767754" cy="529655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Comedy</a:t>
            </a:r>
            <a:r>
              <a:rPr lang="ru-RU" sz="4800" dirty="0">
                <a:solidFill>
                  <a:schemeClr val="tx1"/>
                </a:solidFill>
              </a:rPr>
              <a:t> </a:t>
            </a:r>
            <a:r>
              <a:rPr lang="en-US" sz="4800" dirty="0">
                <a:solidFill>
                  <a:schemeClr val="tx1"/>
                </a:solidFill>
              </a:rPr>
              <a:t>-</a:t>
            </a:r>
            <a:r>
              <a:rPr lang="ru-RU" sz="4800" dirty="0">
                <a:solidFill>
                  <a:schemeClr val="tx1"/>
                </a:solidFill>
              </a:rPr>
              <a:t> комедия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B05C298E-EB47-ECE3-05FB-226C7FF6F37F}"/>
              </a:ext>
            </a:extLst>
          </p:cNvPr>
          <p:cNvSpPr/>
          <p:nvPr/>
        </p:nvSpPr>
        <p:spPr>
          <a:xfrm>
            <a:off x="168812" y="2595488"/>
            <a:ext cx="5767754" cy="529655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Drama - </a:t>
            </a:r>
            <a:r>
              <a:rPr lang="ru-RU" sz="4800" dirty="0">
                <a:solidFill>
                  <a:schemeClr val="tx1"/>
                </a:solidFill>
              </a:rPr>
              <a:t>драма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FEE1E8B4-6D20-496C-5FBA-5A7562A90CE6}"/>
              </a:ext>
            </a:extLst>
          </p:cNvPr>
          <p:cNvSpPr/>
          <p:nvPr/>
        </p:nvSpPr>
        <p:spPr>
          <a:xfrm>
            <a:off x="168812" y="5882407"/>
            <a:ext cx="11760591" cy="752624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Romantic comedy –</a:t>
            </a:r>
            <a:r>
              <a:rPr lang="ru-RU" sz="4800" dirty="0">
                <a:solidFill>
                  <a:schemeClr val="tx1"/>
                </a:solidFill>
              </a:rPr>
              <a:t>романтичная комедия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DC58C5E-C4D4-629E-22B2-CE4F9BC1A74C}"/>
              </a:ext>
            </a:extLst>
          </p:cNvPr>
          <p:cNvSpPr/>
          <p:nvPr/>
        </p:nvSpPr>
        <p:spPr>
          <a:xfrm>
            <a:off x="168812" y="3319973"/>
            <a:ext cx="5767754" cy="529655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Horror</a:t>
            </a:r>
            <a:r>
              <a:rPr lang="ru-RU" sz="4800" dirty="0">
                <a:solidFill>
                  <a:schemeClr val="tx1"/>
                </a:solidFill>
              </a:rPr>
              <a:t> - ужастик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AF62A358-5EED-188D-7B5E-788BB0354B37}"/>
              </a:ext>
            </a:extLst>
          </p:cNvPr>
          <p:cNvSpPr/>
          <p:nvPr/>
        </p:nvSpPr>
        <p:spPr>
          <a:xfrm>
            <a:off x="168812" y="5041149"/>
            <a:ext cx="11760591" cy="63762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Science-fiction </a:t>
            </a:r>
            <a:r>
              <a:rPr lang="ru-RU" sz="4800" dirty="0">
                <a:solidFill>
                  <a:schemeClr val="tx1"/>
                </a:solidFill>
              </a:rPr>
              <a:t>–научная фантастика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ACC50F3D-232F-EECC-D953-3CE457276046}"/>
              </a:ext>
            </a:extLst>
          </p:cNvPr>
          <p:cNvSpPr/>
          <p:nvPr/>
        </p:nvSpPr>
        <p:spPr>
          <a:xfrm>
            <a:off x="168812" y="4128433"/>
            <a:ext cx="5767754" cy="529655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thriller</a:t>
            </a:r>
            <a:r>
              <a:rPr lang="ru-RU" sz="4800" dirty="0">
                <a:solidFill>
                  <a:schemeClr val="tx1"/>
                </a:solidFill>
              </a:rPr>
              <a:t>-триллер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F290120-F720-6C0A-24D3-B59BC2BF98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448" b="77361" l="71429" r="96247">
                        <a14:foregroundMark x1="77966" y1="63317" x2="77966" y2="63317"/>
                        <a14:foregroundMark x1="75908" y1="69734" x2="75908" y2="69734"/>
                        <a14:foregroundMark x1="75908" y1="69613" x2="75908" y2="69613"/>
                        <a14:foregroundMark x1="74334" y1="67312" x2="74334" y2="67312"/>
                        <a14:foregroundMark x1="74334" y1="67312" x2="74334" y2="67312"/>
                        <a14:foregroundMark x1="74334" y1="67312" x2="74334" y2="67312"/>
                        <a14:foregroundMark x1="81477" y1="67070" x2="81477" y2="67070"/>
                        <a14:foregroundMark x1="81477" y1="67070" x2="81477" y2="67070"/>
                        <a14:foregroundMark x1="81477" y1="67070" x2="81477" y2="67070"/>
                        <a14:foregroundMark x1="79177" y1="67676" x2="79177" y2="67676"/>
                        <a14:foregroundMark x1="79177" y1="67676" x2="79177" y2="67676"/>
                        <a14:foregroundMark x1="79177" y1="67676" x2="79177" y2="67676"/>
                        <a14:foregroundMark x1="78571" y1="65254" x2="78571" y2="65254"/>
                        <a14:foregroundMark x1="78814" y1="65254" x2="78814" y2="65254"/>
                        <a14:foregroundMark x1="73366" y1="67312" x2="73366" y2="67312"/>
                        <a14:foregroundMark x1="73366" y1="67312" x2="73366" y2="67312"/>
                        <a14:foregroundMark x1="73366" y1="67312" x2="73366" y2="67312"/>
                        <a14:foregroundMark x1="72034" y1="68160" x2="72034" y2="68160"/>
                        <a14:foregroundMark x1="72034" y1="68160" x2="72034" y2="68160"/>
                        <a14:foregroundMark x1="71429" y1="69976" x2="71429" y2="69976"/>
                        <a14:foregroundMark x1="71429" y1="69855" x2="71429" y2="69855"/>
                        <a14:foregroundMark x1="74334" y1="71792" x2="74334" y2="71792"/>
                        <a14:foregroundMark x1="77966" y1="72397" x2="77966" y2="72397"/>
                        <a14:foregroundMark x1="77966" y1="72397" x2="77966" y2="72397"/>
                        <a14:foregroundMark x1="77966" y1="72397" x2="77966" y2="72397"/>
                        <a14:foregroundMark x1="80630" y1="71913" x2="80630" y2="71913"/>
                        <a14:foregroundMark x1="80751" y1="71913" x2="80751" y2="71913"/>
                        <a14:foregroundMark x1="84867" y1="68765" x2="84867" y2="68765"/>
                        <a14:foregroundMark x1="84867" y1="69128" x2="84867" y2="69128"/>
                        <a14:foregroundMark x1="84746" y1="69370" x2="84746" y2="69370"/>
                        <a14:foregroundMark x1="84746" y1="69370" x2="84746" y2="69370"/>
                        <a14:foregroundMark x1="88015" y1="69370" x2="88015" y2="69370"/>
                        <a14:foregroundMark x1="88015" y1="69370" x2="88015" y2="69370"/>
                        <a14:foregroundMark x1="88015" y1="69370" x2="88015" y2="69370"/>
                        <a14:foregroundMark x1="88015" y1="65375" x2="88015" y2="65375"/>
                        <a14:foregroundMark x1="88015" y1="65375" x2="88015" y2="65375"/>
                        <a14:foregroundMark x1="88015" y1="65375" x2="88015" y2="65375"/>
                        <a14:foregroundMark x1="88015" y1="65375" x2="88015" y2="65375"/>
                        <a14:foregroundMark x1="86441" y1="65617" x2="86441" y2="65617"/>
                        <a14:foregroundMark x1="86441" y1="65617" x2="86441" y2="65617"/>
                        <a14:foregroundMark x1="82930" y1="63801" x2="82930" y2="63801"/>
                        <a14:foregroundMark x1="83172" y1="63680" x2="83172" y2="63680"/>
                        <a14:foregroundMark x1="83293" y1="63680" x2="83293" y2="63680"/>
                        <a14:foregroundMark x1="73850" y1="60654" x2="73850" y2="60654"/>
                        <a14:foregroundMark x1="89952" y1="56780" x2="89588" y2="56901"/>
                        <a14:foregroundMark x1="94431" y1="61743" x2="94431" y2="61743"/>
                        <a14:foregroundMark x1="91041" y1="76392" x2="91041" y2="76392"/>
                        <a14:foregroundMark x1="91041" y1="76392" x2="91041" y2="76392"/>
                        <a14:foregroundMark x1="86562" y1="75182" x2="86562" y2="75182"/>
                        <a14:foregroundMark x1="86199" y1="75182" x2="86199" y2="75182"/>
                        <a14:foregroundMark x1="86199" y1="75182" x2="86199" y2="75182"/>
                        <a14:foregroundMark x1="86199" y1="75182" x2="86199" y2="75182"/>
                        <a14:foregroundMark x1="86199" y1="75182" x2="86199" y2="75182"/>
                        <a14:foregroundMark x1="86077" y1="75182" x2="73729" y2="76150"/>
                        <a14:foregroundMark x1="84988" y1="76150" x2="84988" y2="76150"/>
                        <a14:foregroundMark x1="84988" y1="76150" x2="84988" y2="76150"/>
                        <a14:foregroundMark x1="84988" y1="76150" x2="84988" y2="76150"/>
                        <a14:foregroundMark x1="84625" y1="76150" x2="84019" y2="76392"/>
                        <a14:foregroundMark x1="83898" y1="76634" x2="83051" y2="76998"/>
                        <a14:foregroundMark x1="82688" y1="76998" x2="81356" y2="77361"/>
                        <a14:foregroundMark x1="79298" y1="76998" x2="78450" y2="76998"/>
                        <a14:foregroundMark x1="77361" y1="76998" x2="77361" y2="76998"/>
                        <a14:foregroundMark x1="77724" y1="72034" x2="77724" y2="72034"/>
                        <a14:foregroundMark x1="77845" y1="72034" x2="77845" y2="72034"/>
                        <a14:foregroundMark x1="84504" y1="71792" x2="84504" y2="71792"/>
                        <a14:foregroundMark x1="88136" y1="72276" x2="88136" y2="72276"/>
                        <a14:foregroundMark x1="89952" y1="72155" x2="89952" y2="72155"/>
                        <a14:foregroundMark x1="90315" y1="72155" x2="90315" y2="72155"/>
                        <a14:foregroundMark x1="90315" y1="72155" x2="90315" y2="72155"/>
                        <a14:foregroundMark x1="88499" y1="72276" x2="88499" y2="72276"/>
                        <a14:foregroundMark x1="85956" y1="71913" x2="85956" y2="71913"/>
                        <a14:foregroundMark x1="85956" y1="71913" x2="85956" y2="71913"/>
                        <a14:foregroundMark x1="86804" y1="71913" x2="86804" y2="71913"/>
                        <a14:foregroundMark x1="86804" y1="71913" x2="86804" y2="71913"/>
                        <a14:foregroundMark x1="88499" y1="71792" x2="88499" y2="71792"/>
                        <a14:foregroundMark x1="90073" y1="69613" x2="90073" y2="69613"/>
                        <a14:foregroundMark x1="90073" y1="69613" x2="90073" y2="69613"/>
                        <a14:foregroundMark x1="86683" y1="66828" x2="86683" y2="66828"/>
                        <a14:foregroundMark x1="86683" y1="66828" x2="86683" y2="66828"/>
                        <a14:foregroundMark x1="87409" y1="65254" x2="87409" y2="65254"/>
                        <a14:foregroundMark x1="89225" y1="65254" x2="89225" y2="65254"/>
                        <a14:foregroundMark x1="89225" y1="65254" x2="89225" y2="65254"/>
                        <a14:foregroundMark x1="91283" y1="65496" x2="91283" y2="65496"/>
                        <a14:foregroundMark x1="91768" y1="65133" x2="91768" y2="65133"/>
                        <a14:foregroundMark x1="91768" y1="65133" x2="91768" y2="65133"/>
                        <a14:foregroundMark x1="77361" y1="65133" x2="77361" y2="65133"/>
                        <a14:foregroundMark x1="77361" y1="65133" x2="77361" y2="65133"/>
                        <a14:foregroundMark x1="75908" y1="65375" x2="75908" y2="65375"/>
                        <a14:foregroundMark x1="75908" y1="65375" x2="75908" y2="65375"/>
                        <a14:foregroundMark x1="75908" y1="65375" x2="75908" y2="65375"/>
                        <a14:foregroundMark x1="73850" y1="64891" x2="73850" y2="64891"/>
                        <a14:foregroundMark x1="73245" y1="65254" x2="73245" y2="65254"/>
                        <a14:foregroundMark x1="73245" y1="65254" x2="73245" y2="65254"/>
                        <a14:foregroundMark x1="73366" y1="65254" x2="73366" y2="65254"/>
                        <a14:foregroundMark x1="83535" y1="65375" x2="83535" y2="65375"/>
                        <a14:foregroundMark x1="83535" y1="65375" x2="83535" y2="65375"/>
                        <a14:foregroundMark x1="83051" y1="65254" x2="83051" y2="65254"/>
                        <a14:foregroundMark x1="83051" y1="65254" x2="83051" y2="65254"/>
                        <a14:foregroundMark x1="83051" y1="65254" x2="83051" y2="65254"/>
                        <a14:foregroundMark x1="78814" y1="74334" x2="78814" y2="74334"/>
                        <a14:foregroundMark x1="78814" y1="74334" x2="78814" y2="74334"/>
                        <a14:foregroundMark x1="78814" y1="74334" x2="78814" y2="74334"/>
                        <a14:foregroundMark x1="79177" y1="73608" x2="79177" y2="73608"/>
                        <a14:foregroundMark x1="78571" y1="74455" x2="78571" y2="74455"/>
                        <a14:foregroundMark x1="78571" y1="74455" x2="78571" y2="74455"/>
                        <a14:foregroundMark x1="78571" y1="74455" x2="78571" y2="74455"/>
                        <a14:foregroundMark x1="78571" y1="74455" x2="78571" y2="74455"/>
                        <a14:foregroundMark x1="78571" y1="74455" x2="78571" y2="74455"/>
                        <a14:foregroundMark x1="78571" y1="74455" x2="78571" y2="74455"/>
                        <a14:foregroundMark x1="80024" y1="74697" x2="80024" y2="74697"/>
                        <a14:foregroundMark x1="80145" y1="74697" x2="80145" y2="74697"/>
                        <a14:foregroundMark x1="80751" y1="74697" x2="80751" y2="74697"/>
                        <a14:foregroundMark x1="83898" y1="74576" x2="83898" y2="74576"/>
                        <a14:foregroundMark x1="83898" y1="74576" x2="83898" y2="74576"/>
                        <a14:foregroundMark x1="84746" y1="74455" x2="84746" y2="74455"/>
                        <a14:foregroundMark x1="84746" y1="74455" x2="84746" y2="74455"/>
                        <a14:foregroundMark x1="84746" y1="74455" x2="84746" y2="74455"/>
                        <a14:foregroundMark x1="84746" y1="74455" x2="84746" y2="74455"/>
                        <a14:foregroundMark x1="86683" y1="74455" x2="86683" y2="74455"/>
                        <a14:foregroundMark x1="86804" y1="74455" x2="86804" y2="74455"/>
                        <a14:foregroundMark x1="86804" y1="74455" x2="86804" y2="74455"/>
                        <a14:foregroundMark x1="86804" y1="74455" x2="86804" y2="74455"/>
                        <a14:foregroundMark x1="89831" y1="74576" x2="89831" y2="74576"/>
                        <a14:foregroundMark x1="89831" y1="74576" x2="89831" y2="74576"/>
                        <a14:foregroundMark x1="89831" y1="74576" x2="89831" y2="74576"/>
                        <a14:foregroundMark x1="91162" y1="74576" x2="91162" y2="74576"/>
                        <a14:foregroundMark x1="91162" y1="74576" x2="91162" y2="74576"/>
                        <a14:foregroundMark x1="91525" y1="74455" x2="91525" y2="74455"/>
                        <a14:foregroundMark x1="76150" y1="74576" x2="76150" y2="74576"/>
                        <a14:foregroundMark x1="76271" y1="74576" x2="76271" y2="74576"/>
                        <a14:foregroundMark x1="76271" y1="74576" x2="76271" y2="74576"/>
                        <a14:foregroundMark x1="74818" y1="74334" x2="74818" y2="74334"/>
                        <a14:foregroundMark x1="74818" y1="74334" x2="74818" y2="74334"/>
                        <a14:foregroundMark x1="74818" y1="74334" x2="74818" y2="743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419" t="53539" b="20820"/>
          <a:stretch/>
        </p:blipFill>
        <p:spPr>
          <a:xfrm>
            <a:off x="7409278" y="1704989"/>
            <a:ext cx="3691451" cy="309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479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120032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Types of films</a:t>
            </a:r>
            <a:endParaRPr lang="ru-RU" sz="7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0" y="1200329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1200328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8" y="1200328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8" y="1200328"/>
            <a:ext cx="3882684" cy="459659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313E9B2-029C-9A1E-C923-F66BE7A5B80D}"/>
              </a:ext>
            </a:extLst>
          </p:cNvPr>
          <p:cNvSpPr/>
          <p:nvPr/>
        </p:nvSpPr>
        <p:spPr>
          <a:xfrm>
            <a:off x="168812" y="1871003"/>
            <a:ext cx="10367890" cy="529655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family film-</a:t>
            </a:r>
            <a:r>
              <a:rPr lang="ru-RU" sz="4800" dirty="0">
                <a:solidFill>
                  <a:schemeClr val="tx1"/>
                </a:solidFill>
              </a:rPr>
              <a:t>семейный фильм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B05C298E-EB47-ECE3-05FB-226C7FF6F37F}"/>
              </a:ext>
            </a:extLst>
          </p:cNvPr>
          <p:cNvSpPr/>
          <p:nvPr/>
        </p:nvSpPr>
        <p:spPr>
          <a:xfrm>
            <a:off x="168811" y="2595488"/>
            <a:ext cx="10367889" cy="529655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historical film - </a:t>
            </a:r>
            <a:r>
              <a:rPr lang="ru-RU" sz="4800" dirty="0">
                <a:solidFill>
                  <a:schemeClr val="tx1"/>
                </a:solidFill>
              </a:rPr>
              <a:t>исторический фильм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DC58C5E-C4D4-629E-22B2-CE4F9BC1A74C}"/>
              </a:ext>
            </a:extLst>
          </p:cNvPr>
          <p:cNvSpPr/>
          <p:nvPr/>
        </p:nvSpPr>
        <p:spPr>
          <a:xfrm>
            <a:off x="168812" y="3319973"/>
            <a:ext cx="5767754" cy="529655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action film</a:t>
            </a:r>
            <a:r>
              <a:rPr lang="ru-RU" sz="4800" dirty="0">
                <a:solidFill>
                  <a:schemeClr val="tx1"/>
                </a:solidFill>
              </a:rPr>
              <a:t> -боевик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AF62A358-5EED-188D-7B5E-788BB0354B37}"/>
              </a:ext>
            </a:extLst>
          </p:cNvPr>
          <p:cNvSpPr/>
          <p:nvPr/>
        </p:nvSpPr>
        <p:spPr>
          <a:xfrm>
            <a:off x="168811" y="4936893"/>
            <a:ext cx="4642339" cy="63762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fantasy</a:t>
            </a:r>
            <a:r>
              <a:rPr lang="ru-RU" sz="4800" dirty="0">
                <a:solidFill>
                  <a:schemeClr val="tx1"/>
                </a:solidFill>
              </a:rPr>
              <a:t>–фэнтэзи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ACC50F3D-232F-EECC-D953-3CE457276046}"/>
              </a:ext>
            </a:extLst>
          </p:cNvPr>
          <p:cNvSpPr/>
          <p:nvPr/>
        </p:nvSpPr>
        <p:spPr>
          <a:xfrm>
            <a:off x="168812" y="4128433"/>
            <a:ext cx="5767754" cy="529655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cartoon</a:t>
            </a:r>
            <a:r>
              <a:rPr lang="ru-RU" sz="4800" dirty="0">
                <a:solidFill>
                  <a:schemeClr val="tx1"/>
                </a:solidFill>
              </a:rPr>
              <a:t>-мультфильм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5AE3E65-E9FA-EEC2-5E3B-1B2AA63AC6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27" b="29177" l="3632" r="35593">
                        <a14:foregroundMark x1="34262" y1="8475" x2="34262" y2="8475"/>
                        <a14:foregroundMark x1="35230" y1="7869" x2="35230" y2="7869"/>
                        <a14:foregroundMark x1="35714" y1="6416" x2="35714" y2="6416"/>
                        <a14:foregroundMark x1="21308" y1="29177" x2="21308" y2="29177"/>
                        <a14:foregroundMark x1="7748" y1="19128" x2="7748" y2="19128"/>
                        <a14:foregroundMark x1="7385" y1="19007" x2="7385" y2="19007"/>
                        <a14:foregroundMark x1="7385" y1="19007" x2="7385" y2="19007"/>
                        <a14:foregroundMark x1="8475" y1="22276" x2="8475" y2="22276"/>
                        <a14:foregroundMark x1="7627" y1="24334" x2="7627" y2="24334"/>
                        <a14:foregroundMark x1="7627" y1="21913" x2="7627" y2="21065"/>
                        <a14:foregroundMark x1="8232" y1="15981" x2="8232" y2="15981"/>
                        <a14:foregroundMark x1="8111" y1="18765" x2="8111" y2="18765"/>
                        <a14:foregroundMark x1="9322" y1="19976" x2="9322" y2="19976"/>
                        <a14:foregroundMark x1="9201" y1="19976" x2="9201" y2="19976"/>
                        <a14:foregroundMark x1="8959" y1="19976" x2="8959" y2="19976"/>
                        <a14:foregroundMark x1="8475" y1="19976" x2="8475" y2="19976"/>
                        <a14:foregroundMark x1="8354" y1="19370" x2="8354" y2="193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1760" b="69442"/>
          <a:stretch/>
        </p:blipFill>
        <p:spPr>
          <a:xfrm>
            <a:off x="5352754" y="2708552"/>
            <a:ext cx="6670433" cy="2700207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117BCEEB-F6F8-44D5-ED85-4EB86F55847C}"/>
              </a:ext>
            </a:extLst>
          </p:cNvPr>
          <p:cNvSpPr/>
          <p:nvPr/>
        </p:nvSpPr>
        <p:spPr>
          <a:xfrm>
            <a:off x="168811" y="5745353"/>
            <a:ext cx="4642339" cy="63762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</a:rPr>
              <a:t>musical</a:t>
            </a:r>
            <a:r>
              <a:rPr lang="ru-RU" sz="4800" dirty="0">
                <a:solidFill>
                  <a:schemeClr val="tx1"/>
                </a:solidFill>
              </a:rPr>
              <a:t>–мюзикл</a:t>
            </a:r>
          </a:p>
        </p:txBody>
      </p:sp>
    </p:spTree>
    <p:extLst>
      <p:ext uri="{BB962C8B-B14F-4D97-AF65-F5344CB8AC3E}">
        <p14:creationId xmlns:p14="http://schemas.microsoft.com/office/powerpoint/2010/main" val="502963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120032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Do the crossword</a:t>
            </a:r>
            <a:endParaRPr lang="ru-RU" sz="7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0" y="1200329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1200328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8" y="1200328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8" y="1200328"/>
            <a:ext cx="3882684" cy="45965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7C5D4B8-E5F6-0F86-0CFB-B662D6143B2F}"/>
              </a:ext>
            </a:extLst>
          </p:cNvPr>
          <p:cNvSpPr txBox="1"/>
          <p:nvPr/>
        </p:nvSpPr>
        <p:spPr>
          <a:xfrm>
            <a:off x="68706" y="1804365"/>
            <a:ext cx="11510640" cy="5457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tabLst>
                <a:tab pos="2289810" algn="l"/>
              </a:tabLst>
            </a:pPr>
            <a:r>
              <a:rPr lang="en-US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1. a film about life in a future, robots, space travelling</a:t>
            </a:r>
            <a:r>
              <a:rPr lang="en-US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289810" algn="l"/>
              </a:tabLst>
            </a:pPr>
            <a:r>
              <a:rPr lang="en-US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2. a film where characters are drawn, they are not people.</a:t>
            </a:r>
            <a:endParaRPr lang="ru-RU" sz="2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289810" algn="l"/>
              </a:tabLst>
            </a:pPr>
            <a:r>
              <a:rPr lang="en-US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3. a film about real historical events.</a:t>
            </a:r>
            <a:endParaRPr lang="ru-RU" sz="2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289810" algn="l"/>
              </a:tabLst>
            </a:pPr>
            <a:r>
              <a:rPr lang="en-US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4.  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type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version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ru-RU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really exist and involves magic, 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monsters, etc</a:t>
            </a:r>
            <a:r>
              <a:rPr lang="en-US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289810" algn="l"/>
              </a:tabLst>
            </a:pPr>
            <a:r>
              <a:rPr lang="en-US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5. a funny film that makes the audience laugh.</a:t>
            </a:r>
            <a:endParaRPr lang="ru-RU" sz="2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289810" algn="l"/>
              </a:tabLst>
            </a:pPr>
            <a:r>
              <a:rPr lang="en-US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en-US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 film about scary things like monsters, vampires and ghosts.</a:t>
            </a:r>
            <a:endParaRPr lang="ru-RU" sz="2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289810" algn="l"/>
              </a:tabLst>
            </a:pPr>
            <a:r>
              <a:rPr lang="en-US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7. a film with a lot of fights.</a:t>
            </a:r>
            <a:endParaRPr lang="ru-RU" sz="2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289810" algn="l"/>
              </a:tabLst>
            </a:pPr>
            <a:r>
              <a:rPr lang="en-US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8. a film which is a love story and a comedy.</a:t>
            </a:r>
            <a:endParaRPr lang="ru-RU" sz="2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289810" algn="l"/>
              </a:tabLst>
            </a:pPr>
            <a:r>
              <a:rPr lang="en-US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9. a film that parents and children enjoy watching together.</a:t>
            </a:r>
            <a:endParaRPr lang="ru-RU" sz="2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289810" algn="l"/>
              </a:tabLst>
            </a:pPr>
            <a:r>
              <a:rPr lang="en-US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10. any serious film.</a:t>
            </a:r>
            <a:endParaRPr lang="ru-RU" sz="2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2289810" algn="l"/>
              </a:tabLst>
            </a:pPr>
            <a:r>
              <a:rPr lang="en-US" sz="1800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473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0" y="-13632"/>
            <a:ext cx="3882684" cy="2157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1"/>
            <a:ext cx="3882684" cy="2157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8" y="-13632"/>
            <a:ext cx="3882684" cy="21576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1"/>
            <a:ext cx="3882684" cy="21576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71E933-D04D-8F53-DC80-CC15218711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358" y="0"/>
            <a:ext cx="10395284" cy="65879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0056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0" y="-13632"/>
            <a:ext cx="3882684" cy="2157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1"/>
            <a:ext cx="3882684" cy="2157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8" y="-13632"/>
            <a:ext cx="3882684" cy="21576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1"/>
            <a:ext cx="3882684" cy="215764"/>
          </a:xfrm>
          <a:prstGeom prst="rect">
            <a:avLst/>
          </a:prstGeom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D456F9C9-92A5-71B2-AF75-6A216051F3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914235"/>
              </p:ext>
            </p:extLst>
          </p:nvPr>
        </p:nvGraphicFramePr>
        <p:xfrm>
          <a:off x="203467" y="1946299"/>
          <a:ext cx="11876238" cy="459888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5938119">
                  <a:extLst>
                    <a:ext uri="{9D8B030D-6E8A-4147-A177-3AD203B41FA5}">
                      <a16:colId xmlns:a16="http://schemas.microsoft.com/office/drawing/2014/main" val="4161571953"/>
                    </a:ext>
                  </a:extLst>
                </a:gridCol>
                <a:gridCol w="5938119">
                  <a:extLst>
                    <a:ext uri="{9D8B030D-6E8A-4147-A177-3AD203B41FA5}">
                      <a16:colId xmlns:a16="http://schemas.microsoft.com/office/drawing/2014/main" val="991579975"/>
                    </a:ext>
                  </a:extLst>
                </a:gridCol>
              </a:tblGrid>
              <a:tr h="766480">
                <a:tc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  <a:tabLst>
                          <a:tab pos="2059305" algn="l"/>
                        </a:tabLst>
                      </a:pPr>
                      <a:r>
                        <a:rPr lang="en-US" sz="4800" dirty="0">
                          <a:effectLst/>
                        </a:rPr>
                        <a:t>men</a:t>
                      </a:r>
                      <a:endParaRPr lang="ru-RU" sz="4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800"/>
                        </a:spcAft>
                        <a:tabLst>
                          <a:tab pos="2059305" algn="l"/>
                        </a:tabLst>
                      </a:pPr>
                      <a:r>
                        <a:rPr lang="en-US" sz="4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women</a:t>
                      </a:r>
                      <a:endParaRPr lang="ru-RU" sz="4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066063"/>
                  </a:ext>
                </a:extLst>
              </a:tr>
              <a:tr h="766480"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tabLst>
                          <a:tab pos="2059305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tabLst>
                          <a:tab pos="2059305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731826"/>
                  </a:ext>
                </a:extLst>
              </a:tr>
              <a:tr h="766480"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tabLst>
                          <a:tab pos="2059305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tabLst>
                          <a:tab pos="2059305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285312"/>
                  </a:ext>
                </a:extLst>
              </a:tr>
              <a:tr h="766480"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tabLst>
                          <a:tab pos="2059305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tabLst>
                          <a:tab pos="2059305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017781"/>
                  </a:ext>
                </a:extLst>
              </a:tr>
              <a:tr h="766480"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tabLst>
                          <a:tab pos="2059305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tabLst>
                          <a:tab pos="2059305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7894015"/>
                  </a:ext>
                </a:extLst>
              </a:tr>
              <a:tr h="766480"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tabLst>
                          <a:tab pos="2059305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tabLst>
                          <a:tab pos="2059305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03578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F72A987-962F-58EC-E819-48BBCCC1912C}"/>
              </a:ext>
            </a:extLst>
          </p:cNvPr>
          <p:cNvSpPr txBox="1"/>
          <p:nvPr/>
        </p:nvSpPr>
        <p:spPr>
          <a:xfrm>
            <a:off x="1" y="229398"/>
            <a:ext cx="12191999" cy="156966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do you think what types of films women and men are prefer to watch?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0146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DF8B54-4562-86E7-5C45-D0E9BD03006E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Look at the diagram to check your guesses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-1" y="830997"/>
            <a:ext cx="3882684" cy="4596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830996"/>
            <a:ext cx="3882684" cy="4596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7" y="815579"/>
            <a:ext cx="3882684" cy="4596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815580"/>
            <a:ext cx="3882684" cy="459659"/>
          </a:xfrm>
          <a:prstGeom prst="rect">
            <a:avLst/>
          </a:prstGeom>
        </p:spPr>
      </p:pic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79ABECCE-1847-8F6F-6BDB-46D7ED563C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0760222"/>
              </p:ext>
            </p:extLst>
          </p:nvPr>
        </p:nvGraphicFramePr>
        <p:xfrm>
          <a:off x="90657" y="1275238"/>
          <a:ext cx="12017924" cy="5582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59809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29F50-A2F7-BF14-8207-03F9BB9B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0" y="-13632"/>
            <a:ext cx="3882684" cy="2157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E2C25-225F-8BD9-9CB2-F653D4E95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3882684" y="1"/>
            <a:ext cx="3882684" cy="2157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DEED32-0834-A360-0937-61EF97769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7765368" y="-13632"/>
            <a:ext cx="3882684" cy="21576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344F2-7A05-5B4D-8E2F-04FB767A8E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0" t="84923" r="3915" b="5437"/>
          <a:stretch/>
        </p:blipFill>
        <p:spPr>
          <a:xfrm>
            <a:off x="8309316" y="1"/>
            <a:ext cx="3882684" cy="2157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72A987-962F-58EC-E819-48BBCCC1912C}"/>
              </a:ext>
            </a:extLst>
          </p:cNvPr>
          <p:cNvSpPr txBox="1"/>
          <p:nvPr/>
        </p:nvSpPr>
        <p:spPr>
          <a:xfrm>
            <a:off x="1" y="229398"/>
            <a:ext cx="1219199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is the most popular film?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C15E9CF1-939B-0E54-9437-7FBABC8702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624301"/>
              </p:ext>
            </p:extLst>
          </p:nvPr>
        </p:nvGraphicFramePr>
        <p:xfrm>
          <a:off x="1760026" y="1249055"/>
          <a:ext cx="8128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3551280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327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4899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958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204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672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94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236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470418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AC1EF6E9-6A20-8B89-5BBD-C53C8F3973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406309"/>
              </p:ext>
            </p:extLst>
          </p:nvPr>
        </p:nvGraphicFramePr>
        <p:xfrm>
          <a:off x="1760026" y="4215775"/>
          <a:ext cx="8128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3551280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4899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958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204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672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94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236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4704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5030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638</Words>
  <Application>Microsoft Office PowerPoint</Application>
  <PresentationFormat>Широкоэкранный</PresentationFormat>
  <Paragraphs>134</Paragraphs>
  <Slides>21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Agency FB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7</cp:revision>
  <dcterms:created xsi:type="dcterms:W3CDTF">2024-03-11T20:30:34Z</dcterms:created>
  <dcterms:modified xsi:type="dcterms:W3CDTF">2024-03-14T20:17:38Z</dcterms:modified>
</cp:coreProperties>
</file>