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57" r:id="rId3"/>
    <p:sldId id="259" r:id="rId4"/>
    <p:sldId id="258" r:id="rId5"/>
    <p:sldId id="260" r:id="rId6"/>
    <p:sldId id="261" r:id="rId7"/>
    <p:sldId id="271" r:id="rId8"/>
    <p:sldId id="264" r:id="rId9"/>
    <p:sldId id="265" r:id="rId10"/>
    <p:sldId id="267" r:id="rId11"/>
    <p:sldId id="268" r:id="rId12"/>
    <p:sldId id="269" r:id="rId13"/>
    <p:sldId id="270" r:id="rId14"/>
    <p:sldId id="272" r:id="rId15"/>
    <p:sldId id="273" r:id="rId16"/>
    <p:sldId id="275" r:id="rId17"/>
    <p:sldId id="276" r:id="rId18"/>
    <p:sldId id="274" r:id="rId19"/>
    <p:sldId id="282" r:id="rId20"/>
    <p:sldId id="283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CE10F6-D8C5-433F-9B4D-ABFD451DDF55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EB83F-0834-4FD9-A682-FF9E7E26C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912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EB83F-0834-4FD9-A682-FF9E7E26C4A1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329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52599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278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6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533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5066334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418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73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88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860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98609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87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7FB35FC-EE8D-4E81-982D-AB6E5463DCF4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6E2E484-64C4-4087-9EC2-B29A4BC5DCD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821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3DE70F-EEEC-433A-A7DB-263D016EA4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dirty="0"/>
              <a:t>Правописание безударных окончаний имен прилагательных</a:t>
            </a:r>
          </a:p>
        </p:txBody>
      </p:sp>
    </p:spTree>
    <p:extLst>
      <p:ext uri="{BB962C8B-B14F-4D97-AF65-F5344CB8AC3E}">
        <p14:creationId xmlns:p14="http://schemas.microsoft.com/office/powerpoint/2010/main" val="480055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476311" y="335845"/>
            <a:ext cx="7043392" cy="61863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5. С чем связано прилагательное в предложении?</a:t>
            </a:r>
          </a:p>
          <a:p>
            <a:pPr marL="742950" indent="-742950" algn="ctr">
              <a:buAutoNum type="arabicPeriod" startAt="6"/>
            </a:pPr>
            <a:endParaRPr lang="ru-RU" sz="4400" dirty="0">
              <a:latin typeface="Comic Sans MS" panose="030F0702030302020204" pitchFamily="66" charset="0"/>
            </a:endParaRPr>
          </a:p>
          <a:p>
            <a:r>
              <a:rPr lang="ru-RU" sz="4400" dirty="0">
                <a:latin typeface="Comic Sans MS" panose="030F0702030302020204" pitchFamily="66" charset="0"/>
              </a:rPr>
              <a:t>1)с существительным </a:t>
            </a:r>
          </a:p>
          <a:p>
            <a:endParaRPr lang="ru-RU" sz="4400" dirty="0">
              <a:latin typeface="Comic Sans MS" panose="030F0702030302020204" pitchFamily="66" charset="0"/>
            </a:endParaRPr>
          </a:p>
          <a:p>
            <a:r>
              <a:rPr lang="ru-RU" sz="4400" dirty="0">
                <a:latin typeface="Comic Sans MS" panose="030F0702030302020204" pitchFamily="66" charset="0"/>
              </a:rPr>
              <a:t>2)с глаголом   </a:t>
            </a:r>
          </a:p>
          <a:p>
            <a:r>
              <a:rPr lang="ru-RU" sz="4400" dirty="0">
                <a:latin typeface="Comic Sans MS" panose="030F0702030302020204" pitchFamily="66" charset="0"/>
              </a:rPr>
              <a:t>        </a:t>
            </a:r>
          </a:p>
          <a:p>
            <a:r>
              <a:rPr lang="ru-RU" sz="4400" dirty="0">
                <a:latin typeface="Comic Sans MS" panose="030F0702030302020204" pitchFamily="66" charset="0"/>
              </a:rPr>
              <a:t>3)с наречием.</a:t>
            </a: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14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476311" y="335845"/>
            <a:ext cx="7043392" cy="61863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5. С чем связано прилагательное в предложении?</a:t>
            </a:r>
          </a:p>
          <a:p>
            <a:pPr marL="742950" indent="-742950" algn="ctr">
              <a:buAutoNum type="arabicPeriod" startAt="6"/>
            </a:pPr>
            <a:endParaRPr lang="ru-RU" sz="4400" dirty="0">
              <a:latin typeface="Comic Sans MS" panose="030F0702030302020204" pitchFamily="66" charset="0"/>
            </a:endParaRPr>
          </a:p>
          <a:p>
            <a:r>
              <a:rPr lang="ru-RU" sz="4400" dirty="0">
                <a:highlight>
                  <a:srgbClr val="00FFFF"/>
                </a:highlight>
                <a:latin typeface="Comic Sans MS" panose="030F0702030302020204" pitchFamily="66" charset="0"/>
              </a:rPr>
              <a:t>1)с существительным </a:t>
            </a:r>
          </a:p>
          <a:p>
            <a:endParaRPr lang="ru-RU" sz="4400" dirty="0">
              <a:latin typeface="Comic Sans MS" panose="030F0702030302020204" pitchFamily="66" charset="0"/>
            </a:endParaRPr>
          </a:p>
          <a:p>
            <a:r>
              <a:rPr lang="ru-RU" sz="4400" dirty="0">
                <a:latin typeface="Comic Sans MS" panose="030F0702030302020204" pitchFamily="66" charset="0"/>
              </a:rPr>
              <a:t>2)с глаголом   </a:t>
            </a:r>
          </a:p>
          <a:p>
            <a:r>
              <a:rPr lang="ru-RU" sz="4400" dirty="0">
                <a:latin typeface="Comic Sans MS" panose="030F0702030302020204" pitchFamily="66" charset="0"/>
              </a:rPr>
              <a:t>        </a:t>
            </a:r>
          </a:p>
          <a:p>
            <a:r>
              <a:rPr lang="ru-RU" sz="4400" dirty="0">
                <a:latin typeface="Comic Sans MS" panose="030F0702030302020204" pitchFamily="66" charset="0"/>
              </a:rPr>
              <a:t>3)с наречием.</a:t>
            </a: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029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476311" y="335845"/>
            <a:ext cx="7043392" cy="61863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6.Каким членом предложения чаще всего является прилагательное в предложении?</a:t>
            </a:r>
          </a:p>
          <a:p>
            <a:pPr algn="ctr"/>
            <a:endParaRPr lang="ru-RU" sz="4400" b="1" dirty="0">
              <a:latin typeface="Comic Sans MS" panose="030F0702030302020204" pitchFamily="66" charset="0"/>
            </a:endParaRPr>
          </a:p>
          <a:p>
            <a:pPr marL="742950" indent="-742950">
              <a:buAutoNum type="arabicParenR"/>
            </a:pPr>
            <a:r>
              <a:rPr lang="ru-RU" sz="4400" dirty="0">
                <a:latin typeface="Comic Sans MS" panose="030F0702030302020204" pitchFamily="66" charset="0"/>
              </a:rPr>
              <a:t>главным</a:t>
            </a:r>
          </a:p>
          <a:p>
            <a:r>
              <a:rPr lang="ru-RU" sz="4400" dirty="0">
                <a:latin typeface="Comic Sans MS" panose="030F0702030302020204" pitchFamily="66" charset="0"/>
              </a:rPr>
              <a:t>          </a:t>
            </a:r>
          </a:p>
          <a:p>
            <a:r>
              <a:rPr lang="ru-RU" sz="4400" dirty="0">
                <a:latin typeface="Comic Sans MS" panose="030F0702030302020204" pitchFamily="66" charset="0"/>
              </a:rPr>
              <a:t>2) второстепенным</a:t>
            </a: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67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476311" y="335845"/>
            <a:ext cx="7043392" cy="61863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6.Каким членом предложения чаще всего является прилагательное в предложении?</a:t>
            </a:r>
          </a:p>
          <a:p>
            <a:pPr algn="ctr"/>
            <a:endParaRPr lang="ru-RU" sz="4400" b="1" dirty="0">
              <a:latin typeface="Comic Sans MS" panose="030F0702030302020204" pitchFamily="66" charset="0"/>
            </a:endParaRPr>
          </a:p>
          <a:p>
            <a:pPr marL="742950" indent="-742950">
              <a:buAutoNum type="arabicParenR"/>
            </a:pPr>
            <a:r>
              <a:rPr lang="ru-RU" sz="4400" dirty="0">
                <a:latin typeface="Comic Sans MS" panose="030F0702030302020204" pitchFamily="66" charset="0"/>
              </a:rPr>
              <a:t>главным</a:t>
            </a:r>
          </a:p>
          <a:p>
            <a:r>
              <a:rPr lang="ru-RU" sz="4400" dirty="0">
                <a:latin typeface="Comic Sans MS" panose="030F0702030302020204" pitchFamily="66" charset="0"/>
              </a:rPr>
              <a:t>          </a:t>
            </a:r>
          </a:p>
          <a:p>
            <a:r>
              <a:rPr lang="ru-RU" sz="4400" dirty="0">
                <a:highlight>
                  <a:srgbClr val="00FFFF"/>
                </a:highlight>
                <a:latin typeface="Comic Sans MS" panose="030F0702030302020204" pitchFamily="66" charset="0"/>
              </a:rPr>
              <a:t>2) второстепенным</a:t>
            </a: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63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EBEC17C-1388-4306-9195-5002D3FEA0E3}"/>
              </a:ext>
            </a:extLst>
          </p:cNvPr>
          <p:cNvSpPr txBox="1"/>
          <p:nvPr/>
        </p:nvSpPr>
        <p:spPr>
          <a:xfrm>
            <a:off x="1161852" y="568614"/>
            <a:ext cx="10018337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i="1" dirty="0"/>
              <a:t>По небу </a:t>
            </a:r>
            <a:r>
              <a:rPr lang="ru-RU" sz="5400" b="1" i="1" dirty="0" err="1"/>
              <a:t>син</a:t>
            </a:r>
            <a:r>
              <a:rPr lang="ru-RU" sz="5400" b="1" i="1" dirty="0"/>
              <a:t>…, </a:t>
            </a:r>
            <a:r>
              <a:rPr lang="ru-RU" sz="5400" b="1" i="1" dirty="0" err="1"/>
              <a:t>звёздн</a:t>
            </a:r>
            <a:r>
              <a:rPr lang="ru-RU" sz="5400" b="1" i="1" dirty="0"/>
              <a:t>…</a:t>
            </a:r>
          </a:p>
          <a:p>
            <a:pPr algn="ctr"/>
            <a:endParaRPr lang="ru-RU" sz="5400" b="1" i="1" dirty="0"/>
          </a:p>
          <a:p>
            <a:pPr algn="ctr"/>
            <a:endParaRPr lang="ru-RU" sz="5400" b="1" i="1" dirty="0"/>
          </a:p>
          <a:p>
            <a:pPr algn="ctr"/>
            <a:r>
              <a:rPr lang="ru-RU" sz="5400" b="1" i="1" dirty="0"/>
              <a:t>Под снегом свеж…, пушист…</a:t>
            </a:r>
          </a:p>
          <a:p>
            <a:pPr algn="ctr"/>
            <a:endParaRPr lang="ru-RU" sz="5400" b="1" i="1" dirty="0"/>
          </a:p>
          <a:p>
            <a:pPr algn="ctr"/>
            <a:endParaRPr lang="ru-RU" sz="5400" b="1" i="1" dirty="0"/>
          </a:p>
          <a:p>
            <a:pPr algn="ctr"/>
            <a:r>
              <a:rPr lang="ru-RU" sz="5400" b="1" i="1" dirty="0"/>
              <a:t>В листву </a:t>
            </a:r>
            <a:r>
              <a:rPr lang="ru-RU" sz="5400" b="1" i="1" dirty="0" err="1"/>
              <a:t>зелён</a:t>
            </a:r>
            <a:r>
              <a:rPr lang="ru-RU" sz="5400" b="1" i="1" dirty="0"/>
              <a:t>…, весен… </a:t>
            </a:r>
          </a:p>
        </p:txBody>
      </p:sp>
    </p:spTree>
    <p:extLst>
      <p:ext uri="{BB962C8B-B14F-4D97-AF65-F5344CB8AC3E}">
        <p14:creationId xmlns:p14="http://schemas.microsoft.com/office/powerpoint/2010/main" val="180032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3F8C4A-ABCD-4464-A158-01CDF6BDBB31}"/>
              </a:ext>
            </a:extLst>
          </p:cNvPr>
          <p:cNvSpPr txBox="1"/>
          <p:nvPr/>
        </p:nvSpPr>
        <p:spPr>
          <a:xfrm>
            <a:off x="228601" y="612844"/>
            <a:ext cx="7887878" cy="563231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dirty="0"/>
              <a:t>Чтобы определить верное написание безударного окончания имени прилагательного, мы должны </a:t>
            </a:r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ighlight>
                  <a:srgbClr val="00FFFF"/>
                </a:highlight>
              </a:rPr>
              <a:t>задать вопрос </a:t>
            </a:r>
            <a:r>
              <a:rPr lang="ru-RU" sz="4000" dirty="0"/>
              <a:t>от имени существительного, к которому оно относится. </a:t>
            </a:r>
          </a:p>
          <a:p>
            <a:endParaRPr lang="ru-RU" sz="4000" dirty="0"/>
          </a:p>
          <a:p>
            <a:r>
              <a:rPr lang="ru-RU" sz="4000" dirty="0"/>
              <a:t>Пример: подруге (как</a:t>
            </a:r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ighlight>
                  <a:srgbClr val="00FFFF"/>
                </a:highlight>
              </a:rPr>
              <a:t>ой</a:t>
            </a:r>
            <a:r>
              <a:rPr lang="ru-RU" sz="4000" dirty="0"/>
              <a:t>?) верн</a:t>
            </a:r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ighlight>
                  <a:srgbClr val="00FFFF"/>
                </a:highlight>
              </a:rPr>
              <a:t>ой</a:t>
            </a:r>
            <a:r>
              <a:rPr lang="ru-RU" sz="4000" dirty="0"/>
              <a:t>, девушку (как</a:t>
            </a:r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ighlight>
                  <a:srgbClr val="00FFFF"/>
                </a:highlight>
              </a:rPr>
              <a:t>ую</a:t>
            </a:r>
            <a:r>
              <a:rPr lang="ru-RU" sz="4000" dirty="0"/>
              <a:t>?) смел</a:t>
            </a:r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ighlight>
                  <a:srgbClr val="00FFFF"/>
                </a:highlight>
              </a:rPr>
              <a:t>ую</a:t>
            </a:r>
            <a:r>
              <a:rPr lang="ru-RU" sz="4000" dirty="0"/>
              <a:t>.</a:t>
            </a:r>
          </a:p>
        </p:txBody>
      </p:sp>
      <p:pic>
        <p:nvPicPr>
          <p:cNvPr id="5" name="Рисунок 4" descr="Мужчина наследуется вперед">
            <a:extLst>
              <a:ext uri="{FF2B5EF4-FFF2-40B4-BE49-F238E27FC236}">
                <a16:creationId xmlns:a16="http://schemas.microsoft.com/office/drawing/2014/main" id="{883C5128-837A-4CC0-A540-CAD5F9FFC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276735" y="1094089"/>
            <a:ext cx="3346514" cy="5763912"/>
          </a:xfrm>
          <a:prstGeom prst="rect">
            <a:avLst/>
          </a:prstGeom>
        </p:spPr>
      </p:pic>
      <p:pic>
        <p:nvPicPr>
          <p:cNvPr id="7" name="Рисунок 6" descr="Женщина в шапке">
            <a:extLst>
              <a:ext uri="{FF2B5EF4-FFF2-40B4-BE49-F238E27FC236}">
                <a16:creationId xmlns:a16="http://schemas.microsoft.com/office/drawing/2014/main" id="{8192C374-8C02-4B48-AD38-D0A39E2BA6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530500" y="60051"/>
            <a:ext cx="1187777" cy="1372800"/>
          </a:xfrm>
          <a:prstGeom prst="rect">
            <a:avLst/>
          </a:prstGeom>
        </p:spPr>
      </p:pic>
      <p:pic>
        <p:nvPicPr>
          <p:cNvPr id="13" name="Рисунок 12" descr="Улыбающееся лицо">
            <a:extLst>
              <a:ext uri="{FF2B5EF4-FFF2-40B4-BE49-F238E27FC236}">
                <a16:creationId xmlns:a16="http://schemas.microsoft.com/office/drawing/2014/main" id="{F353A461-DB8D-4145-902B-F599CCA77E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9594127" y="540818"/>
            <a:ext cx="691312" cy="73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158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A8007B-5E41-489B-B762-73762B5CEECC}"/>
              </a:ext>
            </a:extLst>
          </p:cNvPr>
          <p:cNvSpPr/>
          <p:nvPr/>
        </p:nvSpPr>
        <p:spPr>
          <a:xfrm>
            <a:off x="4983637" y="233304"/>
            <a:ext cx="2224725" cy="16402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/>
              <a:t>О</a:t>
            </a:r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DCFCBF49-7D08-4658-BB45-EAB5E102EB93}"/>
              </a:ext>
            </a:extLst>
          </p:cNvPr>
          <p:cNvSpPr/>
          <p:nvPr/>
        </p:nvSpPr>
        <p:spPr>
          <a:xfrm rot="3020290">
            <a:off x="7090714" y="2429283"/>
            <a:ext cx="1668544" cy="47841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E3226015-EE16-4D7F-A542-1C9D27EBB411}"/>
              </a:ext>
            </a:extLst>
          </p:cNvPr>
          <p:cNvSpPr/>
          <p:nvPr/>
        </p:nvSpPr>
        <p:spPr>
          <a:xfrm rot="7361593">
            <a:off x="3497433" y="2465671"/>
            <a:ext cx="1668544" cy="47841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AC7EFEB-D167-42D3-A1BA-615FFAD60205}"/>
              </a:ext>
            </a:extLst>
          </p:cNvPr>
          <p:cNvSpPr/>
          <p:nvPr/>
        </p:nvSpPr>
        <p:spPr>
          <a:xfrm>
            <a:off x="1646363" y="3733015"/>
            <a:ext cx="2620651" cy="1131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/>
              <a:t>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8056987-1F42-4D1A-84A6-1CA780CD08D3}"/>
              </a:ext>
            </a:extLst>
          </p:cNvPr>
          <p:cNvSpPr/>
          <p:nvPr/>
        </p:nvSpPr>
        <p:spPr>
          <a:xfrm>
            <a:off x="7924986" y="3733015"/>
            <a:ext cx="2620651" cy="1131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/>
              <a:t>Е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6F4BB690-5B4D-4DEA-A634-79B86984E4A2}"/>
              </a:ext>
            </a:extLst>
          </p:cNvPr>
          <p:cNvSpPr/>
          <p:nvPr/>
        </p:nvSpPr>
        <p:spPr>
          <a:xfrm>
            <a:off x="1057187" y="5269584"/>
            <a:ext cx="3799002" cy="11076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(как</a:t>
            </a:r>
            <a:r>
              <a:rPr lang="ru-RU" sz="2800" b="1" u="sng" dirty="0">
                <a:highlight>
                  <a:srgbClr val="000080"/>
                </a:highlight>
              </a:rPr>
              <a:t>о</a:t>
            </a:r>
            <a:r>
              <a:rPr lang="ru-RU" sz="2800" b="1" dirty="0">
                <a:highlight>
                  <a:srgbClr val="000080"/>
                </a:highlight>
              </a:rPr>
              <a:t>му</a:t>
            </a:r>
            <a:r>
              <a:rPr lang="ru-RU" sz="2800" b="1" dirty="0"/>
              <a:t>?) огромн</a:t>
            </a:r>
            <a:r>
              <a:rPr lang="ru-RU" sz="2800" b="1" u="sng" dirty="0">
                <a:highlight>
                  <a:srgbClr val="000080"/>
                </a:highlight>
              </a:rPr>
              <a:t>о</a:t>
            </a:r>
            <a:r>
              <a:rPr lang="ru-RU" sz="2800" b="1" dirty="0">
                <a:highlight>
                  <a:srgbClr val="000080"/>
                </a:highlight>
              </a:rPr>
              <a:t>му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8724FEA6-A434-4680-8B88-4B11D4FAF927}"/>
              </a:ext>
            </a:extLst>
          </p:cNvPr>
          <p:cNvSpPr/>
          <p:nvPr/>
        </p:nvSpPr>
        <p:spPr>
          <a:xfrm>
            <a:off x="7412424" y="5269583"/>
            <a:ext cx="3799002" cy="11076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(как</a:t>
            </a:r>
            <a:r>
              <a:rPr lang="ru-RU" sz="2800" b="1" u="sng" dirty="0">
                <a:highlight>
                  <a:srgbClr val="000080"/>
                </a:highlight>
              </a:rPr>
              <a:t>о</a:t>
            </a:r>
            <a:r>
              <a:rPr lang="ru-RU" sz="2800" b="1" dirty="0">
                <a:highlight>
                  <a:srgbClr val="000080"/>
                </a:highlight>
              </a:rPr>
              <a:t>му</a:t>
            </a:r>
            <a:r>
              <a:rPr lang="ru-RU" sz="2800" b="1" dirty="0"/>
              <a:t>?) син</a:t>
            </a:r>
            <a:r>
              <a:rPr lang="ru-RU" sz="2800" b="1" u="sng" dirty="0">
                <a:highlight>
                  <a:srgbClr val="000080"/>
                </a:highlight>
              </a:rPr>
              <a:t>е</a:t>
            </a:r>
            <a:r>
              <a:rPr lang="ru-RU" sz="2800" b="1" dirty="0">
                <a:highlight>
                  <a:srgbClr val="000080"/>
                </a:highlight>
              </a:rPr>
              <a:t>му</a:t>
            </a:r>
          </a:p>
        </p:txBody>
      </p:sp>
    </p:spTree>
    <p:extLst>
      <p:ext uri="{BB962C8B-B14F-4D97-AF65-F5344CB8AC3E}">
        <p14:creationId xmlns:p14="http://schemas.microsoft.com/office/powerpoint/2010/main" val="2043065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A8007B-5E41-489B-B762-73762B5CEECC}"/>
              </a:ext>
            </a:extLst>
          </p:cNvPr>
          <p:cNvSpPr/>
          <p:nvPr/>
        </p:nvSpPr>
        <p:spPr>
          <a:xfrm>
            <a:off x="4983637" y="233304"/>
            <a:ext cx="2224725" cy="16402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/>
              <a:t>И</a:t>
            </a:r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DCFCBF49-7D08-4658-BB45-EAB5E102EB93}"/>
              </a:ext>
            </a:extLst>
          </p:cNvPr>
          <p:cNvSpPr/>
          <p:nvPr/>
        </p:nvSpPr>
        <p:spPr>
          <a:xfrm rot="3020290">
            <a:off x="7090714" y="2429283"/>
            <a:ext cx="1668544" cy="47841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E3226015-EE16-4D7F-A542-1C9D27EBB411}"/>
              </a:ext>
            </a:extLst>
          </p:cNvPr>
          <p:cNvSpPr/>
          <p:nvPr/>
        </p:nvSpPr>
        <p:spPr>
          <a:xfrm rot="7361593">
            <a:off x="3497433" y="2465671"/>
            <a:ext cx="1668544" cy="47841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AC7EFEB-D167-42D3-A1BA-615FFAD60205}"/>
              </a:ext>
            </a:extLst>
          </p:cNvPr>
          <p:cNvSpPr/>
          <p:nvPr/>
        </p:nvSpPr>
        <p:spPr>
          <a:xfrm>
            <a:off x="1646363" y="3733015"/>
            <a:ext cx="2620651" cy="1131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/>
              <a:t>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8056987-1F42-4D1A-84A6-1CA780CD08D3}"/>
              </a:ext>
            </a:extLst>
          </p:cNvPr>
          <p:cNvSpPr/>
          <p:nvPr/>
        </p:nvSpPr>
        <p:spPr>
          <a:xfrm>
            <a:off x="7924986" y="3733015"/>
            <a:ext cx="2620651" cy="1131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/>
              <a:t>Ы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6F4BB690-5B4D-4DEA-A634-79B86984E4A2}"/>
              </a:ext>
            </a:extLst>
          </p:cNvPr>
          <p:cNvSpPr/>
          <p:nvPr/>
        </p:nvSpPr>
        <p:spPr>
          <a:xfrm>
            <a:off x="1057187" y="5269584"/>
            <a:ext cx="3799002" cy="11076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(как</a:t>
            </a:r>
            <a:r>
              <a:rPr lang="ru-RU" sz="2800" b="1" u="sng" dirty="0">
                <a:highlight>
                  <a:srgbClr val="000080"/>
                </a:highlight>
              </a:rPr>
              <a:t>и</a:t>
            </a:r>
            <a:r>
              <a:rPr lang="ru-RU" sz="2800" b="1" dirty="0">
                <a:highlight>
                  <a:srgbClr val="000080"/>
                </a:highlight>
              </a:rPr>
              <a:t>м</a:t>
            </a:r>
            <a:r>
              <a:rPr lang="ru-RU" sz="2800" b="1" dirty="0"/>
              <a:t>?) син</a:t>
            </a:r>
            <a:r>
              <a:rPr lang="ru-RU" sz="2800" b="1" u="sng" dirty="0">
                <a:highlight>
                  <a:srgbClr val="000080"/>
                </a:highlight>
              </a:rPr>
              <a:t>и</a:t>
            </a:r>
            <a:r>
              <a:rPr lang="ru-RU" sz="2800" b="1" dirty="0">
                <a:highlight>
                  <a:srgbClr val="000080"/>
                </a:highlight>
              </a:rPr>
              <a:t>м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8724FEA6-A434-4680-8B88-4B11D4FAF927}"/>
              </a:ext>
            </a:extLst>
          </p:cNvPr>
          <p:cNvSpPr/>
          <p:nvPr/>
        </p:nvSpPr>
        <p:spPr>
          <a:xfrm>
            <a:off x="7412424" y="5269583"/>
            <a:ext cx="3799002" cy="11076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(как</a:t>
            </a:r>
            <a:r>
              <a:rPr lang="ru-RU" sz="2800" b="1" u="sng" dirty="0">
                <a:highlight>
                  <a:srgbClr val="000080"/>
                </a:highlight>
              </a:rPr>
              <a:t>и</a:t>
            </a:r>
            <a:r>
              <a:rPr lang="ru-RU" sz="2800" b="1" dirty="0">
                <a:highlight>
                  <a:srgbClr val="000080"/>
                </a:highlight>
              </a:rPr>
              <a:t>м</a:t>
            </a:r>
            <a:r>
              <a:rPr lang="ru-RU" sz="2800" b="1" dirty="0"/>
              <a:t>?) огромн</a:t>
            </a:r>
            <a:r>
              <a:rPr lang="ru-RU" sz="2800" b="1" u="sng" dirty="0">
                <a:highlight>
                  <a:srgbClr val="000080"/>
                </a:highlight>
              </a:rPr>
              <a:t>ы</a:t>
            </a:r>
            <a:r>
              <a:rPr lang="ru-RU" sz="2800" b="1" dirty="0">
                <a:highlight>
                  <a:srgbClr val="000080"/>
                </a:highlight>
              </a:rPr>
              <a:t>м</a:t>
            </a:r>
          </a:p>
        </p:txBody>
      </p:sp>
    </p:spTree>
    <p:extLst>
      <p:ext uri="{BB962C8B-B14F-4D97-AF65-F5344CB8AC3E}">
        <p14:creationId xmlns:p14="http://schemas.microsoft.com/office/powerpoint/2010/main" val="3696395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6A2C9E-9F69-47B5-94B9-9041469F7B96}"/>
              </a:ext>
            </a:extLst>
          </p:cNvPr>
          <p:cNvSpPr txBox="1"/>
          <p:nvPr/>
        </p:nvSpPr>
        <p:spPr>
          <a:xfrm>
            <a:off x="5432196" y="612844"/>
            <a:ext cx="6094428" cy="56323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/>
              <a:t>Пример рассуждения: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Мил..</a:t>
            </a:r>
            <a:r>
              <a:rPr lang="ru-RU" sz="3600" dirty="0" err="1"/>
              <a:t>му</a:t>
            </a:r>
            <a:r>
              <a:rPr lang="ru-RU" sz="3600" dirty="0"/>
              <a:t> котёнку. 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Котёнку (как</a:t>
            </a: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ому</a:t>
            </a:r>
            <a:r>
              <a:rPr lang="ru-RU" sz="3600" dirty="0"/>
              <a:t>?) мил..</a:t>
            </a:r>
            <a:r>
              <a:rPr lang="ru-RU" sz="3600" dirty="0" err="1"/>
              <a:t>му</a:t>
            </a:r>
            <a:r>
              <a:rPr lang="ru-RU" sz="3600" dirty="0"/>
              <a:t>. 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В вопросе видим в окончании букву </a:t>
            </a: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</a:t>
            </a:r>
            <a:r>
              <a:rPr lang="ru-RU" sz="3600" dirty="0"/>
              <a:t>, поэтому в имени прилагательном напишем </a:t>
            </a: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</a:t>
            </a:r>
            <a:r>
              <a:rPr lang="ru-RU" sz="3600" dirty="0"/>
              <a:t>: мил</a:t>
            </a: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ому</a:t>
            </a:r>
            <a:r>
              <a:rPr lang="ru-RU" sz="3600" dirty="0"/>
              <a:t>.</a:t>
            </a:r>
          </a:p>
        </p:txBody>
      </p:sp>
      <p:pic>
        <p:nvPicPr>
          <p:cNvPr id="5" name="Рисунок 4" descr="Женщина за чередующиеся футболка">
            <a:extLst>
              <a:ext uri="{FF2B5EF4-FFF2-40B4-BE49-F238E27FC236}">
                <a16:creationId xmlns:a16="http://schemas.microsoft.com/office/drawing/2014/main" id="{AA53F8BA-AC42-49B7-8122-DD713A8D4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378423">
            <a:off x="768333" y="3279161"/>
            <a:ext cx="3765960" cy="3884573"/>
          </a:xfrm>
          <a:prstGeom prst="rect">
            <a:avLst/>
          </a:prstGeom>
        </p:spPr>
      </p:pic>
      <p:pic>
        <p:nvPicPr>
          <p:cNvPr id="11" name="Рисунок 10" descr="Женский с длинными волосами">
            <a:extLst>
              <a:ext uri="{FF2B5EF4-FFF2-40B4-BE49-F238E27FC236}">
                <a16:creationId xmlns:a16="http://schemas.microsoft.com/office/drawing/2014/main" id="{34A0BC08-3BB9-4DFE-B749-6735D2C9A9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01205" y="1510457"/>
            <a:ext cx="2500215" cy="2700232"/>
          </a:xfrm>
          <a:prstGeom prst="rect">
            <a:avLst/>
          </a:prstGeom>
        </p:spPr>
      </p:pic>
      <p:pic>
        <p:nvPicPr>
          <p:cNvPr id="13" name="Рисунок 12" descr="Штиль лицо">
            <a:extLst>
              <a:ext uri="{FF2B5EF4-FFF2-40B4-BE49-F238E27FC236}">
                <a16:creationId xmlns:a16="http://schemas.microsoft.com/office/drawing/2014/main" id="{CB3999D5-8129-4414-A0FE-91210F8C5F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93865" y="2244215"/>
            <a:ext cx="1329723" cy="141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956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EBEC17C-1388-4306-9195-5002D3FEA0E3}"/>
              </a:ext>
            </a:extLst>
          </p:cNvPr>
          <p:cNvSpPr txBox="1"/>
          <p:nvPr/>
        </p:nvSpPr>
        <p:spPr>
          <a:xfrm>
            <a:off x="1161852" y="568614"/>
            <a:ext cx="10018337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i="1" dirty="0"/>
              <a:t>По небу </a:t>
            </a:r>
            <a:r>
              <a:rPr lang="ru-RU" sz="5400" b="1" i="1" dirty="0" err="1"/>
              <a:t>син</a:t>
            </a:r>
            <a:r>
              <a:rPr lang="ru-RU" sz="5400" b="1" i="1" dirty="0"/>
              <a:t>…, </a:t>
            </a:r>
            <a:r>
              <a:rPr lang="ru-RU" sz="5400" b="1" i="1" dirty="0" err="1"/>
              <a:t>звёздн</a:t>
            </a:r>
            <a:r>
              <a:rPr lang="ru-RU" sz="5400" b="1" i="1" dirty="0"/>
              <a:t>…</a:t>
            </a:r>
          </a:p>
          <a:p>
            <a:pPr algn="ctr"/>
            <a:endParaRPr lang="ru-RU" sz="5400" b="1" i="1" dirty="0"/>
          </a:p>
          <a:p>
            <a:pPr algn="ctr"/>
            <a:endParaRPr lang="ru-RU" sz="5400" b="1" i="1" dirty="0"/>
          </a:p>
          <a:p>
            <a:pPr algn="ctr"/>
            <a:r>
              <a:rPr lang="ru-RU" sz="5400" b="1" i="1" dirty="0"/>
              <a:t>Под снегом свеж…, пушист…</a:t>
            </a:r>
          </a:p>
          <a:p>
            <a:pPr algn="ctr"/>
            <a:endParaRPr lang="ru-RU" sz="5400" b="1" i="1" dirty="0"/>
          </a:p>
          <a:p>
            <a:pPr algn="ctr"/>
            <a:endParaRPr lang="ru-RU" sz="5400" b="1" i="1" dirty="0"/>
          </a:p>
          <a:p>
            <a:pPr algn="ctr"/>
            <a:r>
              <a:rPr lang="ru-RU" sz="5400" b="1" i="1" dirty="0"/>
              <a:t>В листву </a:t>
            </a:r>
            <a:r>
              <a:rPr lang="ru-RU" sz="5400" b="1" i="1" dirty="0" err="1"/>
              <a:t>зелён</a:t>
            </a:r>
            <a:r>
              <a:rPr lang="ru-RU" sz="5400" b="1" i="1" dirty="0"/>
              <a:t>…, весен… </a:t>
            </a:r>
          </a:p>
        </p:txBody>
      </p:sp>
    </p:spTree>
    <p:extLst>
      <p:ext uri="{BB962C8B-B14F-4D97-AF65-F5344CB8AC3E}">
        <p14:creationId xmlns:p14="http://schemas.microsoft.com/office/powerpoint/2010/main" val="2240248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725186" y="820098"/>
            <a:ext cx="6147850" cy="50167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4000" b="1" dirty="0">
                <a:latin typeface="Comic Sans MS" panose="030F0702030302020204" pitchFamily="66" charset="0"/>
              </a:rPr>
              <a:t>Что обозначает имя прилагательное?</a:t>
            </a:r>
          </a:p>
          <a:p>
            <a:pPr marL="342900" indent="-342900">
              <a:buAutoNum type="arabicPeriod"/>
            </a:pPr>
            <a:endParaRPr lang="ru-RU" sz="4000" dirty="0">
              <a:latin typeface="Comic Sans MS" panose="030F0702030302020204" pitchFamily="66" charset="0"/>
            </a:endParaRPr>
          </a:p>
          <a:p>
            <a:r>
              <a:rPr lang="ru-RU" sz="4000" dirty="0">
                <a:latin typeface="Comic Sans MS" panose="030F0702030302020204" pitchFamily="66" charset="0"/>
              </a:rPr>
              <a:t>1) предмет        </a:t>
            </a:r>
          </a:p>
          <a:p>
            <a:endParaRPr lang="ru-RU" sz="4000" dirty="0">
              <a:latin typeface="Comic Sans MS" panose="030F0702030302020204" pitchFamily="66" charset="0"/>
            </a:endParaRPr>
          </a:p>
          <a:p>
            <a:r>
              <a:rPr lang="ru-RU" sz="4000" dirty="0">
                <a:latin typeface="Comic Sans MS" panose="030F0702030302020204" pitchFamily="66" charset="0"/>
              </a:rPr>
              <a:t>2) признак предмета  </a:t>
            </a:r>
          </a:p>
          <a:p>
            <a:r>
              <a:rPr lang="ru-RU" sz="4000" dirty="0">
                <a:latin typeface="Comic Sans MS" panose="030F0702030302020204" pitchFamily="66" charset="0"/>
              </a:rPr>
              <a:t>       </a:t>
            </a:r>
          </a:p>
          <a:p>
            <a:r>
              <a:rPr lang="ru-RU" sz="4000" dirty="0">
                <a:latin typeface="Comic Sans MS" panose="030F0702030302020204" pitchFamily="66" charset="0"/>
              </a:rPr>
              <a:t> 3) действие предмета</a:t>
            </a: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99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EBEC17C-1388-4306-9195-5002D3FEA0E3}"/>
              </a:ext>
            </a:extLst>
          </p:cNvPr>
          <p:cNvSpPr txBox="1"/>
          <p:nvPr/>
        </p:nvSpPr>
        <p:spPr>
          <a:xfrm>
            <a:off x="1227840" y="474345"/>
            <a:ext cx="10018337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i="1" dirty="0"/>
              <a:t>По небу син</a:t>
            </a:r>
            <a:r>
              <a:rPr lang="ru-RU" sz="5400" b="1" i="1" dirty="0">
                <a:highlight>
                  <a:srgbClr val="00FFFF"/>
                </a:highlight>
              </a:rPr>
              <a:t>ему</a:t>
            </a:r>
            <a:r>
              <a:rPr lang="ru-RU" sz="5400" b="1" i="1" dirty="0"/>
              <a:t>, звёздн</a:t>
            </a:r>
            <a:r>
              <a:rPr lang="ru-RU" sz="5400" b="1" i="1" dirty="0">
                <a:highlight>
                  <a:srgbClr val="00FFFF"/>
                </a:highlight>
              </a:rPr>
              <a:t>ому</a:t>
            </a:r>
          </a:p>
          <a:p>
            <a:pPr algn="ctr"/>
            <a:endParaRPr lang="ru-RU" sz="5400" b="1" i="1" dirty="0"/>
          </a:p>
          <a:p>
            <a:pPr algn="ctr"/>
            <a:endParaRPr lang="ru-RU" sz="5400" b="1" i="1" dirty="0"/>
          </a:p>
          <a:p>
            <a:pPr algn="ctr"/>
            <a:r>
              <a:rPr lang="ru-RU" sz="5400" b="1" i="1" dirty="0"/>
              <a:t>Под снегом свеж</a:t>
            </a:r>
            <a:r>
              <a:rPr lang="ru-RU" sz="5400" b="1" i="1" dirty="0">
                <a:highlight>
                  <a:srgbClr val="00FFFF"/>
                </a:highlight>
              </a:rPr>
              <a:t>им</a:t>
            </a:r>
            <a:r>
              <a:rPr lang="ru-RU" sz="5400" b="1" i="1" dirty="0"/>
              <a:t>, пушист</a:t>
            </a:r>
            <a:r>
              <a:rPr lang="ru-RU" sz="5400" b="1" i="1" dirty="0">
                <a:highlight>
                  <a:srgbClr val="00FFFF"/>
                </a:highlight>
              </a:rPr>
              <a:t>ым</a:t>
            </a:r>
          </a:p>
          <a:p>
            <a:pPr algn="ctr"/>
            <a:endParaRPr lang="ru-RU" sz="5400" b="1" i="1" dirty="0"/>
          </a:p>
          <a:p>
            <a:pPr algn="ctr"/>
            <a:endParaRPr lang="ru-RU" sz="5400" b="1" i="1" dirty="0"/>
          </a:p>
          <a:p>
            <a:pPr algn="ctr"/>
            <a:r>
              <a:rPr lang="ru-RU" sz="5400" b="1" i="1" dirty="0"/>
              <a:t>В листву зелён</a:t>
            </a:r>
            <a:r>
              <a:rPr lang="ru-RU" sz="5400" b="1" i="1" dirty="0">
                <a:highlight>
                  <a:srgbClr val="00FFFF"/>
                </a:highlight>
              </a:rPr>
              <a:t>ую</a:t>
            </a:r>
            <a:r>
              <a:rPr lang="ru-RU" sz="5400" b="1" i="1" dirty="0"/>
              <a:t>, </a:t>
            </a:r>
            <a:r>
              <a:rPr lang="ru-RU" sz="5400" b="1" i="1" dirty="0" err="1"/>
              <a:t>весен</a:t>
            </a:r>
            <a:r>
              <a:rPr lang="ru-RU" sz="5400" b="1" i="1" dirty="0" err="1">
                <a:highlight>
                  <a:srgbClr val="00FFFF"/>
                </a:highlight>
              </a:rPr>
              <a:t>юю</a:t>
            </a:r>
            <a:r>
              <a:rPr lang="ru-RU" sz="5400" b="1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719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CA7D51-F53B-4FE4-BDCC-16E400748173}"/>
              </a:ext>
            </a:extLst>
          </p:cNvPr>
          <p:cNvSpPr txBox="1"/>
          <p:nvPr/>
        </p:nvSpPr>
        <p:spPr>
          <a:xfrm>
            <a:off x="933255" y="0"/>
            <a:ext cx="10727702" cy="652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Задание 1. Вставьте пропущенные буквы, задав вопрос от существительного к прилагательному. </a:t>
            </a:r>
          </a:p>
          <a:p>
            <a:r>
              <a:rPr lang="ru-RU" sz="3600" b="1" dirty="0"/>
              <a:t>Выделите окончания.</a:t>
            </a:r>
            <a:br>
              <a:rPr lang="ru-RU" sz="3200" b="1" dirty="0"/>
            </a:br>
            <a:endParaRPr lang="ru-RU" sz="3200" b="1" dirty="0"/>
          </a:p>
          <a:p>
            <a:endParaRPr lang="ru-RU" dirty="0"/>
          </a:p>
          <a:p>
            <a:r>
              <a:rPr lang="ru-RU" sz="4800" dirty="0" err="1"/>
              <a:t>син</a:t>
            </a:r>
            <a:r>
              <a:rPr lang="ru-RU" sz="4800" dirty="0"/>
              <a:t>... небом                  на могуч… дереве</a:t>
            </a:r>
            <a:br>
              <a:rPr lang="ru-RU" sz="4800" dirty="0"/>
            </a:br>
            <a:endParaRPr lang="ru-RU" sz="4800" dirty="0"/>
          </a:p>
          <a:p>
            <a:r>
              <a:rPr lang="ru-RU" sz="4800" dirty="0" err="1"/>
              <a:t>весенн</a:t>
            </a:r>
            <a:r>
              <a:rPr lang="ru-RU" sz="4800" dirty="0"/>
              <a:t>... утром           в дремуч… лесу</a:t>
            </a:r>
            <a:br>
              <a:rPr lang="ru-RU" sz="4800" dirty="0"/>
            </a:br>
            <a:endParaRPr lang="ru-RU" sz="4800" dirty="0"/>
          </a:p>
          <a:p>
            <a:r>
              <a:rPr lang="ru-RU" sz="4800" dirty="0" err="1"/>
              <a:t>легк</a:t>
            </a:r>
            <a:r>
              <a:rPr lang="ru-RU" sz="4800" dirty="0"/>
              <a:t>...м облаком        по </a:t>
            </a:r>
            <a:r>
              <a:rPr lang="ru-RU" sz="4800" dirty="0" err="1"/>
              <a:t>лесн</a:t>
            </a:r>
            <a:r>
              <a:rPr lang="ru-RU" sz="4800" dirty="0"/>
              <a:t>... тропинке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97822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4A33C2E-3C32-4C08-9BA9-D762ABBF68BD}"/>
              </a:ext>
            </a:extLst>
          </p:cNvPr>
          <p:cNvSpPr txBox="1"/>
          <p:nvPr/>
        </p:nvSpPr>
        <p:spPr>
          <a:xfrm>
            <a:off x="1171280" y="1438926"/>
            <a:ext cx="1068763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/>
              <a:t>о свеж… </a:t>
            </a:r>
            <a:r>
              <a:rPr lang="ru-RU" sz="4800" dirty="0" err="1"/>
              <a:t>травк</a:t>
            </a:r>
            <a:r>
              <a:rPr lang="ru-RU" sz="4800" dirty="0"/>
              <a:t>..          </a:t>
            </a:r>
            <a:r>
              <a:rPr lang="ru-RU" sz="4800" dirty="0" err="1"/>
              <a:t>солнечн</a:t>
            </a:r>
            <a:r>
              <a:rPr lang="ru-RU" sz="4800" dirty="0"/>
              <a:t>... зайчика</a:t>
            </a:r>
          </a:p>
          <a:p>
            <a:endParaRPr lang="ru-RU" sz="4800" dirty="0"/>
          </a:p>
          <a:p>
            <a:r>
              <a:rPr lang="ru-RU" sz="4800" dirty="0"/>
              <a:t>на широк… реке          </a:t>
            </a:r>
            <a:r>
              <a:rPr lang="ru-RU" sz="4800" dirty="0" err="1"/>
              <a:t>умн</a:t>
            </a:r>
            <a:r>
              <a:rPr lang="ru-RU" sz="4800" dirty="0"/>
              <a:t>… заяц </a:t>
            </a:r>
          </a:p>
          <a:p>
            <a:endParaRPr lang="ru-RU" sz="4800" dirty="0"/>
          </a:p>
          <a:p>
            <a:r>
              <a:rPr lang="ru-RU" sz="4800" dirty="0"/>
              <a:t>коряв… дерево            из </a:t>
            </a:r>
            <a:r>
              <a:rPr lang="ru-RU" sz="4800" dirty="0" err="1"/>
              <a:t>плотн</a:t>
            </a:r>
            <a:r>
              <a:rPr lang="ru-RU" sz="4800" dirty="0"/>
              <a:t>… ткани</a:t>
            </a:r>
          </a:p>
        </p:txBody>
      </p:sp>
    </p:spTree>
    <p:extLst>
      <p:ext uri="{BB962C8B-B14F-4D97-AF65-F5344CB8AC3E}">
        <p14:creationId xmlns:p14="http://schemas.microsoft.com/office/powerpoint/2010/main" val="9837437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D9FA28A-D7EE-49D0-AE18-03188EA863AE}"/>
              </a:ext>
            </a:extLst>
          </p:cNvPr>
          <p:cNvSpPr txBox="1"/>
          <p:nvPr/>
        </p:nvSpPr>
        <p:spPr>
          <a:xfrm>
            <a:off x="914400" y="83652"/>
            <a:ext cx="11076495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Задание 2. По смыслу вставьте нужные окончания в прилагательные.  Выделите окончания.</a:t>
            </a:r>
          </a:p>
          <a:p>
            <a:endParaRPr lang="ru-RU" b="1" dirty="0"/>
          </a:p>
          <a:p>
            <a:pPr marL="514350" indent="-514350">
              <a:buAutoNum type="arabicPeriod"/>
            </a:pPr>
            <a:r>
              <a:rPr lang="ru-RU" sz="3600" dirty="0"/>
              <a:t>На строительство </a:t>
            </a:r>
            <a:r>
              <a:rPr lang="ru-RU" sz="3600" i="1" dirty="0" err="1"/>
              <a:t>дачн</a:t>
            </a:r>
            <a:r>
              <a:rPr lang="ru-RU" sz="3600" i="1" dirty="0"/>
              <a:t>... домика </a:t>
            </a:r>
            <a:r>
              <a:rPr lang="ru-RU" sz="3600" dirty="0"/>
              <a:t>привезли доски. </a:t>
            </a:r>
          </a:p>
          <a:p>
            <a:pPr marL="514350" indent="-514350">
              <a:buAutoNum type="arabicPeriod"/>
            </a:pPr>
            <a:endParaRPr lang="ru-RU" sz="3600" dirty="0"/>
          </a:p>
          <a:p>
            <a:r>
              <a:rPr lang="ru-RU" sz="3600" dirty="0"/>
              <a:t>2. Зимой в лесу можно повстречать </a:t>
            </a:r>
            <a:r>
              <a:rPr lang="ru-RU" sz="3600" i="1" dirty="0" err="1"/>
              <a:t>голодн</a:t>
            </a:r>
            <a:r>
              <a:rPr lang="ru-RU" sz="3600" i="1" dirty="0"/>
              <a:t>... и </a:t>
            </a:r>
            <a:r>
              <a:rPr lang="ru-RU" sz="3600" i="1" dirty="0" err="1"/>
              <a:t>зл</a:t>
            </a:r>
            <a:r>
              <a:rPr lang="ru-RU" sz="3600" i="1" dirty="0"/>
              <a:t>... серо... волка. </a:t>
            </a:r>
          </a:p>
          <a:p>
            <a:endParaRPr lang="ru-RU" sz="3600" dirty="0"/>
          </a:p>
          <a:p>
            <a:r>
              <a:rPr lang="ru-RU" sz="3600" dirty="0"/>
              <a:t>3. Вокруг </a:t>
            </a:r>
            <a:r>
              <a:rPr lang="ru-RU" sz="3600" i="1" dirty="0" err="1"/>
              <a:t>древн</a:t>
            </a:r>
            <a:r>
              <a:rPr lang="ru-RU" sz="3600" i="1" dirty="0"/>
              <a:t>... </a:t>
            </a:r>
            <a:r>
              <a:rPr lang="ru-RU" sz="3600" i="1" dirty="0" err="1"/>
              <a:t>рыцарск</a:t>
            </a:r>
            <a:r>
              <a:rPr lang="ru-RU" sz="3600" i="1" dirty="0"/>
              <a:t>... замка </a:t>
            </a:r>
            <a:r>
              <a:rPr lang="ru-RU" sz="3600" dirty="0"/>
              <a:t>был выкопан глубокий ров. </a:t>
            </a:r>
          </a:p>
          <a:p>
            <a:endParaRPr lang="ru-RU" sz="3600" dirty="0"/>
          </a:p>
          <a:p>
            <a:r>
              <a:rPr lang="ru-RU" sz="3600" dirty="0"/>
              <a:t>4. В зоопарке мы видели </a:t>
            </a:r>
            <a:r>
              <a:rPr lang="ru-RU" sz="3600" i="1" dirty="0"/>
              <a:t>толст... неуклюж... носорога</a:t>
            </a:r>
            <a:r>
              <a:rPr lang="ru-RU" sz="3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728736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921F51-9194-44A6-9C8B-320D4715B8DA}"/>
              </a:ext>
            </a:extLst>
          </p:cNvPr>
          <p:cNvSpPr txBox="1"/>
          <p:nvPr/>
        </p:nvSpPr>
        <p:spPr>
          <a:xfrm>
            <a:off x="980389" y="-5417"/>
            <a:ext cx="10944518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/>
              <a:t>5. Ведро воды вытащили из </a:t>
            </a:r>
            <a:r>
              <a:rPr lang="ru-RU" sz="4400" i="1" dirty="0"/>
              <a:t>глубок... колодца. </a:t>
            </a:r>
          </a:p>
          <a:p>
            <a:endParaRPr lang="ru-RU" sz="4400" dirty="0"/>
          </a:p>
          <a:p>
            <a:r>
              <a:rPr lang="ru-RU" sz="4400" dirty="0"/>
              <a:t>6. На крышке </a:t>
            </a:r>
            <a:r>
              <a:rPr lang="ru-RU" sz="4400" i="1" dirty="0" err="1"/>
              <a:t>старинн</a:t>
            </a:r>
            <a:r>
              <a:rPr lang="ru-RU" sz="4400" i="1" dirty="0"/>
              <a:t>... сундука </a:t>
            </a:r>
            <a:r>
              <a:rPr lang="ru-RU" sz="4400" dirty="0"/>
              <a:t>висел замок. </a:t>
            </a:r>
          </a:p>
          <a:p>
            <a:endParaRPr lang="ru-RU" sz="4400" dirty="0"/>
          </a:p>
          <a:p>
            <a:r>
              <a:rPr lang="ru-RU" sz="4400" dirty="0"/>
              <a:t>7. Мама сшила платье из </a:t>
            </a:r>
            <a:r>
              <a:rPr lang="ru-RU" sz="4400" i="1" dirty="0" err="1"/>
              <a:t>льнян</a:t>
            </a:r>
            <a:r>
              <a:rPr lang="ru-RU" sz="4400" i="1" dirty="0"/>
              <a:t>... полотна</a:t>
            </a:r>
            <a:r>
              <a:rPr lang="ru-RU" sz="4400" dirty="0"/>
              <a:t>. </a:t>
            </a:r>
          </a:p>
          <a:p>
            <a:endParaRPr lang="ru-RU" sz="4400" dirty="0"/>
          </a:p>
          <a:p>
            <a:r>
              <a:rPr lang="ru-RU" sz="4400" dirty="0"/>
              <a:t>8. </a:t>
            </a:r>
            <a:r>
              <a:rPr lang="ru-RU" sz="4400" i="1" dirty="0"/>
              <a:t>С </a:t>
            </a:r>
            <a:r>
              <a:rPr lang="ru-RU" sz="4400" i="1" dirty="0" err="1"/>
              <a:t>мягк</a:t>
            </a:r>
            <a:r>
              <a:rPr lang="ru-RU" sz="4400" i="1" dirty="0"/>
              <a:t>... </a:t>
            </a:r>
            <a:r>
              <a:rPr lang="ru-RU" sz="4400" i="1" dirty="0" err="1"/>
              <a:t>удобн</a:t>
            </a:r>
            <a:r>
              <a:rPr lang="ru-RU" sz="4400" i="1" dirty="0"/>
              <a:t>... кресла </a:t>
            </a:r>
            <a:r>
              <a:rPr lang="ru-RU" sz="4400" dirty="0"/>
              <a:t>не хотелось вставать.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411533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64E86B-7E1C-49AE-A762-D27620CB8435}"/>
              </a:ext>
            </a:extLst>
          </p:cNvPr>
          <p:cNvSpPr txBox="1"/>
          <p:nvPr/>
        </p:nvSpPr>
        <p:spPr>
          <a:xfrm>
            <a:off x="1008668" y="172115"/>
            <a:ext cx="10642861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Задание 3. Вставьте по смыслу прилагательные. Выделите окончания.</a:t>
            </a:r>
          </a:p>
          <a:p>
            <a:endParaRPr lang="ru-RU" sz="3200" b="1" dirty="0"/>
          </a:p>
          <a:p>
            <a:r>
              <a:rPr lang="ru-RU" sz="4000" dirty="0"/>
              <a:t>Светит____________солнышко.  </a:t>
            </a:r>
          </a:p>
          <a:p>
            <a:r>
              <a:rPr lang="ru-RU" sz="4000" dirty="0"/>
              <a:t>____________снег остался только в тени. </a:t>
            </a:r>
          </a:p>
          <a:p>
            <a:r>
              <a:rPr lang="ru-RU" sz="4000" dirty="0"/>
              <a:t>На ___________озёрах треснул лёд. </a:t>
            </a:r>
          </a:p>
          <a:p>
            <a:r>
              <a:rPr lang="ru-RU" sz="4000" dirty="0" err="1"/>
              <a:t>Журчат_____________шумные</a:t>
            </a:r>
            <a:r>
              <a:rPr lang="ru-RU" sz="4000" dirty="0"/>
              <a:t> ручьи. </a:t>
            </a:r>
          </a:p>
          <a:p>
            <a:r>
              <a:rPr lang="ru-RU" sz="4000" dirty="0"/>
              <a:t>На берёзах надулись ________________почки.</a:t>
            </a:r>
          </a:p>
          <a:p>
            <a:endParaRPr lang="ru-RU" sz="4000" dirty="0"/>
          </a:p>
          <a:p>
            <a:r>
              <a:rPr lang="ru-RU" sz="4000" u="sng" dirty="0"/>
              <a:t>Слова для справок: </a:t>
            </a:r>
            <a:r>
              <a:rPr lang="ru-RU" sz="4000" i="1" dirty="0"/>
              <a:t>яркое, шумные, рыхлый, маленькие, лесных</a:t>
            </a:r>
          </a:p>
        </p:txBody>
      </p:sp>
    </p:spTree>
    <p:extLst>
      <p:ext uri="{BB962C8B-B14F-4D97-AF65-F5344CB8AC3E}">
        <p14:creationId xmlns:p14="http://schemas.microsoft.com/office/powerpoint/2010/main" val="584655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725186" y="820098"/>
            <a:ext cx="6147850" cy="50167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4000" b="1" dirty="0">
                <a:latin typeface="Comic Sans MS" panose="030F0702030302020204" pitchFamily="66" charset="0"/>
              </a:rPr>
              <a:t>Что обозначает имя прилагательное?</a:t>
            </a:r>
          </a:p>
          <a:p>
            <a:pPr marL="342900" indent="-342900">
              <a:buAutoNum type="arabicPeriod"/>
            </a:pPr>
            <a:endParaRPr lang="ru-RU" sz="4000" dirty="0">
              <a:latin typeface="Comic Sans MS" panose="030F0702030302020204" pitchFamily="66" charset="0"/>
            </a:endParaRPr>
          </a:p>
          <a:p>
            <a:r>
              <a:rPr lang="ru-RU" sz="4000" dirty="0">
                <a:latin typeface="Comic Sans MS" panose="030F0702030302020204" pitchFamily="66" charset="0"/>
              </a:rPr>
              <a:t>1) предмет        </a:t>
            </a:r>
          </a:p>
          <a:p>
            <a:endParaRPr lang="ru-RU" sz="4000" dirty="0">
              <a:latin typeface="Comic Sans MS" panose="030F0702030302020204" pitchFamily="66" charset="0"/>
            </a:endParaRPr>
          </a:p>
          <a:p>
            <a:r>
              <a:rPr lang="ru-RU" sz="4000" dirty="0">
                <a:highlight>
                  <a:srgbClr val="00FFFF"/>
                </a:highlight>
                <a:latin typeface="Comic Sans MS" panose="030F0702030302020204" pitchFamily="66" charset="0"/>
              </a:rPr>
              <a:t>2) признак предмета  </a:t>
            </a:r>
          </a:p>
          <a:p>
            <a:r>
              <a:rPr lang="ru-RU" sz="4000" dirty="0">
                <a:latin typeface="Comic Sans MS" panose="030F0702030302020204" pitchFamily="66" charset="0"/>
              </a:rPr>
              <a:t>       </a:t>
            </a:r>
          </a:p>
          <a:p>
            <a:r>
              <a:rPr lang="ru-RU" sz="4000" dirty="0">
                <a:latin typeface="Comic Sans MS" panose="030F0702030302020204" pitchFamily="66" charset="0"/>
              </a:rPr>
              <a:t> 3) действие предмета</a:t>
            </a: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94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392891" y="409521"/>
            <a:ext cx="7420316" cy="563231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Comic Sans MS" panose="030F0702030302020204" pitchFamily="66" charset="0"/>
              </a:rPr>
              <a:t>2.На какой вопрос отвечает имя прилагательное?</a:t>
            </a:r>
          </a:p>
          <a:p>
            <a:endParaRPr lang="ru-RU" sz="4000" dirty="0">
              <a:latin typeface="Comic Sans MS" panose="030F0702030302020204" pitchFamily="66" charset="0"/>
            </a:endParaRPr>
          </a:p>
          <a:p>
            <a:r>
              <a:rPr lang="ru-RU" sz="4000" dirty="0">
                <a:latin typeface="Comic Sans MS" panose="030F0702030302020204" pitchFamily="66" charset="0"/>
              </a:rPr>
              <a:t>1)кто? что?  </a:t>
            </a:r>
          </a:p>
          <a:p>
            <a:endParaRPr lang="ru-RU" sz="4000" dirty="0">
              <a:latin typeface="Comic Sans MS" panose="030F0702030302020204" pitchFamily="66" charset="0"/>
            </a:endParaRPr>
          </a:p>
          <a:p>
            <a:r>
              <a:rPr lang="ru-RU" sz="4000" dirty="0">
                <a:latin typeface="Comic Sans MS" panose="030F0702030302020204" pitchFamily="66" charset="0"/>
              </a:rPr>
              <a:t>2)что делает? что сделает?  </a:t>
            </a:r>
          </a:p>
          <a:p>
            <a:endParaRPr lang="ru-RU" sz="4000" dirty="0">
              <a:latin typeface="Comic Sans MS" panose="030F0702030302020204" pitchFamily="66" charset="0"/>
            </a:endParaRPr>
          </a:p>
          <a:p>
            <a:r>
              <a:rPr lang="ru-RU" sz="4000" dirty="0">
                <a:latin typeface="Comic Sans MS" panose="030F0702030302020204" pitchFamily="66" charset="0"/>
              </a:rPr>
              <a:t>3)какой? каков? чей?</a:t>
            </a:r>
          </a:p>
          <a:p>
            <a:pPr marL="342900" indent="-342900">
              <a:buAutoNum type="arabicPeriod"/>
            </a:pPr>
            <a:endParaRPr lang="ru-RU" sz="4000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93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392891" y="409521"/>
            <a:ext cx="7420316" cy="563231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Comic Sans MS" panose="030F0702030302020204" pitchFamily="66" charset="0"/>
              </a:rPr>
              <a:t>2.На какой вопрос отвечает имя прилагательное?</a:t>
            </a:r>
          </a:p>
          <a:p>
            <a:endParaRPr lang="ru-RU" sz="4000" dirty="0">
              <a:latin typeface="Comic Sans MS" panose="030F0702030302020204" pitchFamily="66" charset="0"/>
            </a:endParaRPr>
          </a:p>
          <a:p>
            <a:r>
              <a:rPr lang="ru-RU" sz="4000" dirty="0">
                <a:latin typeface="Comic Sans MS" panose="030F0702030302020204" pitchFamily="66" charset="0"/>
              </a:rPr>
              <a:t>1)кто? что?  </a:t>
            </a:r>
          </a:p>
          <a:p>
            <a:endParaRPr lang="ru-RU" sz="4000" dirty="0">
              <a:latin typeface="Comic Sans MS" panose="030F0702030302020204" pitchFamily="66" charset="0"/>
            </a:endParaRPr>
          </a:p>
          <a:p>
            <a:r>
              <a:rPr lang="ru-RU" sz="4000" dirty="0">
                <a:latin typeface="Comic Sans MS" panose="030F0702030302020204" pitchFamily="66" charset="0"/>
              </a:rPr>
              <a:t>2)что делает? что сделает?  </a:t>
            </a:r>
          </a:p>
          <a:p>
            <a:endParaRPr lang="ru-RU" sz="4000" dirty="0">
              <a:latin typeface="Comic Sans MS" panose="030F0702030302020204" pitchFamily="66" charset="0"/>
            </a:endParaRPr>
          </a:p>
          <a:p>
            <a:r>
              <a:rPr lang="ru-RU" sz="4000" dirty="0">
                <a:highlight>
                  <a:srgbClr val="00FFFF"/>
                </a:highlight>
                <a:latin typeface="Comic Sans MS" panose="030F0702030302020204" pitchFamily="66" charset="0"/>
              </a:rPr>
              <a:t>3)какой? каков? чей?</a:t>
            </a:r>
          </a:p>
          <a:p>
            <a:pPr marL="342900" indent="-342900">
              <a:buAutoNum type="arabicPeriod"/>
            </a:pPr>
            <a:endParaRPr lang="ru-RU" sz="4000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69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308050" y="471306"/>
            <a:ext cx="7494309" cy="526297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Comic Sans MS" panose="030F0702030302020204" pitchFamily="66" charset="0"/>
              </a:rPr>
              <a:t>3.Как определить род прилагательного?</a:t>
            </a:r>
          </a:p>
          <a:p>
            <a:endParaRPr lang="ru-RU" sz="4800" dirty="0">
              <a:latin typeface="Comic Sans MS" panose="030F0702030302020204" pitchFamily="66" charset="0"/>
            </a:endParaRPr>
          </a:p>
          <a:p>
            <a:r>
              <a:rPr lang="ru-RU" sz="4800" dirty="0">
                <a:latin typeface="Comic Sans MS" panose="030F0702030302020204" pitchFamily="66" charset="0"/>
              </a:rPr>
              <a:t>1)по вопросу</a:t>
            </a:r>
          </a:p>
          <a:p>
            <a:r>
              <a:rPr lang="ru-RU" sz="4800" dirty="0">
                <a:latin typeface="Comic Sans MS" panose="030F0702030302020204" pitchFamily="66" charset="0"/>
              </a:rPr>
              <a:t>         </a:t>
            </a:r>
          </a:p>
          <a:p>
            <a:r>
              <a:rPr lang="ru-RU" sz="4800" dirty="0">
                <a:latin typeface="Comic Sans MS" panose="030F0702030302020204" pitchFamily="66" charset="0"/>
              </a:rPr>
              <a:t>2)по существительному, с ним связанному.</a:t>
            </a: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131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308050" y="471306"/>
            <a:ext cx="7494309" cy="526297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Comic Sans MS" panose="030F0702030302020204" pitchFamily="66" charset="0"/>
              </a:rPr>
              <a:t>3.Как определить род прилагательного?</a:t>
            </a:r>
          </a:p>
          <a:p>
            <a:endParaRPr lang="ru-RU" sz="4800" dirty="0">
              <a:latin typeface="Comic Sans MS" panose="030F0702030302020204" pitchFamily="66" charset="0"/>
            </a:endParaRPr>
          </a:p>
          <a:p>
            <a:r>
              <a:rPr lang="ru-RU" sz="4800" dirty="0">
                <a:latin typeface="Comic Sans MS" panose="030F0702030302020204" pitchFamily="66" charset="0"/>
              </a:rPr>
              <a:t>1)по вопросу</a:t>
            </a:r>
          </a:p>
          <a:p>
            <a:r>
              <a:rPr lang="ru-RU" sz="4800" dirty="0">
                <a:latin typeface="Comic Sans MS" panose="030F0702030302020204" pitchFamily="66" charset="0"/>
              </a:rPr>
              <a:t>         </a:t>
            </a:r>
          </a:p>
          <a:p>
            <a:r>
              <a:rPr lang="ru-RU" sz="4800" dirty="0">
                <a:highlight>
                  <a:srgbClr val="00FFFF"/>
                </a:highlight>
                <a:latin typeface="Comic Sans MS" panose="030F0702030302020204" pitchFamily="66" charset="0"/>
              </a:rPr>
              <a:t>2)по существительному, с ним связанному.</a:t>
            </a: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203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650556" y="502744"/>
            <a:ext cx="7043392" cy="550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14400" indent="-914400" algn="ctr">
              <a:buAutoNum type="arabicPeriod" startAt="4"/>
            </a:pPr>
            <a:r>
              <a:rPr lang="ru-RU" sz="4400" b="1" dirty="0">
                <a:latin typeface="Comic Sans MS" panose="030F0702030302020204" pitchFamily="66" charset="0"/>
              </a:rPr>
              <a:t>Какие окончания имеют прилагательные среднего рода?</a:t>
            </a:r>
          </a:p>
          <a:p>
            <a:pPr marL="914400" indent="-914400" algn="ctr">
              <a:buAutoNum type="arabicPeriod" startAt="4"/>
            </a:pPr>
            <a:endParaRPr lang="ru-RU" sz="4400" b="1" dirty="0">
              <a:latin typeface="Comic Sans MS" panose="030F0702030302020204" pitchFamily="66" charset="0"/>
            </a:endParaRPr>
          </a:p>
          <a:p>
            <a:pPr marL="914400" indent="-914400">
              <a:buAutoNum type="arabicParenR"/>
            </a:pPr>
            <a:r>
              <a:rPr lang="ru-RU" sz="4400" dirty="0">
                <a:latin typeface="Comic Sans MS" panose="030F0702030302020204" pitchFamily="66" charset="0"/>
              </a:rPr>
              <a:t>–</a:t>
            </a:r>
            <a:r>
              <a:rPr lang="ru-RU" sz="4400" dirty="0" err="1">
                <a:latin typeface="Comic Sans MS" panose="030F0702030302020204" pitchFamily="66" charset="0"/>
              </a:rPr>
              <a:t>ая</a:t>
            </a:r>
            <a:r>
              <a:rPr lang="ru-RU" sz="4400" dirty="0">
                <a:latin typeface="Comic Sans MS" panose="030F0702030302020204" pitchFamily="66" charset="0"/>
              </a:rPr>
              <a:t>, -</a:t>
            </a:r>
            <a:r>
              <a:rPr lang="ru-RU" sz="4400" dirty="0" err="1">
                <a:latin typeface="Comic Sans MS" panose="030F0702030302020204" pitchFamily="66" charset="0"/>
              </a:rPr>
              <a:t>яя</a:t>
            </a:r>
            <a:r>
              <a:rPr lang="ru-RU" sz="4400" dirty="0">
                <a:latin typeface="Comic Sans MS" panose="030F0702030302020204" pitchFamily="66" charset="0"/>
              </a:rPr>
              <a:t> </a:t>
            </a:r>
          </a:p>
          <a:p>
            <a:r>
              <a:rPr lang="ru-RU" sz="4400" dirty="0">
                <a:latin typeface="Comic Sans MS" panose="030F0702030302020204" pitchFamily="66" charset="0"/>
              </a:rPr>
              <a:t>2) –</a:t>
            </a:r>
            <a:r>
              <a:rPr lang="ru-RU" sz="4400" dirty="0" err="1">
                <a:latin typeface="Comic Sans MS" panose="030F0702030302020204" pitchFamily="66" charset="0"/>
              </a:rPr>
              <a:t>ое</a:t>
            </a:r>
            <a:r>
              <a:rPr lang="ru-RU" sz="4400" dirty="0">
                <a:latin typeface="Comic Sans MS" panose="030F0702030302020204" pitchFamily="66" charset="0"/>
              </a:rPr>
              <a:t>, -ее     </a:t>
            </a:r>
          </a:p>
          <a:p>
            <a:r>
              <a:rPr lang="ru-RU" sz="4400" dirty="0">
                <a:latin typeface="Comic Sans MS" panose="030F0702030302020204" pitchFamily="66" charset="0"/>
              </a:rPr>
              <a:t>3) –</a:t>
            </a:r>
            <a:r>
              <a:rPr lang="ru-RU" sz="4400" dirty="0" err="1">
                <a:latin typeface="Comic Sans MS" panose="030F0702030302020204" pitchFamily="66" charset="0"/>
              </a:rPr>
              <a:t>ый</a:t>
            </a:r>
            <a:r>
              <a:rPr lang="ru-RU" sz="4400" dirty="0">
                <a:latin typeface="Comic Sans MS" panose="030F0702030302020204" pitchFamily="66" charset="0"/>
              </a:rPr>
              <a:t>, -</a:t>
            </a:r>
            <a:r>
              <a:rPr lang="ru-RU" sz="4400" dirty="0" err="1">
                <a:latin typeface="Comic Sans MS" panose="030F0702030302020204" pitchFamily="66" charset="0"/>
              </a:rPr>
              <a:t>ий</a:t>
            </a:r>
            <a:r>
              <a:rPr lang="ru-RU" sz="4400" dirty="0">
                <a:latin typeface="Comic Sans MS" panose="030F0702030302020204" pitchFamily="66" charset="0"/>
              </a:rPr>
              <a:t>, -ой.</a:t>
            </a: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370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BB198C-ECF4-4520-8042-27E21803D9AE}"/>
              </a:ext>
            </a:extLst>
          </p:cNvPr>
          <p:cNvSpPr txBox="1"/>
          <p:nvPr/>
        </p:nvSpPr>
        <p:spPr>
          <a:xfrm>
            <a:off x="4650556" y="502744"/>
            <a:ext cx="7043392" cy="550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14400" indent="-914400" algn="ctr">
              <a:buAutoNum type="arabicPeriod" startAt="4"/>
            </a:pPr>
            <a:r>
              <a:rPr lang="ru-RU" sz="4400" b="1" dirty="0">
                <a:latin typeface="Comic Sans MS" panose="030F0702030302020204" pitchFamily="66" charset="0"/>
              </a:rPr>
              <a:t>Какие окончания имеют прилагательные среднего рода?</a:t>
            </a:r>
          </a:p>
          <a:p>
            <a:pPr marL="914400" indent="-914400" algn="ctr">
              <a:buAutoNum type="arabicPeriod" startAt="4"/>
            </a:pPr>
            <a:endParaRPr lang="ru-RU" sz="4400" b="1" dirty="0">
              <a:latin typeface="Comic Sans MS" panose="030F0702030302020204" pitchFamily="66" charset="0"/>
            </a:endParaRPr>
          </a:p>
          <a:p>
            <a:pPr marL="914400" indent="-914400">
              <a:buAutoNum type="arabicParenR"/>
            </a:pPr>
            <a:r>
              <a:rPr lang="ru-RU" sz="4400" dirty="0">
                <a:latin typeface="Comic Sans MS" panose="030F0702030302020204" pitchFamily="66" charset="0"/>
              </a:rPr>
              <a:t>–</a:t>
            </a:r>
            <a:r>
              <a:rPr lang="ru-RU" sz="4400" dirty="0" err="1">
                <a:latin typeface="Comic Sans MS" panose="030F0702030302020204" pitchFamily="66" charset="0"/>
              </a:rPr>
              <a:t>ая</a:t>
            </a:r>
            <a:r>
              <a:rPr lang="ru-RU" sz="4400" dirty="0">
                <a:latin typeface="Comic Sans MS" panose="030F0702030302020204" pitchFamily="66" charset="0"/>
              </a:rPr>
              <a:t>, -</a:t>
            </a:r>
            <a:r>
              <a:rPr lang="ru-RU" sz="4400" dirty="0" err="1">
                <a:latin typeface="Comic Sans MS" panose="030F0702030302020204" pitchFamily="66" charset="0"/>
              </a:rPr>
              <a:t>яя</a:t>
            </a:r>
            <a:r>
              <a:rPr lang="ru-RU" sz="4400" dirty="0">
                <a:latin typeface="Comic Sans MS" panose="030F0702030302020204" pitchFamily="66" charset="0"/>
              </a:rPr>
              <a:t> </a:t>
            </a:r>
          </a:p>
          <a:p>
            <a:r>
              <a:rPr lang="ru-RU" sz="4400" dirty="0">
                <a:highlight>
                  <a:srgbClr val="00FFFF"/>
                </a:highlight>
                <a:latin typeface="Comic Sans MS" panose="030F0702030302020204" pitchFamily="66" charset="0"/>
              </a:rPr>
              <a:t>2) –</a:t>
            </a:r>
            <a:r>
              <a:rPr lang="ru-RU" sz="4400" dirty="0" err="1">
                <a:highlight>
                  <a:srgbClr val="00FFFF"/>
                </a:highlight>
                <a:latin typeface="Comic Sans MS" panose="030F0702030302020204" pitchFamily="66" charset="0"/>
              </a:rPr>
              <a:t>ое</a:t>
            </a:r>
            <a:r>
              <a:rPr lang="ru-RU" sz="4400" dirty="0">
                <a:highlight>
                  <a:srgbClr val="00FFFF"/>
                </a:highlight>
                <a:latin typeface="Comic Sans MS" panose="030F0702030302020204" pitchFamily="66" charset="0"/>
              </a:rPr>
              <a:t>, -ее     </a:t>
            </a:r>
          </a:p>
          <a:p>
            <a:r>
              <a:rPr lang="ru-RU" sz="4400" dirty="0">
                <a:latin typeface="Comic Sans MS" panose="030F0702030302020204" pitchFamily="66" charset="0"/>
              </a:rPr>
              <a:t>3) –</a:t>
            </a:r>
            <a:r>
              <a:rPr lang="ru-RU" sz="4400" dirty="0" err="1">
                <a:latin typeface="Comic Sans MS" panose="030F0702030302020204" pitchFamily="66" charset="0"/>
              </a:rPr>
              <a:t>ый</a:t>
            </a:r>
            <a:r>
              <a:rPr lang="ru-RU" sz="4400" dirty="0">
                <a:latin typeface="Comic Sans MS" panose="030F0702030302020204" pitchFamily="66" charset="0"/>
              </a:rPr>
              <a:t>, -</a:t>
            </a:r>
            <a:r>
              <a:rPr lang="ru-RU" sz="4400" dirty="0" err="1">
                <a:latin typeface="Comic Sans MS" panose="030F0702030302020204" pitchFamily="66" charset="0"/>
              </a:rPr>
              <a:t>ий</a:t>
            </a:r>
            <a:r>
              <a:rPr lang="ru-RU" sz="4400" dirty="0">
                <a:latin typeface="Comic Sans MS" panose="030F0702030302020204" pitchFamily="66" charset="0"/>
              </a:rPr>
              <a:t>, -ой.</a:t>
            </a:r>
          </a:p>
        </p:txBody>
      </p:sp>
      <p:pic>
        <p:nvPicPr>
          <p:cNvPr id="5" name="Рисунок 4" descr="Женщина, направленный вперед">
            <a:extLst>
              <a:ext uri="{FF2B5EF4-FFF2-40B4-BE49-F238E27FC236}">
                <a16:creationId xmlns:a16="http://schemas.microsoft.com/office/drawing/2014/main" id="{7457D1F2-3599-4B74-A47C-EC21ED93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97" y="4024315"/>
            <a:ext cx="3720594" cy="3035822"/>
          </a:xfrm>
          <a:prstGeom prst="rect">
            <a:avLst/>
          </a:prstGeom>
        </p:spPr>
      </p:pic>
      <p:pic>
        <p:nvPicPr>
          <p:cNvPr id="9" name="Рисунок 8" descr="Женщина с длинными волосами">
            <a:extLst>
              <a:ext uri="{FF2B5EF4-FFF2-40B4-BE49-F238E27FC236}">
                <a16:creationId xmlns:a16="http://schemas.microsoft.com/office/drawing/2014/main" id="{3A907D05-CE74-40C6-A270-4540B9E79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62" y="2411472"/>
            <a:ext cx="2510821" cy="2789801"/>
          </a:xfrm>
          <a:prstGeom prst="rect">
            <a:avLst/>
          </a:prstGeom>
        </p:spPr>
      </p:pic>
      <p:pic>
        <p:nvPicPr>
          <p:cNvPr id="15" name="Рисунок 14" descr="Желудок еда энергия лицо">
            <a:extLst>
              <a:ext uri="{FF2B5EF4-FFF2-40B4-BE49-F238E27FC236}">
                <a16:creationId xmlns:a16="http://schemas.microsoft.com/office/drawing/2014/main" id="{D6535A14-17C4-444C-ABEB-B595C1C9F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5490" y="3328477"/>
            <a:ext cx="926827" cy="95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875938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94</TotalTime>
  <Words>649</Words>
  <Application>Microsoft Office PowerPoint</Application>
  <PresentationFormat>Широкоэкранный</PresentationFormat>
  <Paragraphs>151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Comic Sans MS</vt:lpstr>
      <vt:lpstr>Corbel</vt:lpstr>
      <vt:lpstr>Gill Sans MT</vt:lpstr>
      <vt:lpstr>Impact</vt:lpstr>
      <vt:lpstr>Эмблема</vt:lpstr>
      <vt:lpstr>Правописание безударных окончаний имен прилагательных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Правописание безударных окончаний имен прилагательных</dc:title>
  <dc:creator>Pc</dc:creator>
  <cp:lastModifiedBy>Pc</cp:lastModifiedBy>
  <cp:revision>10</cp:revision>
  <dcterms:created xsi:type="dcterms:W3CDTF">2024-03-14T13:49:47Z</dcterms:created>
  <dcterms:modified xsi:type="dcterms:W3CDTF">2024-03-14T15:23:56Z</dcterms:modified>
</cp:coreProperties>
</file>