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media/image1.png" ContentType="image/png"/>
  <Override PartName="/ppt/media/image7.jpeg" ContentType="image/jpe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8.png" ContentType="image/png"/>
  <Override PartName="/ppt/media/image23.jpeg" ContentType="image/jpeg"/>
  <Override PartName="/ppt/media/image9.jpeg" ContentType="image/jpeg"/>
  <Override PartName="/ppt/media/image10.png" ContentType="image/png"/>
  <Override PartName="/ppt/media/image11.jpeg" ContentType="image/jpeg"/>
  <Override PartName="/ppt/media/image12.jpeg" ContentType="image/jpeg"/>
  <Override PartName="/ppt/media/image13.png" ContentType="image/png"/>
  <Override PartName="/ppt/media/image14.jpeg" ContentType="image/jpeg"/>
  <Override PartName="/ppt/media/image29.png" ContentType="image/png"/>
  <Override PartName="/ppt/media/image15.jpeg" ContentType="image/jpeg"/>
  <Override PartName="/ppt/media/image39.png" ContentType="image/png"/>
  <Override PartName="/ppt/media/image16.png" ContentType="image/png"/>
  <Override PartName="/ppt/media/image17.png" ContentType="image/png"/>
  <Override PartName="/ppt/media/image18.jpeg" ContentType="image/jpeg"/>
  <Override PartName="/ppt/media/image19.png" ContentType="image/png"/>
  <Override PartName="/ppt/media/image20.png" ContentType="image/png"/>
  <Override PartName="/ppt/media/image21.jpeg" ContentType="image/jpeg"/>
  <Override PartName="/ppt/media/image22.jpeg" ContentType="image/jpeg"/>
  <Override PartName="/ppt/media/image24.png" ContentType="image/png"/>
  <Override PartName="/ppt/media/image25.jpeg" ContentType="image/jpeg"/>
  <Override PartName="/ppt/media/image26.jpeg" ContentType="image/jpeg"/>
  <Override PartName="/ppt/media/image37.png" ContentType="image/png"/>
  <Override PartName="/ppt/media/image27.jpeg" ContentType="image/jpeg"/>
  <Override PartName="/ppt/media/image28.png" ContentType="image/png"/>
  <Override PartName="/ppt/media/image30.jpeg" ContentType="image/jpeg"/>
  <Override PartName="/ppt/media/image32.png" ContentType="image/png"/>
  <Override PartName="/ppt/media/image31.jpeg" ContentType="image/jpeg"/>
  <Override PartName="/ppt/media/image33.png" ContentType="image/png"/>
  <Override PartName="/ppt/media/image34.png" ContentType="image/png"/>
  <Override PartName="/ppt/media/image35.jpeg" ContentType="image/jpeg"/>
  <Override PartName="/ppt/media/image36.png" ContentType="image/png"/>
  <Override PartName="/ppt/media/image38.png" ContentType="image/png"/>
  <Override PartName="/ppt/media/image40.png" ContentType="image/png"/>
  <Override PartName="/ppt/media/image42.jpeg" ContentType="image/jpeg"/>
  <Override PartName="/ppt/media/image41.png" ContentType="image/png"/>
  <Override PartName="/ppt/media/image43.jpeg" ContentType="image/jpeg"/>
  <Override PartName="/ppt/media/image44.png" ContentType="image/png"/>
  <Override PartName="/ppt/media/image45.png" ContentType="image/png"/>
  <Override PartName="/ppt/media/image46.png" ContentType="image/png"/>
  <Override PartName="/ppt/media/image47.jpeg" ContentType="image/jpeg"/>
  <Override PartName="/ppt/media/image48.png" ContentType="image/png"/>
  <Override PartName="/ppt/media/image49.png" ContentType="image/png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algn="r">
              <a:buNone/>
            </a:pPr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algn="r">
              <a:buNone/>
            </a:pPr>
            <a:fld id="{85096AB1-02E9-4760-9F08-CE3684C7CE7B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24" name="PlaceHolder 3"/>
          <p:cNvSpPr>
            <a:spLocks noGrp="1"/>
          </p:cNvSpPr>
          <p:nvPr>
            <p:ph type="sldNum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  <a:buNone/>
            </a:pPr>
            <a:fld id="{F797504F-72E2-4DB6-8BFD-7D20F73EB211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27" name="PlaceHolder 3"/>
          <p:cNvSpPr>
            <a:spLocks noGrp="1"/>
          </p:cNvSpPr>
          <p:nvPr>
            <p:ph type="sldNum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  <a:buNone/>
            </a:pPr>
            <a:fld id="{FF388EAE-D275-4E33-937C-B148E5517694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22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 type="sldNum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  <a:buNone/>
            </a:pPr>
            <a:fld id="{4265B43A-7538-4BD4-9F40-275813E523A6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  <a:buNone/>
            </a:pPr>
            <a:fld id="{D4628374-FF85-4873-9B79-077AAE25E676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14.3.24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1FFDD101-9074-464F-A2F0-EBAA7EBD8F6F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  <a:buNone/>
            </a:pPr>
            <a:fld id="{FA9DDCB8-7397-4C78-B9AE-A4F37D7CAC9D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14.3.24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A44A6149-ED72-4589-B5F6-BC5154E8265E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slideLayout" Target="../slideLayouts/slideLayout1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slideLayout" Target="../slideLayouts/slideLayout1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jpeg"/><Relationship Id="rId5" Type="http://schemas.openxmlformats.org/officeDocument/2006/relationships/slideLayout" Target="../slideLayouts/slideLayout1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slideLayout" Target="../slideLayouts/slideLayout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image" Target="../media/image42.jpeg"/><Relationship Id="rId5" Type="http://schemas.openxmlformats.org/officeDocument/2006/relationships/slideLayout" Target="../slideLayouts/slideLayout1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image" Target="../media/image47.jpe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slideLayout" Target="../slideLayouts/slideLayout1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4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4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1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1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4" Type="http://schemas.openxmlformats.org/officeDocument/2006/relationships/slideLayout" Target="../slideLayouts/slideLayout1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slideLayout" Target="../slideLayouts/slideLayout1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image" Target="../media/image18.jpeg"/><Relationship Id="rId4" Type="http://schemas.openxmlformats.org/officeDocument/2006/relationships/slideLayout" Target="../slideLayouts/slideLayout1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slideLayout" Target="../slideLayouts/slideLayout1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Рисунок 3" descr=""/>
          <p:cNvPicPr/>
          <p:nvPr/>
        </p:nvPicPr>
        <p:blipFill>
          <a:blip r:embed="rId1"/>
          <a:stretch/>
        </p:blipFill>
        <p:spPr>
          <a:xfrm>
            <a:off x="690480" y="-419040"/>
            <a:ext cx="7824600" cy="7514640"/>
          </a:xfrm>
          <a:prstGeom prst="rect">
            <a:avLst/>
          </a:prstGeom>
          <a:ln w="0">
            <a:noFill/>
          </a:ln>
        </p:spPr>
      </p:pic>
      <p:sp>
        <p:nvSpPr>
          <p:cNvPr id="89" name="TextBox 5"/>
          <p:cNvSpPr/>
          <p:nvPr/>
        </p:nvSpPr>
        <p:spPr>
          <a:xfrm>
            <a:off x="1835640" y="1268640"/>
            <a:ext cx="633636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3600" spc="-1" strike="noStrike">
                <a:solidFill>
                  <a:srgbClr val="00b050"/>
                </a:solidFill>
                <a:latin typeface="Open Sans"/>
                <a:ea typeface="Open Sans"/>
              </a:rPr>
              <a:t>Мои безопасные каникулы</a:t>
            </a:r>
            <a:r>
              <a:rPr b="0" i="1" lang="en-US" sz="3600" spc="-1" strike="noStrike">
                <a:solidFill>
                  <a:srgbClr val="00b050"/>
                </a:solidFill>
                <a:latin typeface="Open Sans"/>
                <a:ea typeface="Open Sans"/>
              </a:rPr>
              <a:t>.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3600" spc="-1" strike="noStrike">
              <a:latin typeface="Arial"/>
            </a:endParaRPr>
          </a:p>
        </p:txBody>
      </p:sp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996000" y="3501000"/>
            <a:ext cx="4608000" cy="2232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5000"/>
          </a:bodyPr>
          <a:p>
            <a:pPr algn="ctr">
              <a:lnSpc>
                <a:spcPct val="100000"/>
              </a:lnSpc>
              <a:buNone/>
            </a:pPr>
            <a:r>
              <a:rPr b="1" i="1" lang="ru-RU" sz="3200" spc="-1" strike="noStrike">
                <a:solidFill>
                  <a:srgbClr val="008000"/>
                </a:solidFill>
                <a:latin typeface="Times New Roman"/>
              </a:rPr>
              <a:t>Выполнил:Преподаватель-организаторОБЖ</a:t>
            </a:r>
            <a:br/>
            <a:r>
              <a:rPr b="1" i="1" lang="ru-RU" sz="3200" spc="-1" strike="noStrike">
                <a:solidFill>
                  <a:srgbClr val="008000"/>
                </a:solidFill>
                <a:latin typeface="Times New Roman"/>
              </a:rPr>
              <a:t>ГКОУ РД «РЦДОДИ»Сефербеков Ш.Т.</a:t>
            </a:r>
            <a:br/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7" dur="20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Прямоугольник 5"/>
          <p:cNvSpPr/>
          <p:nvPr/>
        </p:nvSpPr>
        <p:spPr>
          <a:xfrm>
            <a:off x="0" y="201240"/>
            <a:ext cx="9143640" cy="90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49" name="Рисунок 2" descr=""/>
          <p:cNvPicPr/>
          <p:nvPr/>
        </p:nvPicPr>
        <p:blipFill>
          <a:blip r:embed="rId1"/>
          <a:stretch/>
        </p:blipFill>
        <p:spPr>
          <a:xfrm>
            <a:off x="6497640" y="4657680"/>
            <a:ext cx="2447640" cy="2199960"/>
          </a:xfrm>
          <a:prstGeom prst="rect">
            <a:avLst/>
          </a:prstGeom>
          <a:ln w="0">
            <a:noFill/>
          </a:ln>
        </p:spPr>
      </p:pic>
      <p:sp>
        <p:nvSpPr>
          <p:cNvPr id="150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7AFCAB4C-573D-4340-834A-CCB72C1D082A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51" name="TextBox 1"/>
          <p:cNvSpPr/>
          <p:nvPr/>
        </p:nvSpPr>
        <p:spPr>
          <a:xfrm>
            <a:off x="597960" y="1366200"/>
            <a:ext cx="8002080" cy="179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Хорошо подумай, прежде, чем забраться на крышу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или самое высокое дерево!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А то вместо подвижных игр, катания на велосипеде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придётся лежать в больнице.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52" name="TextBox 4"/>
          <p:cNvSpPr/>
          <p:nvPr/>
        </p:nvSpPr>
        <p:spPr>
          <a:xfrm>
            <a:off x="588240" y="3703680"/>
            <a:ext cx="761076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 особо серьёзных случаях можно разбиться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насмерть или остаться инвалидом на всю жизнь.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53" name="TextBox 6"/>
          <p:cNvSpPr/>
          <p:nvPr/>
        </p:nvSpPr>
        <p:spPr>
          <a:xfrm>
            <a:off x="303840" y="281160"/>
            <a:ext cx="74174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Запомни!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161" dur="indefinite" restart="never" nodeType="tmRoot">
          <p:childTnLst>
            <p:seq>
              <p:cTn id="162" dur="indefinite" nodeType="mainSeq">
                <p:childTnLst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6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4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Прямоугольник 5"/>
          <p:cNvSpPr/>
          <p:nvPr/>
        </p:nvSpPr>
        <p:spPr>
          <a:xfrm>
            <a:off x="4680" y="255960"/>
            <a:ext cx="9143640" cy="90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</a:rPr>
              <a:t>Спички не тронь!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55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70144AD6-7933-41BC-8454-4A36925BFCA7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56" name="TextBox 4"/>
          <p:cNvSpPr/>
          <p:nvPr/>
        </p:nvSpPr>
        <p:spPr>
          <a:xfrm>
            <a:off x="395640" y="1412640"/>
            <a:ext cx="6404760" cy="179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Все дети любознательны и интересуются разными предметами. Если друзья предложили поиграть со спичками , откажись!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57" name="Picture 2" descr="C:\Users\Пользователь\Desktop\Каникулы\лето0009 - копия.jpg"/>
          <p:cNvPicPr/>
          <p:nvPr/>
        </p:nvPicPr>
        <p:blipFill>
          <a:blip r:embed="rId1"/>
          <a:stretch/>
        </p:blipFill>
        <p:spPr>
          <a:xfrm>
            <a:off x="6800760" y="1162800"/>
            <a:ext cx="2279520" cy="2065320"/>
          </a:xfrm>
          <a:prstGeom prst="rect">
            <a:avLst/>
          </a:prstGeom>
          <a:ln w="0">
            <a:noFill/>
          </a:ln>
        </p:spPr>
      </p:pic>
      <p:sp>
        <p:nvSpPr>
          <p:cNvPr id="158" name="TextBox 1"/>
          <p:cNvSpPr/>
          <p:nvPr/>
        </p:nvSpPr>
        <p:spPr>
          <a:xfrm>
            <a:off x="1585440" y="3501000"/>
            <a:ext cx="716400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Горящая спичка, брошенная на пол, способна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уничтожить всё вокруг.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59" name="Picture 3" descr="C:\Users\Пользователь\Desktop\Каникулы\лето0010.jpg"/>
          <p:cNvPicPr/>
          <p:nvPr/>
        </p:nvPicPr>
        <p:blipFill>
          <a:blip r:embed="rId2"/>
          <a:stretch/>
        </p:blipFill>
        <p:spPr>
          <a:xfrm>
            <a:off x="83160" y="4657680"/>
            <a:ext cx="2880000" cy="2199960"/>
          </a:xfrm>
          <a:prstGeom prst="rect">
            <a:avLst/>
          </a:prstGeom>
          <a:ln w="0">
            <a:noFill/>
          </a:ln>
        </p:spPr>
      </p:pic>
      <p:sp>
        <p:nvSpPr>
          <p:cNvPr id="160" name="TextBox 6"/>
          <p:cNvSpPr/>
          <p:nvPr/>
        </p:nvSpPr>
        <p:spPr>
          <a:xfrm>
            <a:off x="2887560" y="5280840"/>
            <a:ext cx="389196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При пожаре  вызывай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по телефону спасателей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!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61" name="Picture 2" descr="C:\Users\Пользователь\Desktop\Каникулы\лето0011.jpg"/>
          <p:cNvPicPr/>
          <p:nvPr/>
        </p:nvPicPr>
        <p:blipFill>
          <a:blip r:embed="rId3"/>
          <a:stretch/>
        </p:blipFill>
        <p:spPr>
          <a:xfrm>
            <a:off x="6660360" y="4455000"/>
            <a:ext cx="2419920" cy="2402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177" dur="indefinite" restart="never" nodeType="tmRoot">
          <p:childTnLst>
            <p:seq>
              <p:cTn id="178" dur="indefinite" nodeType="mainSeq">
                <p:childTnLst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90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5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9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02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14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Прямоугольник 5"/>
          <p:cNvSpPr/>
          <p:nvPr/>
        </p:nvSpPr>
        <p:spPr>
          <a:xfrm>
            <a:off x="0" y="201240"/>
            <a:ext cx="9143640" cy="906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TextBox 6"/>
          <p:cNvSpPr/>
          <p:nvPr/>
        </p:nvSpPr>
        <p:spPr>
          <a:xfrm>
            <a:off x="0" y="196560"/>
            <a:ext cx="774900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Собака бывает кусачей...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64" name="TextBox 7"/>
          <p:cNvSpPr/>
          <p:nvPr/>
        </p:nvSpPr>
        <p:spPr>
          <a:xfrm>
            <a:off x="3483720" y="1268640"/>
            <a:ext cx="525780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262626"/>
                </a:solidFill>
                <a:latin typeface="Calibri"/>
                <a:ea typeface="Open Sans"/>
              </a:rPr>
              <a:t>Гуляя на улице, тебе может встретиться неизвестная собака.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65" name="Рисунок 8" descr=""/>
          <p:cNvPicPr/>
          <p:nvPr/>
        </p:nvPicPr>
        <p:blipFill>
          <a:blip r:embed="rId1"/>
          <a:stretch/>
        </p:blipFill>
        <p:spPr>
          <a:xfrm>
            <a:off x="7721640" y="-57960"/>
            <a:ext cx="1244160" cy="1165320"/>
          </a:xfrm>
          <a:prstGeom prst="rect">
            <a:avLst/>
          </a:prstGeom>
          <a:ln w="0">
            <a:noFill/>
          </a:ln>
        </p:spPr>
      </p:pic>
      <p:pic>
        <p:nvPicPr>
          <p:cNvPr id="166" name="Рисунок 1" descr=""/>
          <p:cNvPicPr/>
          <p:nvPr/>
        </p:nvPicPr>
        <p:blipFill>
          <a:blip r:embed="rId2"/>
          <a:stretch/>
        </p:blipFill>
        <p:spPr>
          <a:xfrm>
            <a:off x="-812880" y="4305240"/>
            <a:ext cx="4309920" cy="2929680"/>
          </a:xfrm>
          <a:prstGeom prst="rect">
            <a:avLst/>
          </a:prstGeom>
          <a:ln w="0">
            <a:noFill/>
          </a:ln>
        </p:spPr>
      </p:pic>
      <p:sp>
        <p:nvSpPr>
          <p:cNvPr id="167" name="PlaceHolder 1"/>
          <p:cNvSpPr>
            <a:spLocks noGrp="1"/>
          </p:cNvSpPr>
          <p:nvPr>
            <p:ph type="sldNum"/>
          </p:nvPr>
        </p:nvSpPr>
        <p:spPr>
          <a:xfrm>
            <a:off x="6692760" y="625464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784BD8A6-A9A6-40CD-99AA-F2C9672ACA6C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168" name="Picture 2" descr="C:\Users\Пользователь\Desktop\Каникулы\лето0001.jpg"/>
          <p:cNvPicPr/>
          <p:nvPr/>
        </p:nvPicPr>
        <p:blipFill>
          <a:blip r:embed="rId3"/>
          <a:stretch/>
        </p:blipFill>
        <p:spPr>
          <a:xfrm>
            <a:off x="296280" y="1070280"/>
            <a:ext cx="3201120" cy="3438360"/>
          </a:xfrm>
          <a:prstGeom prst="rect">
            <a:avLst/>
          </a:prstGeom>
          <a:ln w="0">
            <a:noFill/>
          </a:ln>
        </p:spPr>
      </p:pic>
      <p:sp>
        <p:nvSpPr>
          <p:cNvPr id="169" name="TextBox 2"/>
          <p:cNvSpPr/>
          <p:nvPr/>
        </p:nvSpPr>
        <p:spPr>
          <a:xfrm>
            <a:off x="3996000" y="3645000"/>
            <a:ext cx="71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70" name="TextBox 4"/>
          <p:cNvSpPr/>
          <p:nvPr/>
        </p:nvSpPr>
        <p:spPr>
          <a:xfrm>
            <a:off x="3727800" y="2276280"/>
            <a:ext cx="33876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Не подходи к собаке.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71" name="TextBox 9"/>
          <p:cNvSpPr/>
          <p:nvPr/>
        </p:nvSpPr>
        <p:spPr>
          <a:xfrm>
            <a:off x="3706920" y="2878920"/>
            <a:ext cx="28008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Не маши руками.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72" name="TextBox 10"/>
          <p:cNvSpPr/>
          <p:nvPr/>
        </p:nvSpPr>
        <p:spPr>
          <a:xfrm>
            <a:off x="4572000" y="5085360"/>
            <a:ext cx="453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73" name="TextBox 11"/>
          <p:cNvSpPr/>
          <p:nvPr/>
        </p:nvSpPr>
        <p:spPr>
          <a:xfrm>
            <a:off x="3754440" y="3567960"/>
            <a:ext cx="17600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Не убегай.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74" name="TextBox 13"/>
          <p:cNvSpPr/>
          <p:nvPr/>
        </p:nvSpPr>
        <p:spPr>
          <a:xfrm>
            <a:off x="3878640" y="6093360"/>
            <a:ext cx="49284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Чётко скомандуй собаке « Фу!»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75" name="Picture 3" descr="C:\Users\Пользователь\Desktop\Каникулы\лето0002.jpg"/>
          <p:cNvPicPr/>
          <p:nvPr/>
        </p:nvPicPr>
        <p:blipFill>
          <a:blip r:embed="rId4"/>
          <a:stretch/>
        </p:blipFill>
        <p:spPr>
          <a:xfrm>
            <a:off x="6588360" y="3140640"/>
            <a:ext cx="2377440" cy="2629440"/>
          </a:xfrm>
          <a:prstGeom prst="rect">
            <a:avLst/>
          </a:prstGeom>
          <a:ln w="0">
            <a:noFill/>
          </a:ln>
        </p:spPr>
      </p:pic>
      <p:sp>
        <p:nvSpPr>
          <p:cNvPr id="176" name="TextBox 12"/>
          <p:cNvSpPr/>
          <p:nvPr/>
        </p:nvSpPr>
        <p:spPr>
          <a:xfrm>
            <a:off x="3597840" y="4194000"/>
            <a:ext cx="301248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Обходи стороной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бездомных собак.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215" dur="indefinite" restart="never" nodeType="tmRoot">
          <p:childTnLst>
            <p:seq>
              <p:cTn id="216" dur="indefinite" nodeType="mainSeq">
                <p:childTnLst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21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6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3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4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4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4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55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61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6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6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Прямоугольник 5"/>
          <p:cNvSpPr/>
          <p:nvPr/>
        </p:nvSpPr>
        <p:spPr>
          <a:xfrm>
            <a:off x="0" y="201240"/>
            <a:ext cx="8971560" cy="906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8" name="TextBox 6"/>
          <p:cNvSpPr/>
          <p:nvPr/>
        </p:nvSpPr>
        <p:spPr>
          <a:xfrm>
            <a:off x="303840" y="281160"/>
            <a:ext cx="74174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Стоять! Бояться!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79" name="Рисунок 2" descr=""/>
          <p:cNvPicPr/>
          <p:nvPr/>
        </p:nvPicPr>
        <p:blipFill>
          <a:blip r:embed="rId1"/>
          <a:stretch/>
        </p:blipFill>
        <p:spPr>
          <a:xfrm flipH="1">
            <a:off x="5956560" y="3861000"/>
            <a:ext cx="3530160" cy="3134520"/>
          </a:xfrm>
          <a:prstGeom prst="rect">
            <a:avLst/>
          </a:prstGeom>
          <a:ln w="0">
            <a:noFill/>
          </a:ln>
        </p:spPr>
      </p:pic>
      <p:pic>
        <p:nvPicPr>
          <p:cNvPr id="180" name="Рисунок 9" descr=""/>
          <p:cNvPicPr/>
          <p:nvPr/>
        </p:nvPicPr>
        <p:blipFill>
          <a:blip r:embed="rId2"/>
          <a:stretch/>
        </p:blipFill>
        <p:spPr>
          <a:xfrm>
            <a:off x="1835640" y="4293000"/>
            <a:ext cx="4762080" cy="2990520"/>
          </a:xfrm>
          <a:prstGeom prst="rect">
            <a:avLst/>
          </a:prstGeom>
          <a:ln w="0">
            <a:noFill/>
          </a:ln>
        </p:spPr>
      </p:pic>
      <p:pic>
        <p:nvPicPr>
          <p:cNvPr id="181" name="Рисунок 11" descr=""/>
          <p:cNvPicPr/>
          <p:nvPr/>
        </p:nvPicPr>
        <p:blipFill>
          <a:blip r:embed="rId3"/>
          <a:stretch/>
        </p:blipFill>
        <p:spPr>
          <a:xfrm>
            <a:off x="7745040" y="258840"/>
            <a:ext cx="1081080" cy="848520"/>
          </a:xfrm>
          <a:prstGeom prst="rect">
            <a:avLst/>
          </a:prstGeom>
          <a:ln w="0">
            <a:noFill/>
          </a:ln>
        </p:spPr>
      </p:pic>
      <p:sp>
        <p:nvSpPr>
          <p:cNvPr id="182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147D8382-7027-4E5B-8763-2ACF6C2844B0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183" name="Picture 2" descr="C:\Users\Пользователь\Desktop\Каникулы\лето0004.jpg"/>
          <p:cNvPicPr/>
          <p:nvPr/>
        </p:nvPicPr>
        <p:blipFill>
          <a:blip r:embed="rId4"/>
          <a:stretch/>
        </p:blipFill>
        <p:spPr>
          <a:xfrm>
            <a:off x="0" y="1200960"/>
            <a:ext cx="3096000" cy="4085640"/>
          </a:xfrm>
          <a:prstGeom prst="rect">
            <a:avLst/>
          </a:prstGeom>
          <a:ln w="0">
            <a:noFill/>
          </a:ln>
        </p:spPr>
      </p:pic>
      <p:sp>
        <p:nvSpPr>
          <p:cNvPr id="184" name="TextBox 4"/>
          <p:cNvSpPr/>
          <p:nvPr/>
        </p:nvSpPr>
        <p:spPr>
          <a:xfrm>
            <a:off x="2973240" y="1281600"/>
            <a:ext cx="5965920" cy="137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На улице или в общественном месте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ты можешь увидеть подозрительный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безхозный предмет.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85" name="TextBox 8"/>
          <p:cNvSpPr/>
          <p:nvPr/>
        </p:nvSpPr>
        <p:spPr>
          <a:xfrm>
            <a:off x="3186360" y="3069000"/>
            <a:ext cx="5071680" cy="137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Непонятные предметы на улице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могут быть очень опасны для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твоей жизни!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269" dur="indefinite" restart="never" nodeType="tmRoot">
          <p:childTnLst>
            <p:seq>
              <p:cTn id="270" dur="indefinite" nodeType="mainSeq">
                <p:childTnLst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75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0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81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8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Прямоугольник 5"/>
          <p:cNvSpPr/>
          <p:nvPr/>
        </p:nvSpPr>
        <p:spPr>
          <a:xfrm>
            <a:off x="107640" y="201240"/>
            <a:ext cx="9036000" cy="906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7" name="TextBox 6"/>
          <p:cNvSpPr/>
          <p:nvPr/>
        </p:nvSpPr>
        <p:spPr>
          <a:xfrm>
            <a:off x="303840" y="281160"/>
            <a:ext cx="74174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Что делать?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88" name="Рисунок 2" descr=""/>
          <p:cNvPicPr/>
          <p:nvPr/>
        </p:nvPicPr>
        <p:blipFill>
          <a:blip r:embed="rId1"/>
          <a:stretch/>
        </p:blipFill>
        <p:spPr>
          <a:xfrm flipH="1">
            <a:off x="5956560" y="3861000"/>
            <a:ext cx="3530160" cy="3134520"/>
          </a:xfrm>
          <a:prstGeom prst="rect">
            <a:avLst/>
          </a:prstGeom>
          <a:ln w="0">
            <a:noFill/>
          </a:ln>
        </p:spPr>
      </p:pic>
      <p:pic>
        <p:nvPicPr>
          <p:cNvPr id="189" name="Рисунок 11" descr=""/>
          <p:cNvPicPr/>
          <p:nvPr/>
        </p:nvPicPr>
        <p:blipFill>
          <a:blip r:embed="rId2"/>
          <a:stretch/>
        </p:blipFill>
        <p:spPr>
          <a:xfrm>
            <a:off x="7899120" y="258840"/>
            <a:ext cx="1081080" cy="848520"/>
          </a:xfrm>
          <a:prstGeom prst="rect">
            <a:avLst/>
          </a:prstGeom>
          <a:ln w="0">
            <a:noFill/>
          </a:ln>
        </p:spPr>
      </p:pic>
      <p:sp>
        <p:nvSpPr>
          <p:cNvPr id="190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1CA52DEA-ECB4-4B1E-85C0-0FC0DC5E076B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91" name="TextBox 3"/>
          <p:cNvSpPr/>
          <p:nvPr/>
        </p:nvSpPr>
        <p:spPr>
          <a:xfrm>
            <a:off x="338760" y="1727280"/>
            <a:ext cx="594468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1. Не трогай и не подходи к предмету.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92" name="TextBox 7"/>
          <p:cNvSpPr/>
          <p:nvPr/>
        </p:nvSpPr>
        <p:spPr>
          <a:xfrm>
            <a:off x="934560" y="3146040"/>
            <a:ext cx="696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2. Немедленно сообщи о находке взрослым.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93" name="TextBox 10"/>
          <p:cNvSpPr/>
          <p:nvPr/>
        </p:nvSpPr>
        <p:spPr>
          <a:xfrm>
            <a:off x="1979640" y="4005000"/>
            <a:ext cx="716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94" name="TextBox 12"/>
          <p:cNvSpPr/>
          <p:nvPr/>
        </p:nvSpPr>
        <p:spPr>
          <a:xfrm>
            <a:off x="2039760" y="4374360"/>
            <a:ext cx="410688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3.Срочно уходи подальше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от данного предмета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95" name="Рисунок 13" descr=""/>
          <p:cNvPicPr/>
          <p:nvPr/>
        </p:nvPicPr>
        <p:blipFill>
          <a:blip r:embed="rId3"/>
          <a:stretch/>
        </p:blipFill>
        <p:spPr>
          <a:xfrm flipH="1">
            <a:off x="5956560" y="3861000"/>
            <a:ext cx="3530160" cy="3134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290" dur="indefinite" restart="never" nodeType="tmRoot">
          <p:childTnLst>
            <p:seq>
              <p:cTn id="291" dur="indefinite" nodeType="mainSeq">
                <p:childTnLst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6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9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8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3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0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5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0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11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Прямоугольник 5"/>
          <p:cNvSpPr/>
          <p:nvPr/>
        </p:nvSpPr>
        <p:spPr>
          <a:xfrm>
            <a:off x="0" y="201240"/>
            <a:ext cx="8971560" cy="906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7" name="TextBox 6"/>
          <p:cNvSpPr/>
          <p:nvPr/>
        </p:nvSpPr>
        <p:spPr>
          <a:xfrm>
            <a:off x="303840" y="281160"/>
            <a:ext cx="74174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Грибной сезон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98" name="Рисунок 2" descr=""/>
          <p:cNvPicPr/>
          <p:nvPr/>
        </p:nvPicPr>
        <p:blipFill>
          <a:blip r:embed="rId1"/>
          <a:stretch/>
        </p:blipFill>
        <p:spPr>
          <a:xfrm flipH="1">
            <a:off x="5956560" y="3861000"/>
            <a:ext cx="3530160" cy="3134520"/>
          </a:xfrm>
          <a:prstGeom prst="rect">
            <a:avLst/>
          </a:prstGeom>
          <a:ln w="0">
            <a:noFill/>
          </a:ln>
        </p:spPr>
      </p:pic>
      <p:pic>
        <p:nvPicPr>
          <p:cNvPr id="199" name="Рисунок 9" descr=""/>
          <p:cNvPicPr/>
          <p:nvPr/>
        </p:nvPicPr>
        <p:blipFill>
          <a:blip r:embed="rId2"/>
          <a:stretch/>
        </p:blipFill>
        <p:spPr>
          <a:xfrm>
            <a:off x="2418120" y="4270320"/>
            <a:ext cx="4762080" cy="2990520"/>
          </a:xfrm>
          <a:prstGeom prst="rect">
            <a:avLst/>
          </a:prstGeom>
          <a:ln w="0">
            <a:noFill/>
          </a:ln>
        </p:spPr>
      </p:pic>
      <p:pic>
        <p:nvPicPr>
          <p:cNvPr id="200" name="Рисунок 11" descr=""/>
          <p:cNvPicPr/>
          <p:nvPr/>
        </p:nvPicPr>
        <p:blipFill>
          <a:blip r:embed="rId3"/>
          <a:stretch/>
        </p:blipFill>
        <p:spPr>
          <a:xfrm>
            <a:off x="7745040" y="258840"/>
            <a:ext cx="1081080" cy="848520"/>
          </a:xfrm>
          <a:prstGeom prst="rect">
            <a:avLst/>
          </a:prstGeom>
          <a:ln w="0">
            <a:noFill/>
          </a:ln>
        </p:spPr>
      </p:pic>
      <p:sp>
        <p:nvSpPr>
          <p:cNvPr id="201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606E0953-F2AE-41AB-B6C8-5B5C6963804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202" name="Picture 2" descr="C:\Users\Пользователь\Desktop\Каникулы\лето0012.jpg"/>
          <p:cNvPicPr/>
          <p:nvPr/>
        </p:nvPicPr>
        <p:blipFill>
          <a:blip r:embed="rId4"/>
          <a:stretch/>
        </p:blipFill>
        <p:spPr>
          <a:xfrm>
            <a:off x="179640" y="3285000"/>
            <a:ext cx="2448000" cy="3533760"/>
          </a:xfrm>
          <a:prstGeom prst="rect">
            <a:avLst/>
          </a:prstGeom>
          <a:ln w="0">
            <a:noFill/>
          </a:ln>
        </p:spPr>
      </p:pic>
      <p:sp>
        <p:nvSpPr>
          <p:cNvPr id="203" name="TextBox 3"/>
          <p:cNvSpPr/>
          <p:nvPr/>
        </p:nvSpPr>
        <p:spPr>
          <a:xfrm>
            <a:off x="1443240" y="1917000"/>
            <a:ext cx="735012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Отправляясь в лес , помни: некоторые грибы  и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ягоды могут вызвать сильное отравление.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04" name="TextBox 7"/>
          <p:cNvSpPr/>
          <p:nvPr/>
        </p:nvSpPr>
        <p:spPr>
          <a:xfrm>
            <a:off x="2358000" y="3389400"/>
            <a:ext cx="657576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Собирать в дикой природе грибы и ягоды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можно только со взрослыми! 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313" dur="indefinite" restart="never" nodeType="tmRoot">
          <p:childTnLst>
            <p:seq>
              <p:cTn id="314" dur="indefinite" nodeType="mainSeq">
                <p:childTnLst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319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4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25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6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1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Прямоугольник 5"/>
          <p:cNvSpPr/>
          <p:nvPr/>
        </p:nvSpPr>
        <p:spPr>
          <a:xfrm>
            <a:off x="-2160" y="201240"/>
            <a:ext cx="8964000" cy="90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Опасность на воде!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206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F568384A-67F7-4A2B-9F3B-BC459464925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207" name="Picture 2" descr="C:\Users\Пользователь\Desktop\Каникулы\лето0026.jpg"/>
          <p:cNvPicPr/>
          <p:nvPr/>
        </p:nvPicPr>
        <p:blipFill>
          <a:blip r:embed="rId1"/>
          <a:stretch/>
        </p:blipFill>
        <p:spPr>
          <a:xfrm>
            <a:off x="1010520" y="1747080"/>
            <a:ext cx="6938640" cy="4398480"/>
          </a:xfrm>
          <a:prstGeom prst="rect">
            <a:avLst/>
          </a:prstGeom>
          <a:ln w="0">
            <a:noFill/>
          </a:ln>
        </p:spPr>
      </p:pic>
      <p:sp>
        <p:nvSpPr>
          <p:cNvPr id="208" name="TextBox 8"/>
          <p:cNvSpPr/>
          <p:nvPr/>
        </p:nvSpPr>
        <p:spPr>
          <a:xfrm>
            <a:off x="2123640" y="2637000"/>
            <a:ext cx="184320" cy="36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9" name="TextBox 1"/>
          <p:cNvSpPr/>
          <p:nvPr/>
        </p:nvSpPr>
        <p:spPr>
          <a:xfrm>
            <a:off x="4680" y="1658880"/>
            <a:ext cx="769752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Когда ты купаешься, рядом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обязательно должны быть взрослые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10" name="TextBox 2"/>
          <p:cNvSpPr/>
          <p:nvPr/>
        </p:nvSpPr>
        <p:spPr>
          <a:xfrm>
            <a:off x="4680" y="1135800"/>
            <a:ext cx="8208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Купайся только в хорошо знакомых местах.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11" name="TextBox 6"/>
          <p:cNvSpPr/>
          <p:nvPr/>
        </p:nvSpPr>
        <p:spPr>
          <a:xfrm>
            <a:off x="113040" y="2612880"/>
            <a:ext cx="7992000" cy="137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Даже если ты хорошо плаваешь, не стоит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в шутку «топить» друг друга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и с кем-то бороться</a:t>
            </a:r>
            <a:r>
              <a:rPr b="0" lang="ru-RU" sz="1800" spc="-1" strike="noStrike">
                <a:solidFill>
                  <a:srgbClr val="7030a0"/>
                </a:solidFill>
                <a:latin typeface="Calibri"/>
              </a:rPr>
              <a:t>.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12" name="TextBox 7"/>
          <p:cNvSpPr/>
          <p:nvPr/>
        </p:nvSpPr>
        <p:spPr>
          <a:xfrm>
            <a:off x="24480" y="5904000"/>
            <a:ext cx="884880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Никогда не стоит поднимать ложную тревогу и кричать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7030a0"/>
                </a:solidFill>
                <a:latin typeface="Calibri"/>
              </a:rPr>
              <a:t>«Тону!»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334" dur="indefinite" restart="never" nodeType="tmRoot">
          <p:childTnLst>
            <p:seq>
              <p:cTn id="335" dur="indefinite" nodeType="mainSeq">
                <p:childTnLst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0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4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5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1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62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Прямоугольник 5"/>
          <p:cNvSpPr/>
          <p:nvPr/>
        </p:nvSpPr>
        <p:spPr>
          <a:xfrm>
            <a:off x="179640" y="201240"/>
            <a:ext cx="8646480" cy="906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TextBox 6"/>
          <p:cNvSpPr/>
          <p:nvPr/>
        </p:nvSpPr>
        <p:spPr>
          <a:xfrm>
            <a:off x="179640" y="258840"/>
            <a:ext cx="922212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Счастливых вам каникул!!!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215" name="Рисунок 2" descr=""/>
          <p:cNvPicPr/>
          <p:nvPr/>
        </p:nvPicPr>
        <p:blipFill>
          <a:blip r:embed="rId1"/>
          <a:stretch/>
        </p:blipFill>
        <p:spPr>
          <a:xfrm flipH="1">
            <a:off x="7169760" y="3718440"/>
            <a:ext cx="2232000" cy="3134520"/>
          </a:xfrm>
          <a:prstGeom prst="rect">
            <a:avLst/>
          </a:prstGeom>
          <a:ln w="0">
            <a:noFill/>
          </a:ln>
        </p:spPr>
      </p:pic>
      <p:pic>
        <p:nvPicPr>
          <p:cNvPr id="216" name="Рисунок 3" descr=""/>
          <p:cNvPicPr/>
          <p:nvPr/>
        </p:nvPicPr>
        <p:blipFill>
          <a:blip r:embed="rId2"/>
          <a:stretch/>
        </p:blipFill>
        <p:spPr>
          <a:xfrm>
            <a:off x="3108600" y="3933000"/>
            <a:ext cx="4028760" cy="3376440"/>
          </a:xfrm>
          <a:prstGeom prst="rect">
            <a:avLst/>
          </a:prstGeom>
          <a:ln w="0">
            <a:noFill/>
          </a:ln>
        </p:spPr>
      </p:pic>
      <p:pic>
        <p:nvPicPr>
          <p:cNvPr id="217" name="Рисунок 9" descr=""/>
          <p:cNvPicPr/>
          <p:nvPr/>
        </p:nvPicPr>
        <p:blipFill>
          <a:blip r:embed="rId3"/>
          <a:stretch/>
        </p:blipFill>
        <p:spPr>
          <a:xfrm>
            <a:off x="681840" y="3462480"/>
            <a:ext cx="4762080" cy="2990520"/>
          </a:xfrm>
          <a:prstGeom prst="rect">
            <a:avLst/>
          </a:prstGeom>
          <a:ln w="0">
            <a:noFill/>
          </a:ln>
        </p:spPr>
      </p:pic>
      <p:sp>
        <p:nvSpPr>
          <p:cNvPr id="218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219A9261-194D-4097-9E7B-12EC2020F365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219" name="Picture 2" descr="C:\Users\Пользователь\Desktop\Каникулы\лето0027.jpg"/>
          <p:cNvPicPr/>
          <p:nvPr/>
        </p:nvPicPr>
        <p:blipFill>
          <a:blip r:embed="rId4"/>
          <a:stretch/>
        </p:blipFill>
        <p:spPr>
          <a:xfrm>
            <a:off x="1884600" y="1108080"/>
            <a:ext cx="4968360" cy="5040360"/>
          </a:xfrm>
          <a:prstGeom prst="rect">
            <a:avLst/>
          </a:prstGeom>
          <a:ln w="0">
            <a:noFill/>
          </a:ln>
        </p:spPr>
      </p:pic>
      <p:pic>
        <p:nvPicPr>
          <p:cNvPr id="220" name="Рисунок 10" descr=""/>
          <p:cNvPicPr/>
          <p:nvPr/>
        </p:nvPicPr>
        <p:blipFill>
          <a:blip r:embed="rId5"/>
          <a:stretch/>
        </p:blipFill>
        <p:spPr>
          <a:xfrm>
            <a:off x="3715920" y="3745800"/>
            <a:ext cx="4028760" cy="3376440"/>
          </a:xfrm>
          <a:prstGeom prst="rect">
            <a:avLst/>
          </a:prstGeom>
          <a:ln w="0">
            <a:noFill/>
          </a:ln>
        </p:spPr>
      </p:pic>
      <p:pic>
        <p:nvPicPr>
          <p:cNvPr id="221" name="Рисунок 12" descr=""/>
          <p:cNvPicPr/>
          <p:nvPr/>
        </p:nvPicPr>
        <p:blipFill>
          <a:blip r:embed="rId6"/>
          <a:stretch/>
        </p:blipFill>
        <p:spPr>
          <a:xfrm>
            <a:off x="827640" y="3481200"/>
            <a:ext cx="4028760" cy="3376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34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Прямоугольник 5"/>
          <p:cNvSpPr/>
          <p:nvPr/>
        </p:nvSpPr>
        <p:spPr>
          <a:xfrm>
            <a:off x="0" y="1119240"/>
            <a:ext cx="9270720" cy="3487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2" name="Рисунок 1" descr=""/>
          <p:cNvPicPr/>
          <p:nvPr/>
        </p:nvPicPr>
        <p:blipFill>
          <a:blip r:embed="rId1"/>
          <a:stretch/>
        </p:blipFill>
        <p:spPr>
          <a:xfrm>
            <a:off x="0" y="4191840"/>
            <a:ext cx="9143640" cy="2766960"/>
          </a:xfrm>
          <a:prstGeom prst="rect">
            <a:avLst/>
          </a:prstGeom>
          <a:ln w="0">
            <a:noFill/>
          </a:ln>
        </p:spPr>
      </p:pic>
      <p:pic>
        <p:nvPicPr>
          <p:cNvPr id="93" name="Рисунок 4" descr=""/>
          <p:cNvPicPr/>
          <p:nvPr/>
        </p:nvPicPr>
        <p:blipFill>
          <a:blip r:embed="rId2"/>
          <a:stretch/>
        </p:blipFill>
        <p:spPr>
          <a:xfrm>
            <a:off x="6502320" y="0"/>
            <a:ext cx="2641320" cy="1591920"/>
          </a:xfrm>
          <a:prstGeom prst="rect">
            <a:avLst/>
          </a:prstGeom>
          <a:ln w="0">
            <a:noFill/>
          </a:ln>
        </p:spPr>
      </p:pic>
      <p:sp>
        <p:nvSpPr>
          <p:cNvPr id="94" name="TextBox 7"/>
          <p:cNvSpPr/>
          <p:nvPr/>
        </p:nvSpPr>
        <p:spPr>
          <a:xfrm>
            <a:off x="303840" y="1503000"/>
            <a:ext cx="7940160" cy="179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	</a:t>
            </a: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Вот  позади ещё один учебный год. Впереди счастливая пора ─ каникулы!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	</a:t>
            </a: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Как сделать так, чтобы отдых не омрачился?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95" name="PlaceHolder 1"/>
          <p:cNvSpPr>
            <a:spLocks noGrp="1"/>
          </p:cNvSpPr>
          <p:nvPr>
            <p:ph type="sldNum"/>
          </p:nvPr>
        </p:nvSpPr>
        <p:spPr>
          <a:xfrm>
            <a:off x="6502320" y="640728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A5A9FD39-2B25-4984-842F-7000348B7953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ru-RU" sz="1200" spc="-1" strike="noStrike">
              <a:latin typeface="Times New Roman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Прямоугольник 5"/>
          <p:cNvSpPr/>
          <p:nvPr/>
        </p:nvSpPr>
        <p:spPr>
          <a:xfrm>
            <a:off x="0" y="1119240"/>
            <a:ext cx="9270720" cy="3487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7" name="Рисунок 1" descr=""/>
          <p:cNvPicPr/>
          <p:nvPr/>
        </p:nvPicPr>
        <p:blipFill>
          <a:blip r:embed="rId1"/>
          <a:stretch/>
        </p:blipFill>
        <p:spPr>
          <a:xfrm>
            <a:off x="0" y="4191840"/>
            <a:ext cx="9143640" cy="2766960"/>
          </a:xfrm>
          <a:prstGeom prst="rect">
            <a:avLst/>
          </a:prstGeom>
          <a:ln w="0">
            <a:noFill/>
          </a:ln>
        </p:spPr>
      </p:pic>
      <p:pic>
        <p:nvPicPr>
          <p:cNvPr id="98" name="Рисунок 4" descr=""/>
          <p:cNvPicPr/>
          <p:nvPr/>
        </p:nvPicPr>
        <p:blipFill>
          <a:blip r:embed="rId2"/>
          <a:stretch/>
        </p:blipFill>
        <p:spPr>
          <a:xfrm>
            <a:off x="6502320" y="0"/>
            <a:ext cx="2641320" cy="1591920"/>
          </a:xfrm>
          <a:prstGeom prst="rect">
            <a:avLst/>
          </a:prstGeom>
          <a:ln w="0">
            <a:noFill/>
          </a:ln>
        </p:spPr>
      </p:pic>
      <p:sp>
        <p:nvSpPr>
          <p:cNvPr id="99" name="TextBox 7"/>
          <p:cNvSpPr/>
          <p:nvPr/>
        </p:nvSpPr>
        <p:spPr>
          <a:xfrm>
            <a:off x="303840" y="1503000"/>
            <a:ext cx="7940160" cy="222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Надо знать и соблюдать правила безопасного поведения: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1.Предвидеть опасность.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2. По возможности избегать её.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3. При необходимости действовать.</a:t>
            </a:r>
            <a:r>
              <a:rPr b="0" i="1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	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00" name="PlaceHolder 1"/>
          <p:cNvSpPr>
            <a:spLocks noGrp="1"/>
          </p:cNvSpPr>
          <p:nvPr>
            <p:ph type="sldNum"/>
          </p:nvPr>
        </p:nvSpPr>
        <p:spPr>
          <a:xfrm>
            <a:off x="6502320" y="640728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61146B8C-7517-4486-81DC-C9F147B34C8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ru-RU" sz="1200" spc="-1" strike="noStrike">
              <a:latin typeface="Times New Roman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Прямоугольник 5"/>
          <p:cNvSpPr/>
          <p:nvPr/>
        </p:nvSpPr>
        <p:spPr>
          <a:xfrm>
            <a:off x="4680" y="255960"/>
            <a:ext cx="9143640" cy="90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5400" spc="-1" strike="noStrike">
                <a:solidFill>
                  <a:srgbClr val="ff0000"/>
                </a:solidFill>
                <a:latin typeface="Cambria"/>
              </a:rPr>
              <a:t>Берегись клещей!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02" name="Рисунок 2" descr=""/>
          <p:cNvPicPr/>
          <p:nvPr/>
        </p:nvPicPr>
        <p:blipFill>
          <a:blip r:embed="rId1"/>
          <a:stretch/>
        </p:blipFill>
        <p:spPr>
          <a:xfrm>
            <a:off x="6632640" y="4657680"/>
            <a:ext cx="2447640" cy="2199960"/>
          </a:xfrm>
          <a:prstGeom prst="rect">
            <a:avLst/>
          </a:prstGeom>
          <a:ln w="0">
            <a:noFill/>
          </a:ln>
        </p:spPr>
      </p:pic>
      <p:sp>
        <p:nvSpPr>
          <p:cNvPr id="103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4F43D0B4-A842-4797-893B-B9C60D536E05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104" name="Picture 2" descr="C:\Users\Пользователь\Desktop\Каникулы\лето0007.jpg"/>
          <p:cNvPicPr/>
          <p:nvPr/>
        </p:nvPicPr>
        <p:blipFill>
          <a:blip r:embed="rId2"/>
          <a:stretch/>
        </p:blipFill>
        <p:spPr>
          <a:xfrm>
            <a:off x="6876360" y="1268640"/>
            <a:ext cx="2088000" cy="2880000"/>
          </a:xfrm>
          <a:prstGeom prst="rect">
            <a:avLst/>
          </a:prstGeom>
          <a:ln w="0">
            <a:noFill/>
          </a:ln>
        </p:spPr>
      </p:pic>
      <p:sp>
        <p:nvSpPr>
          <p:cNvPr id="105" name="TextBox 1"/>
          <p:cNvSpPr/>
          <p:nvPr/>
        </p:nvSpPr>
        <p:spPr>
          <a:xfrm>
            <a:off x="355320" y="1556640"/>
            <a:ext cx="6235920" cy="137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Клещ─ это насекомое, длиной 0,4 -3мм.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Впервые клещи появляются в апреле,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когда пригревает весеннее солнышко.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06" name="TextBox 6"/>
          <p:cNvSpPr/>
          <p:nvPr/>
        </p:nvSpPr>
        <p:spPr>
          <a:xfrm>
            <a:off x="414360" y="2968200"/>
            <a:ext cx="643860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Клещи опасны тем, что могут переносить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болезни, угрожающие жизни человека.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07" name="TextBox 7"/>
          <p:cNvSpPr/>
          <p:nvPr/>
        </p:nvSpPr>
        <p:spPr>
          <a:xfrm>
            <a:off x="399960" y="4074120"/>
            <a:ext cx="6638400" cy="179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Важно знать, что прячутся клещи в траве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и на ветках кустов, вдоль лесных дорожек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и на опушках, а также в зарослях по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берегам ручейков.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8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Прямоугольник 5"/>
          <p:cNvSpPr/>
          <p:nvPr/>
        </p:nvSpPr>
        <p:spPr>
          <a:xfrm>
            <a:off x="27360" y="334800"/>
            <a:ext cx="9143640" cy="90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</a:rPr>
              <a:t>Запомни !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09" name="Рисунок 2" descr=""/>
          <p:cNvPicPr/>
          <p:nvPr/>
        </p:nvPicPr>
        <p:blipFill>
          <a:blip r:embed="rId1"/>
          <a:stretch/>
        </p:blipFill>
        <p:spPr>
          <a:xfrm>
            <a:off x="6632640" y="4657680"/>
            <a:ext cx="2447640" cy="2199960"/>
          </a:xfrm>
          <a:prstGeom prst="rect">
            <a:avLst/>
          </a:prstGeom>
          <a:ln w="0">
            <a:noFill/>
          </a:ln>
        </p:spPr>
      </p:pic>
      <p:sp>
        <p:nvSpPr>
          <p:cNvPr id="110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405B1465-1071-4F71-AD61-D945CE42803D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11" name="TextBox 4"/>
          <p:cNvSpPr/>
          <p:nvPr/>
        </p:nvSpPr>
        <p:spPr>
          <a:xfrm>
            <a:off x="175680" y="4634640"/>
            <a:ext cx="7172640" cy="222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Если клещ обнаружен –срочно обратись в поликлинику. Не пытайся вытащить клеща самостоятельно! Если часть клеща останется в теле , это может вызвать воспалительную реакцию!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12" name="TextBox 1"/>
          <p:cNvSpPr/>
          <p:nvPr/>
        </p:nvSpPr>
        <p:spPr>
          <a:xfrm>
            <a:off x="2843640" y="1241640"/>
            <a:ext cx="6317280" cy="307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Отправляясь в лес, обязательно надень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головной убор, спортивные брюки,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которые заправь в носки, высокую обувь.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Верхняя одежда желательна светлая,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с плотно прилегающими манжетами на рукавах.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13" name="Picture 2" descr="C:\Users\Пользователь\Desktop\Каникулы\лето0008.jpg"/>
          <p:cNvPicPr/>
          <p:nvPr/>
        </p:nvPicPr>
        <p:blipFill>
          <a:blip r:embed="rId2"/>
          <a:stretch/>
        </p:blipFill>
        <p:spPr>
          <a:xfrm>
            <a:off x="-25560" y="1241640"/>
            <a:ext cx="2304720" cy="3506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36" dur="indefinite" restart="never" nodeType="tmRoot">
          <p:childTnLst>
            <p:seq>
              <p:cTn id="37" dur="indefinite" nodeType="mainSeq">
                <p:childTnLst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49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 5"/>
          <p:cNvSpPr/>
          <p:nvPr/>
        </p:nvSpPr>
        <p:spPr>
          <a:xfrm>
            <a:off x="0" y="201240"/>
            <a:ext cx="9143640" cy="90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5" name="TextBox 6"/>
          <p:cNvSpPr/>
          <p:nvPr/>
        </p:nvSpPr>
        <p:spPr>
          <a:xfrm>
            <a:off x="275400" y="258120"/>
            <a:ext cx="840060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Осторожно: пчёлы!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16" name="TextBox 7"/>
          <p:cNvSpPr/>
          <p:nvPr/>
        </p:nvSpPr>
        <p:spPr>
          <a:xfrm>
            <a:off x="275400" y="1506960"/>
            <a:ext cx="74174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262626"/>
                </a:solidFill>
                <a:latin typeface="Calibri"/>
                <a:ea typeface="Open Sans"/>
              </a:rPr>
              <a:t>Укусы пчёл и ос очень болезненны</a:t>
            </a:r>
            <a:r>
              <a:rPr b="0" lang="ru-RU" sz="2800" spc="-1" strike="noStrike">
                <a:solidFill>
                  <a:srgbClr val="262626"/>
                </a:solidFill>
                <a:latin typeface="Open Sans"/>
                <a:ea typeface="Open Sans"/>
              </a:rPr>
              <a:t>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17" name="Рисунок 2" descr=""/>
          <p:cNvPicPr/>
          <p:nvPr/>
        </p:nvPicPr>
        <p:blipFill>
          <a:blip r:embed="rId1"/>
          <a:stretch/>
        </p:blipFill>
        <p:spPr>
          <a:xfrm>
            <a:off x="6632640" y="4657680"/>
            <a:ext cx="2447640" cy="2199960"/>
          </a:xfrm>
          <a:prstGeom prst="rect">
            <a:avLst/>
          </a:prstGeom>
          <a:ln w="0">
            <a:noFill/>
          </a:ln>
        </p:spPr>
      </p:pic>
      <p:sp>
        <p:nvSpPr>
          <p:cNvPr id="118" name="PlaceHolder 1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54145DED-BFC8-4A02-92DE-3EDD1A661B1E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119" name="Picture 2" descr="C:\Users\Пользователь\Desktop\Каникулы\лето0022.jpg"/>
          <p:cNvPicPr/>
          <p:nvPr/>
        </p:nvPicPr>
        <p:blipFill>
          <a:blip r:embed="rId2"/>
          <a:stretch/>
        </p:blipFill>
        <p:spPr>
          <a:xfrm>
            <a:off x="0" y="3789000"/>
            <a:ext cx="2411280" cy="3068640"/>
          </a:xfrm>
          <a:prstGeom prst="rect">
            <a:avLst/>
          </a:prstGeom>
          <a:ln w="0">
            <a:noFill/>
          </a:ln>
        </p:spPr>
      </p:pic>
      <p:pic>
        <p:nvPicPr>
          <p:cNvPr id="120" name="Picture 3" descr="C:\Users\Пользователь\Desktop\Каникулы\лето0024.jpg"/>
          <p:cNvPicPr/>
          <p:nvPr/>
        </p:nvPicPr>
        <p:blipFill>
          <a:blip r:embed="rId3"/>
          <a:stretch/>
        </p:blipFill>
        <p:spPr>
          <a:xfrm>
            <a:off x="6804360" y="1222560"/>
            <a:ext cx="2339280" cy="3142080"/>
          </a:xfrm>
          <a:prstGeom prst="rect">
            <a:avLst/>
          </a:prstGeom>
          <a:ln w="0">
            <a:noFill/>
          </a:ln>
        </p:spPr>
      </p:pic>
      <p:sp>
        <p:nvSpPr>
          <p:cNvPr id="121" name="TextBox 1"/>
          <p:cNvSpPr/>
          <p:nvPr/>
        </p:nvSpPr>
        <p:spPr>
          <a:xfrm>
            <a:off x="683640" y="2493000"/>
            <a:ext cx="594864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Не делай резких движений, если рядом летает пчела.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22" name="TextBox 4"/>
          <p:cNvSpPr/>
          <p:nvPr/>
        </p:nvSpPr>
        <p:spPr>
          <a:xfrm>
            <a:off x="2433600" y="3942000"/>
            <a:ext cx="4067280" cy="179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Гуляя босиком по траве,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внимательно смотри под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ноги. Если наступишь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на пчелу ─ ужалит.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57" dur="indefinite" restart="never" nodeType="tmRoot">
          <p:childTnLst>
            <p:seq>
              <p:cTn id="58" dur="indefinite" nodeType="mainSeq">
                <p:childTnLst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63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8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82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рямоугольник 5"/>
          <p:cNvSpPr/>
          <p:nvPr/>
        </p:nvSpPr>
        <p:spPr>
          <a:xfrm>
            <a:off x="303840" y="201240"/>
            <a:ext cx="8839800" cy="906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4" name="TextBox 6"/>
          <p:cNvSpPr/>
          <p:nvPr/>
        </p:nvSpPr>
        <p:spPr>
          <a:xfrm>
            <a:off x="303840" y="281160"/>
            <a:ext cx="74174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Запомни!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25" name="TextBox 7"/>
          <p:cNvSpPr/>
          <p:nvPr/>
        </p:nvSpPr>
        <p:spPr>
          <a:xfrm>
            <a:off x="329760" y="1503000"/>
            <a:ext cx="741744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262626"/>
                </a:solidFill>
                <a:latin typeface="Calibri"/>
                <a:ea typeface="Open Sans"/>
              </a:rPr>
              <a:t>Если пчела или оса ужалила, необходимо быстро вынуть жало.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26" name="Рисунок 8" descr=""/>
          <p:cNvPicPr/>
          <p:nvPr/>
        </p:nvPicPr>
        <p:blipFill>
          <a:blip r:embed="rId1"/>
          <a:stretch/>
        </p:blipFill>
        <p:spPr>
          <a:xfrm>
            <a:off x="7721640" y="-57960"/>
            <a:ext cx="1244160" cy="1165320"/>
          </a:xfrm>
          <a:prstGeom prst="rect">
            <a:avLst/>
          </a:prstGeom>
          <a:ln w="0">
            <a:noFill/>
          </a:ln>
        </p:spPr>
      </p:pic>
      <p:sp>
        <p:nvSpPr>
          <p:cNvPr id="127" name="PlaceHolder 1"/>
          <p:cNvSpPr>
            <a:spLocks noGrp="1"/>
          </p:cNvSpPr>
          <p:nvPr>
            <p:ph type="sldNum"/>
          </p:nvPr>
        </p:nvSpPr>
        <p:spPr>
          <a:xfrm>
            <a:off x="6775560" y="620388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B027E3E6-FF7A-418F-9C6E-33499023C7B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128" name="Picture 2" descr="C:\Users\Пользователь\Desktop\Каникулы\лето0023.jpg"/>
          <p:cNvPicPr/>
          <p:nvPr/>
        </p:nvPicPr>
        <p:blipFill>
          <a:blip r:embed="rId2"/>
          <a:stretch/>
        </p:blipFill>
        <p:spPr>
          <a:xfrm>
            <a:off x="6804360" y="1200240"/>
            <a:ext cx="2161440" cy="2752560"/>
          </a:xfrm>
          <a:prstGeom prst="rect">
            <a:avLst/>
          </a:prstGeom>
          <a:ln w="0">
            <a:noFill/>
          </a:ln>
        </p:spPr>
      </p:pic>
      <p:sp>
        <p:nvSpPr>
          <p:cNvPr id="129" name="TextBox 1"/>
          <p:cNvSpPr/>
          <p:nvPr/>
        </p:nvSpPr>
        <p:spPr>
          <a:xfrm>
            <a:off x="709560" y="3069000"/>
            <a:ext cx="502128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Приложить холод к месту укуса.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30" name="Picture 3" descr="C:\Users\Пользователь\Desktop\Каникулы\лето0025.jpg"/>
          <p:cNvPicPr/>
          <p:nvPr/>
        </p:nvPicPr>
        <p:blipFill>
          <a:blip r:embed="rId3"/>
          <a:stretch/>
        </p:blipFill>
        <p:spPr>
          <a:xfrm>
            <a:off x="742680" y="4221000"/>
            <a:ext cx="2532600" cy="2088000"/>
          </a:xfrm>
          <a:prstGeom prst="rect">
            <a:avLst/>
          </a:prstGeom>
          <a:ln w="0">
            <a:noFill/>
          </a:ln>
        </p:spPr>
      </p:pic>
      <p:sp>
        <p:nvSpPr>
          <p:cNvPr id="131" name="TextBox 2"/>
          <p:cNvSpPr/>
          <p:nvPr/>
        </p:nvSpPr>
        <p:spPr>
          <a:xfrm>
            <a:off x="3492000" y="4437000"/>
            <a:ext cx="5329080" cy="179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Главная опасность при укусе ─ аллергическая реакция, поэтому сразу обратись за помощью к взрослым!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83" dur="indefinite" restart="never" nodeType="tmRoot">
          <p:childTnLst>
            <p:seq>
              <p:cTn id="84" dur="indefinite" nodeType="mainSeq">
                <p:childTnLst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9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96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0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08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Прямоугольник 5"/>
          <p:cNvSpPr/>
          <p:nvPr/>
        </p:nvSpPr>
        <p:spPr>
          <a:xfrm>
            <a:off x="262440" y="201240"/>
            <a:ext cx="8578080" cy="906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</a:rPr>
              <a:t>Солнце!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33" name="Рисунок 8" descr=""/>
          <p:cNvPicPr/>
          <p:nvPr/>
        </p:nvPicPr>
        <p:blipFill>
          <a:blip r:embed="rId1"/>
          <a:stretch/>
        </p:blipFill>
        <p:spPr>
          <a:xfrm>
            <a:off x="7721640" y="-57960"/>
            <a:ext cx="1244160" cy="1165320"/>
          </a:xfrm>
          <a:prstGeom prst="rect">
            <a:avLst/>
          </a:prstGeom>
          <a:ln w="0">
            <a:noFill/>
          </a:ln>
        </p:spPr>
      </p:pic>
      <p:pic>
        <p:nvPicPr>
          <p:cNvPr id="134" name="Рисунок 10" descr=""/>
          <p:cNvPicPr/>
          <p:nvPr/>
        </p:nvPicPr>
        <p:blipFill>
          <a:blip r:embed="rId2"/>
          <a:stretch/>
        </p:blipFill>
        <p:spPr>
          <a:xfrm>
            <a:off x="262440" y="2997000"/>
            <a:ext cx="9143640" cy="4258440"/>
          </a:xfrm>
          <a:prstGeom prst="rect">
            <a:avLst/>
          </a:prstGeom>
          <a:ln w="0">
            <a:noFill/>
          </a:ln>
        </p:spPr>
      </p:pic>
      <p:sp>
        <p:nvSpPr>
          <p:cNvPr id="135" name="PlaceHolder 1"/>
          <p:cNvSpPr>
            <a:spLocks noGrp="1"/>
          </p:cNvSpPr>
          <p:nvPr>
            <p:ph type="sldNum"/>
          </p:nvPr>
        </p:nvSpPr>
        <p:spPr>
          <a:xfrm>
            <a:off x="6775560" y="620388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67F6F661-AFB8-4325-9122-DA6262520E57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136" name="Picture 2" descr="C:\Users\Пользователь\Desktop\Каникулы\лето0017.jpg"/>
          <p:cNvPicPr/>
          <p:nvPr/>
        </p:nvPicPr>
        <p:blipFill>
          <a:blip r:embed="rId3"/>
          <a:stretch/>
        </p:blipFill>
        <p:spPr>
          <a:xfrm>
            <a:off x="236520" y="1345320"/>
            <a:ext cx="2390760" cy="2736000"/>
          </a:xfrm>
          <a:prstGeom prst="rect">
            <a:avLst/>
          </a:prstGeom>
          <a:ln w="0">
            <a:noFill/>
          </a:ln>
        </p:spPr>
      </p:pic>
      <p:sp>
        <p:nvSpPr>
          <p:cNvPr id="137" name="TextBox 1"/>
          <p:cNvSpPr/>
          <p:nvPr/>
        </p:nvSpPr>
        <p:spPr>
          <a:xfrm>
            <a:off x="2875680" y="1556640"/>
            <a:ext cx="579996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Длительное пребывание на солнце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может привести к солнечному удару.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38" name="TextBox 2"/>
          <p:cNvSpPr/>
          <p:nvPr/>
        </p:nvSpPr>
        <p:spPr>
          <a:xfrm>
            <a:off x="3082680" y="3429000"/>
            <a:ext cx="465876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Никогда не выходи на солнце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без головного убора!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116" dur="indefinite" restart="never" nodeType="tmRoot">
          <p:childTnLst>
            <p:seq>
              <p:cTn id="117" dur="indefinite" nodeType="mainSeq">
                <p:childTnLst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22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4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Прямоугольник 5"/>
          <p:cNvSpPr/>
          <p:nvPr/>
        </p:nvSpPr>
        <p:spPr>
          <a:xfrm>
            <a:off x="0" y="201240"/>
            <a:ext cx="9143640" cy="906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TextBox 6"/>
          <p:cNvSpPr/>
          <p:nvPr/>
        </p:nvSpPr>
        <p:spPr>
          <a:xfrm>
            <a:off x="320040" y="201240"/>
            <a:ext cx="74174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i="1" lang="ru-RU" sz="5400" spc="-1" strike="noStrike">
                <a:solidFill>
                  <a:srgbClr val="ff0000"/>
                </a:solidFill>
                <a:latin typeface="Cambria"/>
                <a:ea typeface="Open Sans"/>
              </a:rPr>
              <a:t>Игры на высоте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41" name="TextBox 7"/>
          <p:cNvSpPr/>
          <p:nvPr/>
        </p:nvSpPr>
        <p:spPr>
          <a:xfrm>
            <a:off x="303840" y="1503000"/>
            <a:ext cx="5059800" cy="179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262626"/>
                </a:solidFill>
                <a:latin typeface="Calibri"/>
                <a:ea typeface="Open Sans"/>
              </a:rPr>
              <a:t>Детям очень нравится играть на высоте: лазить по деревьям, крышам, взбираться по лестницам и на чердаки.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42" name="Рисунок 8" descr=""/>
          <p:cNvPicPr/>
          <p:nvPr/>
        </p:nvPicPr>
        <p:blipFill>
          <a:blip r:embed="rId1"/>
          <a:stretch/>
        </p:blipFill>
        <p:spPr>
          <a:xfrm>
            <a:off x="7721640" y="-57960"/>
            <a:ext cx="1244160" cy="1165320"/>
          </a:xfrm>
          <a:prstGeom prst="rect">
            <a:avLst/>
          </a:prstGeom>
          <a:ln w="0">
            <a:noFill/>
          </a:ln>
        </p:spPr>
      </p:pic>
      <p:pic>
        <p:nvPicPr>
          <p:cNvPr id="143" name="Рисунок 1" descr=""/>
          <p:cNvPicPr/>
          <p:nvPr/>
        </p:nvPicPr>
        <p:blipFill>
          <a:blip r:embed="rId2"/>
          <a:stretch/>
        </p:blipFill>
        <p:spPr>
          <a:xfrm>
            <a:off x="-812880" y="4305240"/>
            <a:ext cx="4309920" cy="2929680"/>
          </a:xfrm>
          <a:prstGeom prst="rect">
            <a:avLst/>
          </a:prstGeom>
          <a:ln w="0">
            <a:noFill/>
          </a:ln>
        </p:spPr>
      </p:pic>
      <p:sp>
        <p:nvSpPr>
          <p:cNvPr id="144" name="PlaceHolder 1"/>
          <p:cNvSpPr>
            <a:spLocks noGrp="1"/>
          </p:cNvSpPr>
          <p:nvPr>
            <p:ph type="sldNum"/>
          </p:nvPr>
        </p:nvSpPr>
        <p:spPr>
          <a:xfrm>
            <a:off x="6692760" y="625464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  <a:buNone/>
            </a:pPr>
            <a:fld id="{D6A17494-DF01-4199-8483-5474CD16353D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pic>
        <p:nvPicPr>
          <p:cNvPr id="145" name="Picture 2" descr="C:\Users\Пользователь\Desktop\Каникулы\лето0013.jpg"/>
          <p:cNvPicPr/>
          <p:nvPr/>
        </p:nvPicPr>
        <p:blipFill>
          <a:blip r:embed="rId3"/>
          <a:stretch/>
        </p:blipFill>
        <p:spPr>
          <a:xfrm>
            <a:off x="5856120" y="1268640"/>
            <a:ext cx="3109680" cy="2533320"/>
          </a:xfrm>
          <a:prstGeom prst="rect">
            <a:avLst/>
          </a:prstGeom>
          <a:ln w="0">
            <a:noFill/>
          </a:ln>
        </p:spPr>
      </p:pic>
      <p:pic>
        <p:nvPicPr>
          <p:cNvPr id="146" name="Picture 3" descr="C:\Users\Пользователь\Desktop\Каникулы\лето0014.jpg"/>
          <p:cNvPicPr/>
          <p:nvPr/>
        </p:nvPicPr>
        <p:blipFill>
          <a:blip r:embed="rId4"/>
          <a:stretch/>
        </p:blipFill>
        <p:spPr>
          <a:xfrm>
            <a:off x="3061800" y="3235320"/>
            <a:ext cx="2701440" cy="2354040"/>
          </a:xfrm>
          <a:prstGeom prst="rect">
            <a:avLst/>
          </a:prstGeom>
          <a:ln w="0">
            <a:noFill/>
          </a:ln>
        </p:spPr>
      </p:pic>
      <p:pic>
        <p:nvPicPr>
          <p:cNvPr id="147" name="Picture 4" descr="C:\Users\Пользователь\Desktop\Каникулы\лето0015.jpg"/>
          <p:cNvPicPr/>
          <p:nvPr/>
        </p:nvPicPr>
        <p:blipFill>
          <a:blip r:embed="rId5"/>
          <a:stretch/>
        </p:blipFill>
        <p:spPr>
          <a:xfrm>
            <a:off x="6354720" y="3673440"/>
            <a:ext cx="2788920" cy="3184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3400"/>
    </mc:Choice>
    <mc:Fallback>
      <p:transition spd="slow"/>
    </mc:Fallback>
  </mc:AlternateContent>
  <p:timing>
    <p:tnLst>
      <p:par>
        <p:cTn id="137" dur="indefinite" restart="never" nodeType="tmRoot">
          <p:childTnLst>
            <p:seq>
              <p:cTn id="138" dur="indefinite" nodeType="mainSeq">
                <p:childTnLst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3" dur="10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4" dur="10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5" dur="10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50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55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60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Application>LibreOffice/7.2.7.2$Windows_X86_64 LibreOffice_project/8d71d29d553c0f7dcbfa38fbfda25ee34cce99a2</Application>
  <AppVersion>15.0000</AppVersion>
  <Words>586</Words>
  <Paragraphs>113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2014-04-14T14:42:26Z</dcterms:created>
  <dc:creator>Пользователь</dc:creator>
  <dc:description/>
  <dc:language>ru-RU</dc:language>
  <cp:lastModifiedBy/>
  <dcterms:modified xsi:type="dcterms:W3CDTF">2024-03-14T15:51:40Z</dcterms:modified>
  <cp:revision>43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Экран (4:3)</vt:lpwstr>
  </property>
  <property fmtid="{D5CDD505-2E9C-101B-9397-08002B2CF9AE}" pid="4" name="Slides">
    <vt:i4>17</vt:i4>
  </property>
</Properties>
</file>