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72" r:id="rId2"/>
    <p:sldId id="275" r:id="rId3"/>
    <p:sldId id="276" r:id="rId4"/>
    <p:sldId id="277" r:id="rId5"/>
    <p:sldId id="278" r:id="rId6"/>
    <p:sldId id="281" r:id="rId7"/>
    <p:sldId id="284" r:id="rId8"/>
    <p:sldId id="282" r:id="rId9"/>
    <p:sldId id="283" r:id="rId10"/>
    <p:sldId id="285" r:id="rId11"/>
    <p:sldId id="287" r:id="rId12"/>
    <p:sldId id="288" r:id="rId13"/>
    <p:sldId id="289" r:id="rId14"/>
    <p:sldId id="290" r:id="rId15"/>
    <p:sldId id="280" r:id="rId16"/>
    <p:sldId id="274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CC"/>
    <a:srgbClr val="0000CC"/>
    <a:srgbClr val="CCFFCC"/>
    <a:srgbClr val="66FFFF"/>
    <a:srgbClr val="CCCCFF"/>
    <a:srgbClr val="FFCC00"/>
    <a:srgbClr val="9933FF"/>
    <a:srgbClr val="FFFF99"/>
    <a:srgbClr val="33CCFF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53" autoAdjust="0"/>
    <p:restoredTop sz="94624" autoAdjust="0"/>
  </p:normalViewPr>
  <p:slideViewPr>
    <p:cSldViewPr>
      <p:cViewPr varScale="1">
        <p:scale>
          <a:sx n="96" d="100"/>
          <a:sy n="96" d="100"/>
        </p:scale>
        <p:origin x="618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8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uk_0.png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2483768" y="699542"/>
            <a:ext cx="4248472" cy="403244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Рамка 11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4572"/>
            </a:avLst>
          </a:prstGeom>
          <a:blipFill>
            <a:blip r:embed="rId15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5.png"/><Relationship Id="rId12" Type="http://schemas.openxmlformats.org/officeDocument/2006/relationships/image" Target="../media/image1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11" Type="http://schemas.microsoft.com/office/2007/relationships/hdphoto" Target="../media/hdphoto2.wdp"/><Relationship Id="rId5" Type="http://schemas.openxmlformats.org/officeDocument/2006/relationships/image" Target="../media/image10.png"/><Relationship Id="rId10" Type="http://schemas.openxmlformats.org/officeDocument/2006/relationships/image" Target="../media/image17.png"/><Relationship Id="rId4" Type="http://schemas.openxmlformats.org/officeDocument/2006/relationships/image" Target="../media/image9.png"/><Relationship Id="rId9" Type="http://schemas.openxmlformats.org/officeDocument/2006/relationships/image" Target="../media/image16.png"/><Relationship Id="rId1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2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kwork.ru/pics/t3/77/237877-1.jpg" TargetMode="External"/><Relationship Id="rId2" Type="http://schemas.openxmlformats.org/officeDocument/2006/relationships/hyperlink" Target="http://www.mummewear.com/_img/greenbackground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search/?text=%D0%B0%D0%BF%D0%BB%D0%BE%D0%B4%D0%B8%D1%81%D0%BC%D0%B5%D0%BD%D1%82%D1%8B+%D0%BA%D0%B0%D1%80%D1%82%D0%B8%D0%BD%D0%BA%D0%B0+cvfqkbr+%D0%B4%D0%BB%D1%8F+%D0%BF%D1%80%D0%B5%D0%B7%D0%B5%D0%BD%D1%82%D0%B0%D1%86%D0%B8%D0%B8+%D0%B0%D0%BD%D0%B8%D0%BC%D0%B0%D1%86%D0%B8%D1%8F&amp;lr=129341&amp;family=yes" TargetMode="External"/><Relationship Id="rId5" Type="http://schemas.openxmlformats.org/officeDocument/2006/relationships/hyperlink" Target="http://s.rest22.ru/p/61/61825/61825-76a9cd0b9bc0c40.jpg" TargetMode="External"/><Relationship Id="rId4" Type="http://schemas.openxmlformats.org/officeDocument/2006/relationships/hyperlink" Target="http://cvr-parus.ru/images/poliglot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gif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png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1620" y="555526"/>
            <a:ext cx="6840760" cy="1530170"/>
          </a:xfrm>
        </p:spPr>
        <p:txBody>
          <a:bodyPr>
            <a:prstTxWarp prst="textPlain">
              <a:avLst>
                <a:gd name="adj" fmla="val 49884"/>
              </a:avLst>
            </a:prstTxWarp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>
              <a:spcBef>
                <a:spcPts val="0"/>
              </a:spcBef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АНГЛИЙСКИЙ ЯЗЫК</a:t>
            </a:r>
            <a:b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en-US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Do you know English well?</a:t>
            </a:r>
            <a:b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kumimoji="0" lang="ru-RU" sz="4000" b="0" i="0" u="none" strike="noStrike" kern="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Лингвистическая игра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0032" y="3363838"/>
            <a:ext cx="3960440" cy="153017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1800" i="1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Лобанова И.В.</a:t>
            </a:r>
          </a:p>
          <a:p>
            <a:pPr>
              <a:defRPr/>
            </a:pPr>
            <a:r>
              <a:rPr lang="ru-RU" sz="1800" i="1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Учитель английского языка</a:t>
            </a:r>
          </a:p>
          <a:p>
            <a:pPr>
              <a:defRPr/>
            </a:pPr>
            <a:r>
              <a:rPr lang="ru-RU" sz="1800" i="1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МБОУ СОШ №4 </a:t>
            </a:r>
          </a:p>
          <a:p>
            <a:pPr>
              <a:defRPr/>
            </a:pPr>
            <a:r>
              <a:rPr lang="ru-RU" sz="1800" i="1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п. Добровольск</a:t>
            </a:r>
            <a:endParaRPr lang="ru-RU" sz="1800" dirty="0"/>
          </a:p>
        </p:txBody>
      </p:sp>
      <p:pic>
        <p:nvPicPr>
          <p:cNvPr id="4" name="Рисунок 3" descr="queen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2787774"/>
            <a:ext cx="2079119" cy="207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07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C49AD4E-A252-615F-ADB2-624EBB67888F}"/>
              </a:ext>
            </a:extLst>
          </p:cNvPr>
          <p:cNvSpPr/>
          <p:nvPr/>
        </p:nvSpPr>
        <p:spPr>
          <a:xfrm>
            <a:off x="3483770" y="257491"/>
            <a:ext cx="198573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Contest </a:t>
            </a:r>
            <a:r>
              <a:rPr lang="ru-RU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6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77F8ED96-EC09-3350-17E5-12BE6B542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5353">
            <a:off x="7011037" y="623915"/>
            <a:ext cx="1972066" cy="98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4A67B9-0A03-6070-92C8-4863850E13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3632">
            <a:off x="393846" y="498134"/>
            <a:ext cx="1667735" cy="123759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E0C97E2C-94DC-D02B-FF77-46152EA561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21146" y="1151334"/>
            <a:ext cx="6552728" cy="479822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sz="4800" i="1" dirty="0">
                <a:ln/>
                <a:solidFill>
                  <a:srgbClr val="FF0000"/>
                </a:solidFill>
              </a:rPr>
              <a:t>“</a:t>
            </a:r>
            <a:r>
              <a:rPr lang="ru-RU" sz="4800" i="1" dirty="0">
                <a:ln/>
                <a:solidFill>
                  <a:srgbClr val="FF0000"/>
                </a:solidFill>
              </a:rPr>
              <a:t> </a:t>
            </a:r>
            <a:r>
              <a:rPr lang="en-US" sz="4800" i="1" dirty="0">
                <a:ln/>
                <a:solidFill>
                  <a:srgbClr val="FF0000"/>
                </a:solidFill>
              </a:rPr>
              <a:t>PROFESSIONS”</a:t>
            </a:r>
            <a:endParaRPr lang="ru-RU" sz="4800" i="1" dirty="0">
              <a:ln/>
              <a:solidFill>
                <a:srgbClr val="FF0000"/>
              </a:solidFill>
            </a:endParaRP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11579A1A-6CC6-4E8D-DF19-400A090EA665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9454391"/>
              </p:ext>
            </p:extLst>
          </p:nvPr>
        </p:nvGraphicFramePr>
        <p:xfrm>
          <a:off x="2262048" y="1764841"/>
          <a:ext cx="3168352" cy="26822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615797">
                  <a:extLst>
                    <a:ext uri="{9D8B030D-6E8A-4147-A177-3AD203B41FA5}">
                      <a16:colId xmlns:a16="http://schemas.microsoft.com/office/drawing/2014/main" val="496256858"/>
                    </a:ext>
                  </a:extLst>
                </a:gridCol>
                <a:gridCol w="1552555">
                  <a:extLst>
                    <a:ext uri="{9D8B030D-6E8A-4147-A177-3AD203B41FA5}">
                      <a16:colId xmlns:a16="http://schemas.microsoft.com/office/drawing/2014/main" val="872069366"/>
                    </a:ext>
                  </a:extLst>
                </a:gridCol>
              </a:tblGrid>
              <a:tr h="221734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Professions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Places of work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UI Light" panose="020B0502040204020203" pitchFamily="34" charset="0"/>
                        <a:ea typeface="Times New Roman" panose="02020603050405020304" pitchFamily="18" charset="0"/>
                        <a:cs typeface="Segoe UI Light" panose="020B0502040204020203" pitchFamily="34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1527614"/>
                  </a:ext>
                </a:extLst>
              </a:tr>
              <a:tr h="221734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housewife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a)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farm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8499908"/>
                  </a:ext>
                </a:extLst>
              </a:tr>
              <a:tr h="221734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</a:t>
                      </a:r>
                      <a:r>
                        <a:rPr lang="en-US" sz="16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ibrarian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b) hospital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5395704"/>
                  </a:ext>
                </a:extLst>
              </a:tr>
              <a:tr h="221734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 </a:t>
                      </a:r>
                      <a:r>
                        <a:rPr lang="en-US" sz="16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eacher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c)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theatre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8712938"/>
                  </a:ext>
                </a:extLst>
              </a:tr>
              <a:tr h="221734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doctor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d)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office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789730"/>
                  </a:ext>
                </a:extLst>
              </a:tr>
              <a:tr h="221734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computer programmer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e)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factory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673256"/>
                  </a:ext>
                </a:extLst>
              </a:tr>
              <a:tr h="221734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driver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f)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school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1065482"/>
                  </a:ext>
                </a:extLst>
              </a:tr>
              <a:tr h="221734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7.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actor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g)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house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1459289"/>
                  </a:ext>
                </a:extLst>
              </a:tr>
              <a:tr h="221734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8.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farmer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h)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library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5192213"/>
                  </a:ext>
                </a:extLst>
              </a:tr>
              <a:tr h="221734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9.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engineer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i)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car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68" marR="3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7363675"/>
                  </a:ext>
                </a:extLst>
              </a:tr>
            </a:tbl>
          </a:graphicData>
        </a:graphic>
      </p:graphicFrame>
      <p:graphicFrame>
        <p:nvGraphicFramePr>
          <p:cNvPr id="12" name="Таблица 12">
            <a:extLst>
              <a:ext uri="{FF2B5EF4-FFF2-40B4-BE49-F238E27FC236}">
                <a16:creationId xmlns:a16="http://schemas.microsoft.com/office/drawing/2014/main" id="{9B301A5B-BD14-4B09-4673-C8704F1464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320338"/>
              </p:ext>
            </p:extLst>
          </p:nvPr>
        </p:nvGraphicFramePr>
        <p:xfrm>
          <a:off x="6313202" y="1457020"/>
          <a:ext cx="1571166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583">
                  <a:extLst>
                    <a:ext uri="{9D8B030D-6E8A-4147-A177-3AD203B41FA5}">
                      <a16:colId xmlns:a16="http://schemas.microsoft.com/office/drawing/2014/main" val="3019488244"/>
                    </a:ext>
                  </a:extLst>
                </a:gridCol>
                <a:gridCol w="785583">
                  <a:extLst>
                    <a:ext uri="{9D8B030D-6E8A-4147-A177-3AD203B41FA5}">
                      <a16:colId xmlns:a16="http://schemas.microsoft.com/office/drawing/2014/main" val="4103105322"/>
                    </a:ext>
                  </a:extLst>
                </a:gridCol>
              </a:tblGrid>
              <a:tr h="330985">
                <a:tc gridSpan="2"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Right answers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6003350"/>
                  </a:ext>
                </a:extLst>
              </a:tr>
              <a:tr h="33098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g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6204851"/>
                  </a:ext>
                </a:extLst>
              </a:tr>
              <a:tr h="33098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h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2212155"/>
                  </a:ext>
                </a:extLst>
              </a:tr>
              <a:tr h="33098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f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5696835"/>
                  </a:ext>
                </a:extLst>
              </a:tr>
              <a:tr h="33098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b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0355820"/>
                  </a:ext>
                </a:extLst>
              </a:tr>
              <a:tr h="33098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d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7302609"/>
                  </a:ext>
                </a:extLst>
              </a:tr>
              <a:tr h="33098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i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2824236"/>
                  </a:ext>
                </a:extLst>
              </a:tr>
              <a:tr h="33098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0232274"/>
                  </a:ext>
                </a:extLst>
              </a:tr>
              <a:tr h="33098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8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a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98838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e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6414973"/>
                  </a:ext>
                </a:extLst>
              </a:tr>
            </a:tbl>
          </a:graphicData>
        </a:graphic>
      </p:graphicFrame>
      <p:pic>
        <p:nvPicPr>
          <p:cNvPr id="13" name="0228-muz-na-ozhidanie-1105473468_-mz30858zv86868">
            <a:hlinkClick r:id="" action="ppaction://media"/>
            <a:extLst>
              <a:ext uri="{FF2B5EF4-FFF2-40B4-BE49-F238E27FC236}">
                <a16:creationId xmlns:a16="http://schemas.microsoft.com/office/drawing/2014/main" id="{541F5F80-3FC1-88E3-A6F9-0312679552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42173" y="41385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81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5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C49AD4E-A252-615F-ADB2-624EBB67888F}"/>
              </a:ext>
            </a:extLst>
          </p:cNvPr>
          <p:cNvSpPr/>
          <p:nvPr/>
        </p:nvSpPr>
        <p:spPr>
          <a:xfrm>
            <a:off x="3483770" y="257491"/>
            <a:ext cx="198573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Contest </a:t>
            </a:r>
            <a:r>
              <a:rPr lang="ru-RU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7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77F8ED96-EC09-3350-17E5-12BE6B542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5353">
            <a:off x="7011037" y="623915"/>
            <a:ext cx="1972066" cy="98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4A67B9-0A03-6070-92C8-4863850E13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3632">
            <a:off x="393846" y="498134"/>
            <a:ext cx="1667735" cy="123759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E0C97E2C-94DC-D02B-FF77-46152EA561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59832" y="1203598"/>
            <a:ext cx="2736304" cy="479822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sz="4800" i="1" dirty="0">
                <a:ln/>
                <a:solidFill>
                  <a:srgbClr val="FF0000"/>
                </a:solidFill>
              </a:rPr>
              <a:t>“ARTISTS”</a:t>
            </a:r>
            <a:endParaRPr lang="ru-RU" sz="4800" i="1" dirty="0">
              <a:ln/>
              <a:solidFill>
                <a:srgbClr val="FF0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0274153-F772-A413-9A7F-3D1E071CA15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720920"/>
            <a:ext cx="3778294" cy="2963862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4045562-17D4-6528-0BB9-96DDC7E215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0169">
            <a:off x="2620738" y="3880203"/>
            <a:ext cx="878187" cy="7715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B852A71-FF2C-6535-AD4D-90D4984933F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5268" flipH="1">
            <a:off x="2494356" y="3880203"/>
            <a:ext cx="431243" cy="77155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9EB19F2-C5C9-D2F8-8C6C-384DC202594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613" y="4033589"/>
            <a:ext cx="681481" cy="651193"/>
          </a:xfrm>
          <a:prstGeom prst="rect">
            <a:avLst/>
          </a:prstGeom>
        </p:spPr>
      </p:pic>
      <p:pic>
        <p:nvPicPr>
          <p:cNvPr id="14" name="DO9M">
            <a:hlinkClick r:id="" action="ppaction://media"/>
            <a:extLst>
              <a:ext uri="{FF2B5EF4-FFF2-40B4-BE49-F238E27FC236}">
                <a16:creationId xmlns:a16="http://schemas.microsoft.com/office/drawing/2014/main" id="{864AD603-ED2C-1256-DC19-1C5F521EC4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22913" y="3828025"/>
            <a:ext cx="609600" cy="6096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A1E0BB7-6FB5-FA58-3D3E-26B0A112454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556" y="2067693"/>
            <a:ext cx="1044595" cy="809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26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41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C49AD4E-A252-615F-ADB2-624EBB67888F}"/>
              </a:ext>
            </a:extLst>
          </p:cNvPr>
          <p:cNvSpPr/>
          <p:nvPr/>
        </p:nvSpPr>
        <p:spPr>
          <a:xfrm>
            <a:off x="3483770" y="257491"/>
            <a:ext cx="198573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Contest </a:t>
            </a:r>
            <a:r>
              <a:rPr lang="ru-RU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8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77F8ED96-EC09-3350-17E5-12BE6B542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5353">
            <a:off x="7011037" y="623915"/>
            <a:ext cx="1972066" cy="98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4A67B9-0A03-6070-92C8-4863850E13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3632">
            <a:off x="393846" y="498134"/>
            <a:ext cx="1667735" cy="123759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E0C97E2C-94DC-D02B-FF77-46152EA561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91680" y="1151334"/>
            <a:ext cx="6552728" cy="479822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sz="4800" i="1" dirty="0">
                <a:ln/>
                <a:solidFill>
                  <a:srgbClr val="FF0000"/>
                </a:solidFill>
              </a:rPr>
              <a:t>“COLOURED ANIMALS”</a:t>
            </a:r>
            <a:endParaRPr lang="ru-RU" sz="4800" i="1" dirty="0">
              <a:ln/>
              <a:solidFill>
                <a:srgbClr val="FF0000"/>
              </a:solidFill>
            </a:endParaRP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7ABF8C17-766F-5EB4-1C66-ED72B24AE638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05118331"/>
              </p:ext>
            </p:extLst>
          </p:nvPr>
        </p:nvGraphicFramePr>
        <p:xfrm>
          <a:off x="2456544" y="1826174"/>
          <a:ext cx="4040187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6729">
                  <a:extLst>
                    <a:ext uri="{9D8B030D-6E8A-4147-A177-3AD203B41FA5}">
                      <a16:colId xmlns:a16="http://schemas.microsoft.com/office/drawing/2014/main" val="1972218062"/>
                    </a:ext>
                  </a:extLst>
                </a:gridCol>
                <a:gridCol w="1346729">
                  <a:extLst>
                    <a:ext uri="{9D8B030D-6E8A-4147-A177-3AD203B41FA5}">
                      <a16:colId xmlns:a16="http://schemas.microsoft.com/office/drawing/2014/main" val="560010472"/>
                    </a:ext>
                  </a:extLst>
                </a:gridCol>
                <a:gridCol w="1346729">
                  <a:extLst>
                    <a:ext uri="{9D8B030D-6E8A-4147-A177-3AD203B41FA5}">
                      <a16:colId xmlns:a16="http://schemas.microsoft.com/office/drawing/2014/main" val="1988762773"/>
                    </a:ext>
                  </a:extLst>
                </a:gridCol>
              </a:tblGrid>
              <a:tr h="824590">
                <a:tc>
                  <a:txBody>
                    <a:bodyPr/>
                    <a:lstStyle/>
                    <a:p>
                      <a:pPr algn="ctr"/>
                      <a:r>
                        <a:rPr lang="en-US" sz="5400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ru-RU" sz="5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>
                          <a:solidFill>
                            <a:schemeClr val="bg1"/>
                          </a:solidFill>
                        </a:rPr>
                        <a:t>P</a:t>
                      </a:r>
                      <a:endParaRPr lang="ru-RU" sz="5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ru-RU" sz="5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771922"/>
                  </a:ext>
                </a:extLst>
              </a:tr>
              <a:tr h="824590">
                <a:tc>
                  <a:txBody>
                    <a:bodyPr/>
                    <a:lstStyle/>
                    <a:p>
                      <a:pPr algn="ctr"/>
                      <a:r>
                        <a:rPr lang="en-US" sz="5400" dirty="0">
                          <a:solidFill>
                            <a:schemeClr val="bg1"/>
                          </a:solidFill>
                        </a:rPr>
                        <a:t>T</a:t>
                      </a:r>
                      <a:endParaRPr lang="ru-RU" sz="5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ru-RU" sz="5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400" dirty="0">
                          <a:solidFill>
                            <a:schemeClr val="tx1"/>
                          </a:solidFill>
                        </a:rPr>
                        <a:t>L</a:t>
                      </a:r>
                      <a:endParaRPr lang="ru-RU" sz="5400" dirty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4866565"/>
                  </a:ext>
                </a:extLst>
              </a:tr>
              <a:tr h="824590">
                <a:tc>
                  <a:txBody>
                    <a:bodyPr/>
                    <a:lstStyle/>
                    <a:p>
                      <a:pPr algn="ctr"/>
                      <a:r>
                        <a:rPr lang="en-US" sz="5400" dirty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ru-RU" sz="5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>
                          <a:solidFill>
                            <a:schemeClr val="bg1"/>
                          </a:solidFill>
                        </a:rPr>
                        <a:t>N</a:t>
                      </a:r>
                      <a:endParaRPr lang="ru-RU" sz="5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ru-RU" sz="5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4710508"/>
                  </a:ext>
                </a:extLst>
              </a:tr>
            </a:tbl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C3F1201-72FB-6753-41BC-B99353FA2D8C}"/>
              </a:ext>
            </a:extLst>
          </p:cNvPr>
          <p:cNvSpPr/>
          <p:nvPr/>
        </p:nvSpPr>
        <p:spPr>
          <a:xfrm>
            <a:off x="528135" y="2110085"/>
            <a:ext cx="160654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 cat</a:t>
            </a:r>
          </a:p>
          <a:p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camel</a:t>
            </a:r>
            <a:endParaRPr lang="ru-RU" sz="28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6B6729F-F70C-895C-6060-5E16B2CA214D}"/>
              </a:ext>
            </a:extLst>
          </p:cNvPr>
          <p:cNvSpPr/>
          <p:nvPr/>
        </p:nvSpPr>
        <p:spPr>
          <a:xfrm>
            <a:off x="6818592" y="2110085"/>
            <a:ext cx="1790747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r>
              <a:rPr lang="en-US" sz="28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.hen</a:t>
            </a:r>
          </a:p>
          <a:p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r>
              <a:rPr lang="en-US" sz="28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.elephant</a:t>
            </a:r>
            <a:endParaRPr lang="ru-RU" sz="28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657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C49AD4E-A252-615F-ADB2-624EBB67888F}"/>
              </a:ext>
            </a:extLst>
          </p:cNvPr>
          <p:cNvSpPr/>
          <p:nvPr/>
        </p:nvSpPr>
        <p:spPr>
          <a:xfrm>
            <a:off x="3483770" y="257491"/>
            <a:ext cx="198573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Contest 9</a:t>
            </a:r>
            <a:endParaRPr lang="ru-RU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2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77F8ED96-EC09-3350-17E5-12BE6B542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5353">
            <a:off x="7011037" y="623915"/>
            <a:ext cx="1972066" cy="98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4A67B9-0A03-6070-92C8-4863850E13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3632">
            <a:off x="393846" y="498134"/>
            <a:ext cx="1667735" cy="123759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E0C97E2C-94DC-D02B-FF77-46152EA561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91680" y="1151334"/>
            <a:ext cx="6552728" cy="479822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4800" i="1" dirty="0">
                <a:ln/>
                <a:solidFill>
                  <a:srgbClr val="FF0000"/>
                </a:solidFill>
              </a:rPr>
              <a:t>“ANIMALS”</a:t>
            </a:r>
            <a:endParaRPr lang="ru-RU" sz="4800" i="1" dirty="0">
              <a:ln/>
              <a:solidFill>
                <a:srgbClr val="FF0000"/>
              </a:solidFill>
            </a:endParaRP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A31015FF-618E-FA30-CCE5-6558505AC632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91318429"/>
              </p:ext>
            </p:extLst>
          </p:nvPr>
        </p:nvGraphicFramePr>
        <p:xfrm>
          <a:off x="2856307" y="1548449"/>
          <a:ext cx="4040184" cy="3337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5023">
                  <a:extLst>
                    <a:ext uri="{9D8B030D-6E8A-4147-A177-3AD203B41FA5}">
                      <a16:colId xmlns:a16="http://schemas.microsoft.com/office/drawing/2014/main" val="2452084728"/>
                    </a:ext>
                  </a:extLst>
                </a:gridCol>
                <a:gridCol w="505023">
                  <a:extLst>
                    <a:ext uri="{9D8B030D-6E8A-4147-A177-3AD203B41FA5}">
                      <a16:colId xmlns:a16="http://schemas.microsoft.com/office/drawing/2014/main" val="708084075"/>
                    </a:ext>
                  </a:extLst>
                </a:gridCol>
                <a:gridCol w="505023">
                  <a:extLst>
                    <a:ext uri="{9D8B030D-6E8A-4147-A177-3AD203B41FA5}">
                      <a16:colId xmlns:a16="http://schemas.microsoft.com/office/drawing/2014/main" val="150628567"/>
                    </a:ext>
                  </a:extLst>
                </a:gridCol>
                <a:gridCol w="505023">
                  <a:extLst>
                    <a:ext uri="{9D8B030D-6E8A-4147-A177-3AD203B41FA5}">
                      <a16:colId xmlns:a16="http://schemas.microsoft.com/office/drawing/2014/main" val="2466709671"/>
                    </a:ext>
                  </a:extLst>
                </a:gridCol>
                <a:gridCol w="505023">
                  <a:extLst>
                    <a:ext uri="{9D8B030D-6E8A-4147-A177-3AD203B41FA5}">
                      <a16:colId xmlns:a16="http://schemas.microsoft.com/office/drawing/2014/main" val="524391620"/>
                    </a:ext>
                  </a:extLst>
                </a:gridCol>
                <a:gridCol w="505023">
                  <a:extLst>
                    <a:ext uri="{9D8B030D-6E8A-4147-A177-3AD203B41FA5}">
                      <a16:colId xmlns:a16="http://schemas.microsoft.com/office/drawing/2014/main" val="3416685938"/>
                    </a:ext>
                  </a:extLst>
                </a:gridCol>
                <a:gridCol w="505023">
                  <a:extLst>
                    <a:ext uri="{9D8B030D-6E8A-4147-A177-3AD203B41FA5}">
                      <a16:colId xmlns:a16="http://schemas.microsoft.com/office/drawing/2014/main" val="2297021606"/>
                    </a:ext>
                  </a:extLst>
                </a:gridCol>
                <a:gridCol w="505023">
                  <a:extLst>
                    <a:ext uri="{9D8B030D-6E8A-4147-A177-3AD203B41FA5}">
                      <a16:colId xmlns:a16="http://schemas.microsoft.com/office/drawing/2014/main" val="1759321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K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1856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Z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87049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0887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H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2215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K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J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K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986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R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7649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Q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S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17773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E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9651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Z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212255"/>
                  </a:ext>
                </a:extLst>
              </a:tr>
            </a:tbl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1D074FE6-FF3C-DD8C-2B65-DA11E9EDF5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0270475"/>
              </p:ext>
            </p:extLst>
          </p:nvPr>
        </p:nvGraphicFramePr>
        <p:xfrm>
          <a:off x="2856307" y="1546573"/>
          <a:ext cx="4040184" cy="3337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5023">
                  <a:extLst>
                    <a:ext uri="{9D8B030D-6E8A-4147-A177-3AD203B41FA5}">
                      <a16:colId xmlns:a16="http://schemas.microsoft.com/office/drawing/2014/main" val="2452084728"/>
                    </a:ext>
                  </a:extLst>
                </a:gridCol>
                <a:gridCol w="505023">
                  <a:extLst>
                    <a:ext uri="{9D8B030D-6E8A-4147-A177-3AD203B41FA5}">
                      <a16:colId xmlns:a16="http://schemas.microsoft.com/office/drawing/2014/main" val="708084075"/>
                    </a:ext>
                  </a:extLst>
                </a:gridCol>
                <a:gridCol w="505023">
                  <a:extLst>
                    <a:ext uri="{9D8B030D-6E8A-4147-A177-3AD203B41FA5}">
                      <a16:colId xmlns:a16="http://schemas.microsoft.com/office/drawing/2014/main" val="150628567"/>
                    </a:ext>
                  </a:extLst>
                </a:gridCol>
                <a:gridCol w="505023">
                  <a:extLst>
                    <a:ext uri="{9D8B030D-6E8A-4147-A177-3AD203B41FA5}">
                      <a16:colId xmlns:a16="http://schemas.microsoft.com/office/drawing/2014/main" val="2466709671"/>
                    </a:ext>
                  </a:extLst>
                </a:gridCol>
                <a:gridCol w="505023">
                  <a:extLst>
                    <a:ext uri="{9D8B030D-6E8A-4147-A177-3AD203B41FA5}">
                      <a16:colId xmlns:a16="http://schemas.microsoft.com/office/drawing/2014/main" val="524391620"/>
                    </a:ext>
                  </a:extLst>
                </a:gridCol>
                <a:gridCol w="505023">
                  <a:extLst>
                    <a:ext uri="{9D8B030D-6E8A-4147-A177-3AD203B41FA5}">
                      <a16:colId xmlns:a16="http://schemas.microsoft.com/office/drawing/2014/main" val="3416685938"/>
                    </a:ext>
                  </a:extLst>
                </a:gridCol>
                <a:gridCol w="505023">
                  <a:extLst>
                    <a:ext uri="{9D8B030D-6E8A-4147-A177-3AD203B41FA5}">
                      <a16:colId xmlns:a16="http://schemas.microsoft.com/office/drawing/2014/main" val="2297021606"/>
                    </a:ext>
                  </a:extLst>
                </a:gridCol>
                <a:gridCol w="505023">
                  <a:extLst>
                    <a:ext uri="{9D8B030D-6E8A-4147-A177-3AD203B41FA5}">
                      <a16:colId xmlns:a16="http://schemas.microsoft.com/office/drawing/2014/main" val="1759321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K</a:t>
                      </a:r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1856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Z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A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87049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  <a:endParaRPr lang="ru-RU" dirty="0"/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  <a:endParaRPr lang="ru-RU" dirty="0"/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</a:t>
                      </a:r>
                      <a:endParaRPr lang="ru-RU" dirty="0"/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0887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H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  <a:endParaRPr lang="ru-RU" dirty="0"/>
                    </a:p>
                  </a:txBody>
                  <a:tcP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  <a:endParaRPr lang="ru-RU" dirty="0"/>
                    </a:p>
                  </a:txBody>
                  <a:tcP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2215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</a:t>
                      </a:r>
                      <a:endParaRPr lang="ru-RU" dirty="0"/>
                    </a:p>
                  </a:txBody>
                  <a:tcPr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</a:t>
                      </a:r>
                      <a:endParaRPr lang="ru-RU" dirty="0"/>
                    </a:p>
                  </a:txBody>
                  <a:tcPr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  <a:endParaRPr lang="ru-RU" dirty="0"/>
                    </a:p>
                  </a:txBody>
                  <a:tcPr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K</a:t>
                      </a:r>
                      <a:endParaRPr lang="ru-RU" dirty="0"/>
                    </a:p>
                  </a:txBody>
                  <a:tcPr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O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J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K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I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986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</a:t>
                      </a:r>
                      <a:endParaRPr lang="ru-RU" dirty="0"/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R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7649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Q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  <a:endParaRPr lang="ru-RU" dirty="0"/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S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17773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</a:t>
                      </a:r>
                      <a:endParaRPr lang="ru-RU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  <a:endParaRPr lang="ru-RU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</a:t>
                      </a:r>
                      <a:endParaRPr lang="ru-RU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</a:t>
                      </a:r>
                      <a:endParaRPr lang="ru-RU" dirty="0"/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E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9651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  <a:endParaRPr lang="ru-RU" dirty="0"/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Z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</a:t>
                      </a:r>
                      <a:endParaRPr lang="ru-RU" dirty="0"/>
                    </a:p>
                  </a:txBody>
                  <a:tcPr>
                    <a:solidFill>
                      <a:srgbClr val="9933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  <a:endParaRPr lang="ru-RU" dirty="0"/>
                    </a:p>
                  </a:txBody>
                  <a:tcPr>
                    <a:solidFill>
                      <a:srgbClr val="9933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</a:t>
                      </a:r>
                      <a:endParaRPr lang="ru-RU" dirty="0"/>
                    </a:p>
                  </a:txBody>
                  <a:tcPr>
                    <a:solidFill>
                      <a:srgbClr val="993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212255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A6F250E-3773-C0D4-810D-EB6EF3679C51}"/>
              </a:ext>
            </a:extLst>
          </p:cNvPr>
          <p:cNvSpPr/>
          <p:nvPr/>
        </p:nvSpPr>
        <p:spPr>
          <a:xfrm>
            <a:off x="1605242" y="1739276"/>
            <a:ext cx="99065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i="1" cap="none" spc="0" dirty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COCK</a:t>
            </a:r>
            <a:endParaRPr lang="ru-RU" sz="2800" b="1" i="1" cap="none" spc="0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2E08AA3-690A-67A4-9CF9-1C689E9480C0}"/>
              </a:ext>
            </a:extLst>
          </p:cNvPr>
          <p:cNvSpPr/>
          <p:nvPr/>
        </p:nvSpPr>
        <p:spPr>
          <a:xfrm>
            <a:off x="490845" y="2071197"/>
            <a:ext cx="74328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i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CAT</a:t>
            </a:r>
            <a:endParaRPr lang="ru-RU" sz="28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1C49021-DFC5-AC77-F528-2AB0B3BF7F04}"/>
              </a:ext>
            </a:extLst>
          </p:cNvPr>
          <p:cNvSpPr/>
          <p:nvPr/>
        </p:nvSpPr>
        <p:spPr>
          <a:xfrm>
            <a:off x="1606595" y="2505971"/>
            <a:ext cx="92858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i="1" cap="none" spc="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COW</a:t>
            </a:r>
            <a:endParaRPr lang="ru-RU" sz="2800" b="1" i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883C099-48A4-748C-49DE-E076B782B58C}"/>
              </a:ext>
            </a:extLst>
          </p:cNvPr>
          <p:cNvSpPr/>
          <p:nvPr/>
        </p:nvSpPr>
        <p:spPr>
          <a:xfrm>
            <a:off x="446435" y="2969349"/>
            <a:ext cx="81625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i="1" cap="none" spc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HEN</a:t>
            </a:r>
            <a:endParaRPr lang="ru-RU" sz="2800" b="1" i="1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AC2F244-7A26-42EB-78F9-7F93F29EFEA3}"/>
              </a:ext>
            </a:extLst>
          </p:cNvPr>
          <p:cNvSpPr/>
          <p:nvPr/>
        </p:nvSpPr>
        <p:spPr>
          <a:xfrm>
            <a:off x="1538187" y="3412307"/>
            <a:ext cx="102784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i="1" cap="none" spc="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DUCK</a:t>
            </a:r>
            <a:endParaRPr lang="ru-RU" sz="2800" b="1" i="1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24BB325-3155-59DF-C6DB-DE2FB9F1275D}"/>
              </a:ext>
            </a:extLst>
          </p:cNvPr>
          <p:cNvSpPr/>
          <p:nvPr/>
        </p:nvSpPr>
        <p:spPr>
          <a:xfrm>
            <a:off x="7122012" y="1773688"/>
            <a:ext cx="131478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i="1" cap="none" spc="0" dirty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MOUSE</a:t>
            </a:r>
            <a:endParaRPr lang="ru-RU" sz="2800" b="1" i="1" cap="none" spc="0" dirty="0">
              <a:ln w="0"/>
              <a:solidFill>
                <a:srgbClr val="0000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7C0B707-3CEE-BD32-EDBA-64E62788F290}"/>
              </a:ext>
            </a:extLst>
          </p:cNvPr>
          <p:cNvSpPr/>
          <p:nvPr/>
        </p:nvSpPr>
        <p:spPr>
          <a:xfrm>
            <a:off x="7772786" y="2439440"/>
            <a:ext cx="88036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i="1" cap="none" spc="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DOG</a:t>
            </a:r>
            <a:endParaRPr lang="ru-RU" sz="2800" b="1" i="1" cap="none" spc="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2019B79E-135E-C27E-0694-AE1DA825BF3C}"/>
              </a:ext>
            </a:extLst>
          </p:cNvPr>
          <p:cNvSpPr/>
          <p:nvPr/>
        </p:nvSpPr>
        <p:spPr>
          <a:xfrm>
            <a:off x="7125159" y="3091677"/>
            <a:ext cx="119090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i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HORSE</a:t>
            </a:r>
            <a:endParaRPr lang="ru-RU" sz="28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34074F4E-8C9A-2506-2CA3-2728978C188D}"/>
              </a:ext>
            </a:extLst>
          </p:cNvPr>
          <p:cNvSpPr/>
          <p:nvPr/>
        </p:nvSpPr>
        <p:spPr>
          <a:xfrm>
            <a:off x="7370432" y="3936389"/>
            <a:ext cx="128272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i="1" cap="none" spc="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RABBIT</a:t>
            </a:r>
            <a:endParaRPr lang="ru-RU" sz="2800" b="1" i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8DAB70C-CAD8-BF76-70B7-40C101C1EC34}"/>
              </a:ext>
            </a:extLst>
          </p:cNvPr>
          <p:cNvSpPr/>
          <p:nvPr/>
        </p:nvSpPr>
        <p:spPr>
          <a:xfrm>
            <a:off x="648490" y="4169415"/>
            <a:ext cx="8386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i="1" cap="none" spc="0" dirty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FISH</a:t>
            </a:r>
            <a:endParaRPr lang="ru-RU" sz="2800" b="1" i="1" cap="none" spc="0" dirty="0">
              <a:ln w="0"/>
              <a:solidFill>
                <a:schemeClr val="accent4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0229-muz-ozhidanija-nagnetajushhaja-1105473469_-mz30858zv86869">
            <a:hlinkClick r:id="" action="ppaction://media"/>
            <a:extLst>
              <a:ext uri="{FF2B5EF4-FFF2-40B4-BE49-F238E27FC236}">
                <a16:creationId xmlns:a16="http://schemas.microsoft.com/office/drawing/2014/main" id="{F1E9320B-12A4-1D44-5683-95FDB34BF0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82080" y="41262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65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1672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77F8ED96-EC09-3350-17E5-12BE6B542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5353">
            <a:off x="7011037" y="623915"/>
            <a:ext cx="1972066" cy="98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4A67B9-0A03-6070-92C8-4863850E13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3632">
            <a:off x="393846" y="498134"/>
            <a:ext cx="1667735" cy="123759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E0C97E2C-94DC-D02B-FF77-46152EA561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03648" y="710455"/>
            <a:ext cx="6552728" cy="479822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4800" i="1" dirty="0">
                <a:ln/>
                <a:solidFill>
                  <a:srgbClr val="FF0000"/>
                </a:solidFill>
              </a:rPr>
              <a:t>“SCORE”</a:t>
            </a:r>
            <a:endParaRPr lang="ru-RU" sz="4800" i="1" dirty="0">
              <a:ln/>
              <a:solidFill>
                <a:srgbClr val="FF0000"/>
              </a:solidFill>
            </a:endParaRPr>
          </a:p>
        </p:txBody>
      </p:sp>
      <p:pic>
        <p:nvPicPr>
          <p:cNvPr id="21" name="Объект 20">
            <a:extLst>
              <a:ext uri="{FF2B5EF4-FFF2-40B4-BE49-F238E27FC236}">
                <a16:creationId xmlns:a16="http://schemas.microsoft.com/office/drawing/2014/main" id="{230252DB-824C-B53C-18C4-251C399D5F9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683" y="1904891"/>
            <a:ext cx="5371017" cy="2528154"/>
          </a:xfrm>
        </p:spPr>
      </p:pic>
    </p:spTree>
    <p:extLst>
      <p:ext uri="{BB962C8B-B14F-4D97-AF65-F5344CB8AC3E}">
        <p14:creationId xmlns:p14="http://schemas.microsoft.com/office/powerpoint/2010/main" val="356778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D2E63DE-AC1F-0860-8590-4B6F3A87FB1B}"/>
              </a:ext>
            </a:extLst>
          </p:cNvPr>
          <p:cNvSpPr/>
          <p:nvPr/>
        </p:nvSpPr>
        <p:spPr>
          <a:xfrm>
            <a:off x="1074184" y="627534"/>
            <a:ext cx="699563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4800" b="1" i="1" cap="none" spc="0" dirty="0">
                <a:ln/>
                <a:solidFill>
                  <a:srgbClr val="FF0000"/>
                </a:solidFill>
                <a:effectLst/>
              </a:rPr>
              <a:t>Our congratulations </a:t>
            </a:r>
          </a:p>
          <a:p>
            <a:pPr algn="ctr"/>
            <a:r>
              <a:rPr lang="en-US" sz="4800" b="1" i="1" cap="none" spc="0" dirty="0">
                <a:ln/>
                <a:solidFill>
                  <a:srgbClr val="FF0000"/>
                </a:solidFill>
                <a:effectLst/>
              </a:rPr>
              <a:t>to the winners of the quiz: </a:t>
            </a:r>
            <a:endParaRPr lang="ru-RU" sz="4800" b="1" i="1" cap="none" spc="0" dirty="0">
              <a:ln/>
              <a:solidFill>
                <a:srgbClr val="FF0000"/>
              </a:solidFill>
              <a:effectLst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5429F45-4A95-8F81-527D-0B8D3E444AB2}"/>
              </a:ext>
            </a:extLst>
          </p:cNvPr>
          <p:cNvSpPr/>
          <p:nvPr/>
        </p:nvSpPr>
        <p:spPr>
          <a:xfrm>
            <a:off x="1033210" y="2427734"/>
            <a:ext cx="707757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i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"</a:t>
            </a:r>
            <a:r>
              <a:rPr kumimoji="0" lang="en-US" sz="4400" b="1" i="1" u="none" strike="noStrike" kern="1200" cap="none" spc="0" normalizeH="0" baseline="0" noProof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Do you know English well?</a:t>
            </a:r>
            <a:r>
              <a:rPr lang="en-US" sz="4400" b="1" i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"</a:t>
            </a:r>
            <a:endParaRPr lang="ru-RU" sz="4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C6400BF-C86A-1AFB-8D08-E620851015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3197175"/>
            <a:ext cx="2004194" cy="145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26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339502"/>
            <a:ext cx="5256584" cy="43204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>
              <a:spcBef>
                <a:spcPts val="0"/>
              </a:spcBef>
            </a:pPr>
            <a:br>
              <a:rPr lang="ru-RU" sz="2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ИСТОЧНИКИ ИНФОРМАЦИИ</a:t>
            </a:r>
            <a:r>
              <a:rPr lang="en-US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  <a:b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43557"/>
            <a:ext cx="8496944" cy="375106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400" u="sng" dirty="0">
                <a:latin typeface="Times New Roman" pitchFamily="18" charset="0"/>
                <a:cs typeface="Times New Roman" pitchFamily="18" charset="0"/>
                <a:hlinkClick r:id="rId2"/>
              </a:rPr>
              <a:t>http://www.mummewear.com/_img/greenbackground.jpg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400" u="sng" dirty="0">
                <a:latin typeface="Times New Roman" pitchFamily="18" charset="0"/>
                <a:cs typeface="Times New Roman" pitchFamily="18" charset="0"/>
                <a:hlinkClick r:id="rId3"/>
              </a:rPr>
              <a:t>https://kwork.ru/pics/t3/77/237877-1.jpg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400" u="sng" dirty="0">
                <a:latin typeface="Times New Roman" pitchFamily="18" charset="0"/>
                <a:cs typeface="Times New Roman" pitchFamily="18" charset="0"/>
                <a:hlinkClick r:id="rId4"/>
              </a:rPr>
              <a:t>http://cvr-parus.ru/images/poliglot.jpg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400" u="sng" dirty="0">
                <a:latin typeface="Times New Roman" pitchFamily="18" charset="0"/>
                <a:cs typeface="Times New Roman" pitchFamily="18" charset="0"/>
                <a:hlinkClick r:id="rId5"/>
              </a:rPr>
              <a:t>http://s.rest22.ru/p/61/61825/61825-76a9cd0b9bc0c40.jpg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400" dirty="0">
                <a:hlinkClick r:id="rId6"/>
              </a:rPr>
              <a:t>https://yandex.ru/search/?text=</a:t>
            </a:r>
            <a:r>
              <a:rPr lang="ru-RU" sz="1400" dirty="0" err="1">
                <a:hlinkClick r:id="rId6"/>
              </a:rPr>
              <a:t>аплодисменты+картинка</a:t>
            </a:r>
            <a:r>
              <a:rPr lang="ru-RU" sz="1400" dirty="0">
                <a:hlinkClick r:id="rId6"/>
              </a:rPr>
              <a:t>+</a:t>
            </a:r>
            <a:r>
              <a:rPr lang="en-US" sz="1400" dirty="0" err="1">
                <a:hlinkClick r:id="rId6"/>
              </a:rPr>
              <a:t>cvfqkbr</a:t>
            </a:r>
            <a:r>
              <a:rPr lang="en-US" sz="1400" dirty="0">
                <a:hlinkClick r:id="rId6"/>
              </a:rPr>
              <a:t>+</a:t>
            </a:r>
            <a:r>
              <a:rPr lang="ru-RU" sz="1400" dirty="0" err="1">
                <a:hlinkClick r:id="rId6"/>
              </a:rPr>
              <a:t>для+презентации+анимация</a:t>
            </a:r>
            <a:r>
              <a:rPr lang="ru-RU" sz="1400" dirty="0">
                <a:hlinkClick r:id="rId6"/>
              </a:rPr>
              <a:t>&amp;</a:t>
            </a:r>
            <a:r>
              <a:rPr lang="en-US" sz="1400" dirty="0" err="1">
                <a:hlinkClick r:id="rId6"/>
              </a:rPr>
              <a:t>lr</a:t>
            </a:r>
            <a:r>
              <a:rPr lang="en-US" sz="1400" dirty="0">
                <a:hlinkClick r:id="rId6"/>
              </a:rPr>
              <a:t>=129341&amp;family=yes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99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15766"/>
            <a:ext cx="8229600" cy="857250"/>
          </a:xfrm>
        </p:spPr>
        <p:txBody>
          <a:bodyPr>
            <a:normAutofit fontScale="90000"/>
          </a:bodyPr>
          <a:lstStyle/>
          <a:p>
            <a:pPr algn="l"/>
            <a:br>
              <a:rPr lang="ru-RU" sz="1600" b="1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b="1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Образовательные: </a:t>
            </a:r>
            <a:b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закрепление имеющихся знаний в области английского языка посредством игровой ситуации;</a:t>
            </a:r>
            <a:b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формировать коммуникативные и регулятивные универсальные учебные действия;</a:t>
            </a:r>
            <a:b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формировать лингвистическую компетенцию в соответствии с требованиями федерального </a:t>
            </a:r>
            <a:b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государственного общеобразовательного стандарта основного общего образования.</a:t>
            </a:r>
            <a:b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b="1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Воспитательные: </a:t>
            </a:r>
            <a:b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повысить интерес учащихся к изучению иностранного языка  и  стране изучаемого языка;</a:t>
            </a:r>
            <a:b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умение работать в сотрудничестве с другими;</a:t>
            </a:r>
            <a:b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воспитывать уважительное отношение к другой культуре.</a:t>
            </a:r>
            <a:b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b="1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Развивающие:</a:t>
            </a:r>
            <a:b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развивать творческие способности учащегося;</a:t>
            </a:r>
            <a:b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развитие навыков чтения и монологической речи, расширять мировоззрение.</a:t>
            </a:r>
            <a:b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b="1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Метапредметные результаты</a:t>
            </a:r>
            <a:r>
              <a:rPr lang="ru-RU" sz="16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br>
              <a:rPr lang="ru-RU" sz="16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уникальной ситуации естественной языковой среды, способствующей возрастанию  </a:t>
            </a:r>
            <a:r>
              <a:rPr lang="ru-RU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культурообразующей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функции образования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242ADF8-0D60-8DD3-9F16-14F0647BEF80}"/>
              </a:ext>
            </a:extLst>
          </p:cNvPr>
          <p:cNvSpPr/>
          <p:nvPr/>
        </p:nvSpPr>
        <p:spPr>
          <a:xfrm>
            <a:off x="3468332" y="411510"/>
            <a:ext cx="22073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ЦЕЛИ :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BFC682-74A5-56F0-EDB1-0059BFF0FD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63140"/>
            <a:ext cx="7772400" cy="1102519"/>
          </a:xfrm>
        </p:spPr>
        <p:txBody>
          <a:bodyPr/>
          <a:lstStyle/>
          <a:p>
            <a:r>
              <a:rPr lang="ru-RU" sz="5400" b="1" i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cs typeface="+mn-cs"/>
              </a:rPr>
              <a:t>ЗАДАЧИ: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6012EEC-B14A-FDA6-662C-252790DCEC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1293008"/>
            <a:ext cx="7200800" cy="2384834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5600" b="1" dirty="0">
                <a:solidFill>
                  <a:srgbClr val="0000CC"/>
                </a:solidFill>
                <a:latin typeface="Times New Roman" panose="02020603050405020304" pitchFamily="18" charset="0"/>
                <a:cs typeface="+mj-cs"/>
              </a:rPr>
              <a:t> Образовательные:</a:t>
            </a:r>
          </a:p>
          <a:p>
            <a:pPr algn="l"/>
            <a:r>
              <a:rPr lang="ru-RU" sz="5600" b="1" dirty="0">
                <a:solidFill>
                  <a:schemeClr val="tx1"/>
                </a:solidFill>
                <a:latin typeface="Times New Roman" panose="02020603050405020304" pitchFamily="18" charset="0"/>
                <a:cs typeface="+mj-cs"/>
              </a:rPr>
              <a:t> </a:t>
            </a: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+mj-cs"/>
              </a:rPr>
              <a:t>- расширение лексического запаса учащихся;</a:t>
            </a: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+mj-cs"/>
              </a:rPr>
              <a:t> - расширение лингвистического кругозора и эрудиции учащихся;</a:t>
            </a: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+mj-cs"/>
              </a:rPr>
              <a:t> - ознакомление с идиомами сравнения в английском языке. </a:t>
            </a:r>
          </a:p>
          <a:p>
            <a:pPr algn="l"/>
            <a:r>
              <a:rPr lang="ru-RU" sz="5600" b="1" dirty="0">
                <a:solidFill>
                  <a:srgbClr val="0000CC"/>
                </a:solidFill>
                <a:latin typeface="Times New Roman" panose="02020603050405020304" pitchFamily="18" charset="0"/>
                <a:cs typeface="+mj-cs"/>
              </a:rPr>
              <a:t> Практические:</a:t>
            </a:r>
          </a:p>
          <a:p>
            <a:pPr algn="l"/>
            <a:r>
              <a:rPr lang="ru-RU" sz="5600" b="1" dirty="0">
                <a:solidFill>
                  <a:schemeClr val="tx1"/>
                </a:solidFill>
                <a:latin typeface="Times New Roman" panose="02020603050405020304" pitchFamily="18" charset="0"/>
                <a:cs typeface="+mj-cs"/>
              </a:rPr>
              <a:t> </a:t>
            </a: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+mj-cs"/>
              </a:rPr>
              <a:t>-активизация и закрепление лексики по темам School, </a:t>
            </a:r>
            <a:r>
              <a:rPr lang="ru-RU" sz="5600" dirty="0" err="1">
                <a:solidFill>
                  <a:schemeClr val="tx1"/>
                </a:solidFill>
                <a:latin typeface="Times New Roman" panose="02020603050405020304" pitchFamily="18" charset="0"/>
                <a:cs typeface="+mj-cs"/>
              </a:rPr>
              <a:t>Professions</a:t>
            </a: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+mj-cs"/>
              </a:rPr>
              <a:t>;</a:t>
            </a: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+mj-cs"/>
              </a:rPr>
              <a:t> - выявление уровня знаний, умений и навыков по пройденным темам;</a:t>
            </a: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+mj-cs"/>
              </a:rPr>
              <a:t> - повторение грамматического материала по </a:t>
            </a:r>
            <a:r>
              <a:rPr lang="ru-RU" sz="5600" dirty="0" err="1">
                <a:solidFill>
                  <a:schemeClr val="tx1"/>
                </a:solidFill>
                <a:latin typeface="Times New Roman" panose="02020603050405020304" pitchFamily="18" charset="0"/>
                <a:cs typeface="+mj-cs"/>
              </a:rPr>
              <a:t>темaм</a:t>
            </a: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+mj-cs"/>
              </a:rPr>
              <a:t> Present Simple, Present Continuous.</a:t>
            </a: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+mj-cs"/>
              </a:rPr>
              <a:t> </a:t>
            </a:r>
            <a:r>
              <a:rPr lang="ru-RU" sz="5600" b="1" dirty="0">
                <a:solidFill>
                  <a:srgbClr val="0000CC"/>
                </a:solidFill>
                <a:latin typeface="Times New Roman" panose="02020603050405020304" pitchFamily="18" charset="0"/>
                <a:cs typeface="+mj-cs"/>
              </a:rPr>
              <a:t>Развивающие:</a:t>
            </a:r>
          </a:p>
          <a:p>
            <a:pPr algn="l"/>
            <a:r>
              <a:rPr lang="ru-RU" sz="5600" b="1" dirty="0">
                <a:solidFill>
                  <a:schemeClr val="tx1"/>
                </a:solidFill>
                <a:latin typeface="Times New Roman" panose="02020603050405020304" pitchFamily="18" charset="0"/>
                <a:cs typeface="+mj-cs"/>
              </a:rPr>
              <a:t> </a:t>
            </a: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+mj-cs"/>
              </a:rPr>
              <a:t>- развитие языковой догадки, внимания и логического мышления.</a:t>
            </a:r>
          </a:p>
          <a:p>
            <a:pPr algn="l"/>
            <a:r>
              <a:rPr lang="ru-RU" sz="5600" b="1" dirty="0">
                <a:solidFill>
                  <a:srgbClr val="0000CC"/>
                </a:solidFill>
                <a:latin typeface="Times New Roman" panose="02020603050405020304" pitchFamily="18" charset="0"/>
                <a:cs typeface="+mj-cs"/>
              </a:rPr>
              <a:t> Воспитательные:</a:t>
            </a: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+mj-cs"/>
              </a:rPr>
              <a:t> - воспитание умения работать в команде;</a:t>
            </a: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+mj-cs"/>
              </a:rPr>
              <a:t> - воспитание чувства взаимопомощи;</a:t>
            </a: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+mj-cs"/>
              </a:rPr>
              <a:t> - воспитание уважительного отношения к соперникам;</a:t>
            </a: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+mj-cs"/>
              </a:rPr>
              <a:t> - воспитание культуры общения.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1098CD78-8891-1226-7825-BA209A336B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6" y="1667396"/>
            <a:ext cx="4619924" cy="2309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585E14B-3898-A788-1255-2C3A6F4DBC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982" y="1557932"/>
            <a:ext cx="3403925" cy="252598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A642DFD-B170-0F9D-F63D-22FF695AB8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63140"/>
            <a:ext cx="7772400" cy="1102519"/>
          </a:xfrm>
        </p:spPr>
        <p:txBody>
          <a:bodyPr>
            <a:normAutofit/>
          </a:bodyPr>
          <a:lstStyle/>
          <a:p>
            <a:r>
              <a:rPr lang="en-US" sz="6600" b="1" i="1" dirty="0">
                <a:solidFill>
                  <a:srgbClr val="C00000"/>
                </a:solidFill>
                <a:latin typeface="Bahnschrift SemiCondensed" panose="020B0502040204020203" pitchFamily="34" charset="0"/>
              </a:rPr>
              <a:t>DOGS - FOXES</a:t>
            </a:r>
            <a:endParaRPr lang="ru-RU" sz="6600" b="1" i="1" dirty="0">
              <a:solidFill>
                <a:srgbClr val="C00000"/>
              </a:solidFill>
              <a:latin typeface="Bahnschrif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30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E0C97E2C-94DC-D02B-FF77-46152EA561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39752" y="1153301"/>
            <a:ext cx="5048300" cy="479822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sz="4800" i="1" dirty="0">
                <a:ln/>
                <a:solidFill>
                  <a:srgbClr val="FF0000"/>
                </a:solidFill>
              </a:rPr>
              <a:t>“INTRODUCTION”</a:t>
            </a:r>
            <a:endParaRPr lang="ru-RU" sz="4800" i="1" dirty="0">
              <a:ln/>
              <a:solidFill>
                <a:srgbClr val="FF0000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C49AD4E-A252-615F-ADB2-624EBB67888F}"/>
              </a:ext>
            </a:extLst>
          </p:cNvPr>
          <p:cNvSpPr/>
          <p:nvPr/>
        </p:nvSpPr>
        <p:spPr>
          <a:xfrm>
            <a:off x="3483770" y="257491"/>
            <a:ext cx="198573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Contest 1</a:t>
            </a:r>
            <a:endParaRPr lang="ru-RU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2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A6A3BF2-2641-C0A2-C3F0-8CA55999F0D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7654"/>
            <a:ext cx="3655093" cy="252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77F8ED96-EC09-3350-17E5-12BE6B542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5353">
            <a:off x="6091833" y="1779662"/>
            <a:ext cx="2592438" cy="1296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4A67B9-0A03-6070-92C8-4863850E13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3632">
            <a:off x="5894037" y="3247628"/>
            <a:ext cx="2001322" cy="14851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3658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E0C97E2C-94DC-D02B-FF77-46152EA561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21192" y="1203598"/>
            <a:ext cx="5328592" cy="479822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sz="4800" i="1" dirty="0">
                <a:ln/>
                <a:solidFill>
                  <a:srgbClr val="FF0000"/>
                </a:solidFill>
              </a:rPr>
              <a:t>“MY DEAR SCHOOL”</a:t>
            </a:r>
            <a:endParaRPr lang="ru-RU" sz="4800" i="1" dirty="0">
              <a:ln/>
              <a:solidFill>
                <a:srgbClr val="FF0000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C49AD4E-A252-615F-ADB2-624EBB67888F}"/>
              </a:ext>
            </a:extLst>
          </p:cNvPr>
          <p:cNvSpPr/>
          <p:nvPr/>
        </p:nvSpPr>
        <p:spPr>
          <a:xfrm>
            <a:off x="3483770" y="257491"/>
            <a:ext cx="198573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Contest </a:t>
            </a:r>
            <a:r>
              <a:rPr lang="ru-RU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77F8ED96-EC09-3350-17E5-12BE6B542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5353">
            <a:off x="7011037" y="623915"/>
            <a:ext cx="1972066" cy="98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4A67B9-0A03-6070-92C8-4863850E13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3632">
            <a:off x="393846" y="498134"/>
            <a:ext cx="1667735" cy="1237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1F1FD232-392D-5FEE-C773-0E63261B925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462" y="1615808"/>
            <a:ext cx="3168352" cy="3044373"/>
          </a:xfrm>
        </p:spPr>
      </p:pic>
      <p:pic>
        <p:nvPicPr>
          <p:cNvPr id="6" name="0226-muz-vremja-poshlo-1105473466_-mz30858zv86866">
            <a:hlinkClick r:id="" action="ppaction://media"/>
            <a:extLst>
              <a:ext uri="{FF2B5EF4-FFF2-40B4-BE49-F238E27FC236}">
                <a16:creationId xmlns:a16="http://schemas.microsoft.com/office/drawing/2014/main" id="{58F0743D-226A-386F-D4A7-42DC6DD7FA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31640" y="37958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797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8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E0C97E2C-94DC-D02B-FF77-46152EA561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39752" y="1153301"/>
            <a:ext cx="5328592" cy="479822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sz="4800" i="1" dirty="0">
                <a:ln/>
                <a:solidFill>
                  <a:srgbClr val="FF0000"/>
                </a:solidFill>
              </a:rPr>
              <a:t>“LAZY SENTENCES”</a:t>
            </a:r>
            <a:endParaRPr lang="ru-RU" sz="4800" i="1" dirty="0">
              <a:ln/>
              <a:solidFill>
                <a:srgbClr val="FF0000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C49AD4E-A252-615F-ADB2-624EBB67888F}"/>
              </a:ext>
            </a:extLst>
          </p:cNvPr>
          <p:cNvSpPr/>
          <p:nvPr/>
        </p:nvSpPr>
        <p:spPr>
          <a:xfrm>
            <a:off x="3483770" y="257491"/>
            <a:ext cx="198573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Contest </a:t>
            </a:r>
            <a:r>
              <a:rPr lang="ru-RU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77F8ED96-EC09-3350-17E5-12BE6B542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5353">
            <a:off x="7011037" y="623915"/>
            <a:ext cx="1972066" cy="98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4A67B9-0A03-6070-92C8-4863850E132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3632">
            <a:off x="393846" y="498134"/>
            <a:ext cx="1667735" cy="1237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0228-muz-na-ozhidanie-1105473468_-mz30858zv86868">
            <a:hlinkClick r:id="" action="ppaction://media"/>
            <a:extLst>
              <a:ext uri="{FF2B5EF4-FFF2-40B4-BE49-F238E27FC236}">
                <a16:creationId xmlns:a16="http://schemas.microsoft.com/office/drawing/2014/main" id="{1DB1A56D-F65B-86B6-812A-B52E71CA4890}"/>
              </a:ext>
            </a:extLst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19031" y="4233112"/>
            <a:ext cx="609600" cy="609600"/>
          </a:xfr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D4A74BC-0694-003E-7E90-B57589A591A4}"/>
              </a:ext>
            </a:extLst>
          </p:cNvPr>
          <p:cNvSpPr/>
          <p:nvPr/>
        </p:nvSpPr>
        <p:spPr>
          <a:xfrm>
            <a:off x="985186" y="1835784"/>
            <a:ext cx="717362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</a:t>
            </a:r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ootball, Peter, is, at the moment, playing.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3614B0C-A94B-36CC-2DE5-5A372C3113DA}"/>
              </a:ext>
            </a:extLst>
          </p:cNvPr>
          <p:cNvSpPr/>
          <p:nvPr/>
        </p:nvSpPr>
        <p:spPr>
          <a:xfrm>
            <a:off x="637062" y="2316770"/>
            <a:ext cx="767915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i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Peter is playing</a:t>
            </a:r>
            <a:r>
              <a:rPr lang="en-US" sz="3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36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football</a:t>
            </a:r>
            <a:r>
              <a:rPr lang="en-US" sz="3600" b="0" i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at the moment.</a:t>
            </a:r>
            <a:endParaRPr lang="ru-RU" sz="3600" b="0" i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1378D03-2796-F44C-EC14-0FFB83442974}"/>
              </a:ext>
            </a:extLst>
          </p:cNvPr>
          <p:cNvSpPr/>
          <p:nvPr/>
        </p:nvSpPr>
        <p:spPr>
          <a:xfrm>
            <a:off x="1223831" y="3194086"/>
            <a:ext cx="630473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re, in the garden, what, doing, you?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770844B-8A89-6C17-E6F9-5EA109B17007}"/>
              </a:ext>
            </a:extLst>
          </p:cNvPr>
          <p:cNvSpPr/>
          <p:nvPr/>
        </p:nvSpPr>
        <p:spPr>
          <a:xfrm>
            <a:off x="725104" y="3740618"/>
            <a:ext cx="680346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a</a:t>
            </a:r>
            <a:r>
              <a:rPr lang="en-US" sz="3600" b="0" i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 you doing in the garden? </a:t>
            </a:r>
            <a:endParaRPr lang="ru-RU" sz="3600" b="0" i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3790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6005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  <p:bldP spid="5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E0C97E2C-94DC-D02B-FF77-46152EA561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34682" y="1151334"/>
            <a:ext cx="5605669" cy="479822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sz="4800" i="1" dirty="0">
                <a:ln/>
                <a:solidFill>
                  <a:srgbClr val="FF0000"/>
                </a:solidFill>
              </a:rPr>
              <a:t>“WHO IS QUICKER?”</a:t>
            </a:r>
            <a:endParaRPr lang="ru-RU" sz="4800" i="1" dirty="0">
              <a:ln/>
              <a:solidFill>
                <a:srgbClr val="FF0000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C49AD4E-A252-615F-ADB2-624EBB67888F}"/>
              </a:ext>
            </a:extLst>
          </p:cNvPr>
          <p:cNvSpPr/>
          <p:nvPr/>
        </p:nvSpPr>
        <p:spPr>
          <a:xfrm>
            <a:off x="3483770" y="257491"/>
            <a:ext cx="198573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Contest </a:t>
            </a:r>
            <a:r>
              <a:rPr lang="ru-RU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77F8ED96-EC09-3350-17E5-12BE6B542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5353">
            <a:off x="7011037" y="623915"/>
            <a:ext cx="1972066" cy="98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4A67B9-0A03-6070-92C8-4863850E13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3632">
            <a:off x="393846" y="498134"/>
            <a:ext cx="1667735" cy="123759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AF3C8093-FDAE-0660-5169-3BCBF1FC4D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63688" y="1784659"/>
            <a:ext cx="6480720" cy="310134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The first day of the week…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The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colour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of the sun…  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You drink this when you are thirsty…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4.The month that follows October…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A domestic animal which likes milk…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6. You grow flowers in the …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7. Eight plus eleven is…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Boys and girls at school are…</a:t>
            </a:r>
            <a:endParaRPr lang="en-US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752047D-4444-D0EB-BC6D-FC1F7B1A25A4}"/>
              </a:ext>
            </a:extLst>
          </p:cNvPr>
          <p:cNvSpPr/>
          <p:nvPr/>
        </p:nvSpPr>
        <p:spPr>
          <a:xfrm>
            <a:off x="5706565" y="1732881"/>
            <a:ext cx="237626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-  Sunday</a:t>
            </a:r>
            <a:endParaRPr lang="ru-RU" sz="2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9B67E54-95C0-0B0A-B4F7-C63FD6925F5C}"/>
              </a:ext>
            </a:extLst>
          </p:cNvPr>
          <p:cNvSpPr/>
          <p:nvPr/>
        </p:nvSpPr>
        <p:spPr>
          <a:xfrm>
            <a:off x="6142238" y="2073252"/>
            <a:ext cx="139730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-  yellow</a:t>
            </a:r>
            <a:endParaRPr lang="ru-RU" sz="2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44928AD-55B7-95EE-85FA-B753A28A8890}"/>
              </a:ext>
            </a:extLst>
          </p:cNvPr>
          <p:cNvSpPr/>
          <p:nvPr/>
        </p:nvSpPr>
        <p:spPr>
          <a:xfrm>
            <a:off x="6127697" y="2411698"/>
            <a:ext cx="129836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 -  water</a:t>
            </a:r>
            <a:endParaRPr lang="ru-RU" sz="2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C4C431F-BB6A-A257-02D3-5317B0DDD654}"/>
              </a:ext>
            </a:extLst>
          </p:cNvPr>
          <p:cNvSpPr/>
          <p:nvPr/>
        </p:nvSpPr>
        <p:spPr>
          <a:xfrm>
            <a:off x="6184604" y="2779578"/>
            <a:ext cx="176144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- November</a:t>
            </a:r>
            <a:endParaRPr lang="ru-RU" sz="2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47A32EA-EA88-DCE1-7F9B-D52FD18F36C6}"/>
              </a:ext>
            </a:extLst>
          </p:cNvPr>
          <p:cNvSpPr/>
          <p:nvPr/>
        </p:nvSpPr>
        <p:spPr>
          <a:xfrm>
            <a:off x="6007801" y="3135055"/>
            <a:ext cx="137251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ru-RU" sz="2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 </a:t>
            </a:r>
            <a:r>
              <a:rPr lang="en-US" sz="2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- </a:t>
            </a:r>
            <a:r>
              <a:rPr lang="ru-RU" sz="2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а </a:t>
            </a:r>
            <a:r>
              <a:rPr lang="en-US" sz="2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cat</a:t>
            </a:r>
            <a:endParaRPr lang="ru-RU" sz="2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5C8D6BA-7719-0E0C-8193-7D7008EB94FE}"/>
              </a:ext>
            </a:extLst>
          </p:cNvPr>
          <p:cNvSpPr/>
          <p:nvPr/>
        </p:nvSpPr>
        <p:spPr>
          <a:xfrm>
            <a:off x="6190424" y="3485342"/>
            <a:ext cx="130093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- garden</a:t>
            </a:r>
            <a:endParaRPr lang="ru-RU" sz="2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8D1F64C-9001-B94B-F089-859D85D3EEC1}"/>
              </a:ext>
            </a:extLst>
          </p:cNvPr>
          <p:cNvSpPr/>
          <p:nvPr/>
        </p:nvSpPr>
        <p:spPr>
          <a:xfrm>
            <a:off x="6184604" y="3924202"/>
            <a:ext cx="155574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- nineteen</a:t>
            </a:r>
            <a:endParaRPr lang="ru-RU" sz="2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9CE0A83-E5BF-7779-CB18-F2F753CE2799}"/>
              </a:ext>
            </a:extLst>
          </p:cNvPr>
          <p:cNvSpPr/>
          <p:nvPr/>
        </p:nvSpPr>
        <p:spPr>
          <a:xfrm>
            <a:off x="6352951" y="4241286"/>
            <a:ext cx="118654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- pupils</a:t>
            </a:r>
            <a:endParaRPr lang="ru-RU" sz="2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6652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C49AD4E-A252-615F-ADB2-624EBB67888F}"/>
              </a:ext>
            </a:extLst>
          </p:cNvPr>
          <p:cNvSpPr/>
          <p:nvPr/>
        </p:nvSpPr>
        <p:spPr>
          <a:xfrm>
            <a:off x="3483770" y="257491"/>
            <a:ext cx="198573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Contest 5</a:t>
            </a:r>
            <a:endParaRPr lang="ru-RU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2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77F8ED96-EC09-3350-17E5-12BE6B542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5353">
            <a:off x="7011037" y="623915"/>
            <a:ext cx="1972066" cy="98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4A67B9-0A03-6070-92C8-4863850E13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3632">
            <a:off x="393846" y="498134"/>
            <a:ext cx="1667735" cy="123759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E0C97E2C-94DC-D02B-FF77-46152EA561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91680" y="1151334"/>
            <a:ext cx="6552728" cy="479822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sz="4800" i="1" dirty="0">
                <a:ln/>
                <a:solidFill>
                  <a:srgbClr val="FF0000"/>
                </a:solidFill>
              </a:rPr>
              <a:t>“CAPITAIN`S CONTEST”</a:t>
            </a:r>
            <a:endParaRPr lang="ru-RU" sz="4800" i="1" dirty="0">
              <a:ln/>
              <a:solidFill>
                <a:srgbClr val="FF0000"/>
              </a:solidFill>
            </a:endParaRP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E1A84CB8-9E15-AF53-1F7E-EA7A37D160F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056" y="1838488"/>
            <a:ext cx="3756046" cy="296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31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</TotalTime>
  <Words>823</Words>
  <Application>Microsoft Office PowerPoint</Application>
  <PresentationFormat>Экран (16:9)</PresentationFormat>
  <Paragraphs>278</Paragraphs>
  <Slides>16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Bahnschrift SemiCondensed</vt:lpstr>
      <vt:lpstr>Calibri</vt:lpstr>
      <vt:lpstr>Segoe UI Light</vt:lpstr>
      <vt:lpstr>Times New Roman</vt:lpstr>
      <vt:lpstr>Тема Office</vt:lpstr>
      <vt:lpstr>АНГЛИЙСКИЙ ЯЗЫК Do you know English well? Лингвистическая игра </vt:lpstr>
      <vt:lpstr> Образовательные:   - закрепление имеющихся знаний в области английского языка посредством игровой ситуации;  - формировать коммуникативные и регулятивные универсальные учебные действия;  - формировать лингвистическую компетенцию в соответствии с требованиями федерального   - государственного общеобразовательного стандарта основного общего образования. Воспитательные:   - повысить интерес учащихся к изучению иностранного языка  и  стране изучаемого языка;  - умение работать в сотрудничестве с другими;  - воспитывать уважительное отношение к другой культуре. Развивающие:  - развивать творческие способности учащегося;  - развитие навыков чтения и монологической речи, расширять мировоззрение. Метапредметные результаты:  - создание уникальной ситуации естественной языковой среды, способствующей возрастанию  культурообразующей функции образования. </vt:lpstr>
      <vt:lpstr>ЗАДАЧИ:</vt:lpstr>
      <vt:lpstr>DOGS - FOXES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ИСТОЧНИКИ ИНФОРМАЦИИ: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королевской семьи в Великобритании</dc:title>
  <dc:creator>Дерябина Е. Долгорукова Ю.</dc:creator>
  <cp:lastModifiedBy>п.Добровольск МБОУ СОШ №4</cp:lastModifiedBy>
  <cp:revision>54</cp:revision>
  <dcterms:created xsi:type="dcterms:W3CDTF">2018-11-18T09:16:16Z</dcterms:created>
  <dcterms:modified xsi:type="dcterms:W3CDTF">2023-02-14T12:54:05Z</dcterms:modified>
</cp:coreProperties>
</file>