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sldIdLst>
    <p:sldId id="256" r:id="rId2"/>
    <p:sldId id="257" r:id="rId3"/>
    <p:sldId id="258" r:id="rId4"/>
    <p:sldId id="260" r:id="rId5"/>
    <p:sldId id="261" r:id="rId6"/>
    <p:sldId id="265" r:id="rId7"/>
    <p:sldId id="266" r:id="rId8"/>
    <p:sldId id="268" r:id="rId9"/>
    <p:sldId id="262" r:id="rId10"/>
    <p:sldId id="267" r:id="rId11"/>
    <p:sldId id="269" r:id="rId12"/>
    <p:sldId id="270" r:id="rId13"/>
    <p:sldId id="271" r:id="rId14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2" autoAdjust="0"/>
    <p:restoredTop sz="94660"/>
  </p:normalViewPr>
  <p:slideViewPr>
    <p:cSldViewPr>
      <p:cViewPr>
        <p:scale>
          <a:sx n="50" d="100"/>
          <a:sy n="50" d="100"/>
        </p:scale>
        <p:origin x="-2310" y="-1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kumimoji="1" lang="ru-RU" smtClean="0"/>
              <a:t>Образец заголовка</a:t>
            </a:r>
            <a:endParaRPr kumimoji="1"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rgbClr val="655E39"/>
                </a:solidFill>
                <a:effectLst>
                  <a:outerShdw blurRad="50800" dist="38100" dir="2700000" algn="tl" rotWithShape="0">
                    <a:schemeClr val="bg1">
                      <a:alpha val="8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smtClean="0"/>
              <a:t>Образец подзаголовка</a:t>
            </a:r>
            <a:endParaRPr kumimoji="1"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fld id="{DCBE54BF-C20A-4A89-B661-AC9E323BCEDC}" type="datetimeFigureOut">
              <a:rPr lang="ru-RU" altLang="ja-JP" smtClean="0"/>
              <a:pPr/>
              <a:t>14.01.2021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fld id="{B10D3B03-457D-4D29-B6ED-3FDDB7AE5EC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10DE2-9AEE-4FBB-8A5E-96FF30D02CB8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4933-D227-4EE5-A375-0C543E372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10DE2-9AEE-4FBB-8A5E-96FF30D02CB8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4933-D227-4EE5-A375-0C543E372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10DE2-9AEE-4FBB-8A5E-96FF30D02CB8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4933-D227-4EE5-A375-0C543E372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948A54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10DE2-9AEE-4FBB-8A5E-96FF30D02CB8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4933-D227-4EE5-A375-0C543E372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>
                <a:solidFill>
                  <a:srgbClr val="D69473"/>
                </a:solidFill>
              </a:defRPr>
            </a:lvl1pPr>
            <a:lvl2pPr>
              <a:defRPr sz="2400">
                <a:solidFill>
                  <a:srgbClr val="D69473"/>
                </a:solidFill>
              </a:defRPr>
            </a:lvl2pPr>
            <a:lvl3pPr>
              <a:defRPr sz="2000">
                <a:solidFill>
                  <a:srgbClr val="D69473"/>
                </a:solidFill>
              </a:defRPr>
            </a:lvl3pPr>
            <a:lvl4pPr>
              <a:defRPr sz="1800">
                <a:solidFill>
                  <a:srgbClr val="D69473"/>
                </a:solidFill>
              </a:defRPr>
            </a:lvl4pPr>
            <a:lvl5pPr>
              <a:defRPr sz="1800">
                <a:solidFill>
                  <a:srgbClr val="D6947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10DE2-9AEE-4FBB-8A5E-96FF30D02CB8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4933-D227-4EE5-A375-0C543E372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B81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B81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>
                <a:solidFill>
                  <a:srgbClr val="D69473"/>
                </a:solidFill>
              </a:defRPr>
            </a:lvl1pPr>
            <a:lvl2pPr>
              <a:defRPr sz="2000">
                <a:solidFill>
                  <a:srgbClr val="D69473"/>
                </a:solidFill>
              </a:defRPr>
            </a:lvl2pPr>
            <a:lvl3pPr>
              <a:defRPr sz="1800">
                <a:solidFill>
                  <a:srgbClr val="D69473"/>
                </a:solidFill>
              </a:defRPr>
            </a:lvl3pPr>
            <a:lvl4pPr>
              <a:defRPr sz="1600">
                <a:solidFill>
                  <a:srgbClr val="D69473"/>
                </a:solidFill>
              </a:defRPr>
            </a:lvl4pPr>
            <a:lvl5pPr>
              <a:defRPr sz="1600">
                <a:solidFill>
                  <a:srgbClr val="D6947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10DE2-9AEE-4FBB-8A5E-96FF30D02CB8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4933-D227-4EE5-A375-0C543E372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10DE2-9AEE-4FBB-8A5E-96FF30D02CB8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4933-D227-4EE5-A375-0C543E372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10DE2-9AEE-4FBB-8A5E-96FF30D02CB8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4933-D227-4EE5-A375-0C543E372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10DE2-9AEE-4FBB-8A5E-96FF30D02CB8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4933-D227-4EE5-A375-0C543E372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ru-RU" smtClean="0"/>
              <a:t>Вставка рисунка</a:t>
            </a:r>
            <a:endParaRPr kumimoji="1"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10DE2-9AEE-4FBB-8A5E-96FF30D02CB8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4933-D227-4EE5-A375-0C543E372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ru-RU" smtClean="0"/>
              <a:t>Образец заголовка</a:t>
            </a:r>
            <a:endParaRPr kumimoji="1"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entaur" pitchFamily="18" charset="0"/>
              </a:defRPr>
            </a:lvl1pPr>
          </a:lstStyle>
          <a:p>
            <a:fld id="{BBA10DE2-9AEE-4FBB-8A5E-96FF30D02CB8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entaur" pitchFamily="18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entaur" pitchFamily="18" charset="0"/>
              </a:defRPr>
            </a:lvl1pPr>
          </a:lstStyle>
          <a:p>
            <a:fld id="{C9B54933-D227-4EE5-A375-0C543E372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b="1" kern="1200" cap="none" spc="50">
          <a:ln w="13500">
            <a:noFill/>
            <a:prstDash val="solid"/>
          </a:ln>
          <a:solidFill>
            <a:srgbClr val="E30746"/>
          </a:solidFill>
          <a:effectLst>
            <a:outerShdw blurRad="50800" dist="38100" dir="2700000" algn="tl" rotWithShape="0">
              <a:schemeClr val="bg1">
                <a:alpha val="8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kumimoji="1" sz="3200" b="1" kern="1200">
          <a:solidFill>
            <a:srgbClr val="4A452A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kumimoji="1" sz="2800" kern="1200">
          <a:solidFill>
            <a:srgbClr val="4A452A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kumimoji="1" sz="2400" kern="1200">
          <a:solidFill>
            <a:srgbClr val="4A452A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kumimoji="1" sz="2000" kern="1200">
          <a:solidFill>
            <a:srgbClr val="4A452A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8"/>
        </a:buBlip>
        <a:defRPr kumimoji="1" sz="2000" kern="1200">
          <a:solidFill>
            <a:srgbClr val="4A452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kumimoji="1" sz="1800" kern="1200">
          <a:solidFill>
            <a:srgbClr val="4A452A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kumimoji="1" sz="1800" kern="1200">
          <a:solidFill>
            <a:srgbClr val="4A452A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kumimoji="1" sz="1600" kern="1200">
          <a:solidFill>
            <a:srgbClr val="4A452A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kumimoji="1" sz="1600" kern="1200">
          <a:solidFill>
            <a:srgbClr val="4A452A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8" y="1248014"/>
            <a:ext cx="4786346" cy="489364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Конкурсные материалы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этапа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Республиканского конкурса</a:t>
            </a:r>
          </a:p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«Воспитатель года – 2021»</a:t>
            </a:r>
          </a:p>
          <a:p>
            <a:pPr algn="ctr"/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ностранного  языка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бюджетного дошкольного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учреждения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№15 «Алсу»  г. Нурлат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Татарстан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Савич Зухра Тагиряновна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8" y="428596"/>
            <a:ext cx="557216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С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другой стороны, обучение иностранному языку гораздо легче происходит у дошкольников, потому что им все интересно, они с удовольствием познают окружающий мир, с интересом выполняют разные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игровые действия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Дошкольники не понимают осознанно, зачем им нужно изучать английский язык. Поэтому, обучение иностранному языку происходит, выстраивается как процесс удовлетворения личностных, познавательных, игровых потребностей ребёнка в интересном общении с взрослыми и другими детьми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Кроме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того, у детей развивается мышление, память, внимание, воображение, воля, усидчивость, логика, творческие способности, познавательный интерес, воображение, расширяется кругозор и многое другое. </a:t>
            </a:r>
            <a:endParaRPr lang="ru-RU" dirty="0"/>
          </a:p>
        </p:txBody>
      </p:sp>
      <p:pic>
        <p:nvPicPr>
          <p:cNvPr id="3" name="Рисунок 2" descr="IMG_20201117_1004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56" y="2786050"/>
            <a:ext cx="2303876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20201117_1004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52" y="2738424"/>
            <a:ext cx="2393149" cy="31908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04" y="571472"/>
            <a:ext cx="6215106" cy="8063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 годам у них будет сформирован интерес к дальнейшему изучению языка, появится определенный словарный запас, будут сформированы навыки общения на иностранном языке, а это значительно облегчит освоение любого программного материала в школе. На занятиях дети также учатся самостоятельно решать коммуникативные задачи, знакомятся с культурой, традициями и обычаями страны изучаемого языка.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Что касается традиций изучаемой страны, вместе с детьми стараемся обыгрывать традиционные праздничные моменты англичан. На новый год с детьми старшей группы танцевали под традиционную рождественскую песню «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wish you a merry Christmas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», с детьми подготовительной группы исполнили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«Jingle Bells» —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одну из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наиболее известных песен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США.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J1A7Y6ed1Tc.jpg"/>
          <p:cNvPicPr>
            <a:picLocks noChangeAspect="1"/>
          </p:cNvPicPr>
          <p:nvPr/>
        </p:nvPicPr>
        <p:blipFill>
          <a:blip r:embed="rId2" cstate="print"/>
          <a:srcRect l="11458"/>
          <a:stretch>
            <a:fillRect/>
          </a:stretch>
        </p:blipFill>
        <p:spPr>
          <a:xfrm>
            <a:off x="3714752" y="3286116"/>
            <a:ext cx="2857519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Xcay8vQaLdQ.jpg"/>
          <p:cNvPicPr>
            <a:picLocks noChangeAspect="1"/>
          </p:cNvPicPr>
          <p:nvPr/>
        </p:nvPicPr>
        <p:blipFill>
          <a:blip r:embed="rId3"/>
          <a:srcRect l="17708" r="31250"/>
          <a:stretch>
            <a:fillRect/>
          </a:stretch>
        </p:blipFill>
        <p:spPr>
          <a:xfrm>
            <a:off x="428604" y="3286116"/>
            <a:ext cx="3071834" cy="23574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G_20201209_1023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71678" y="6572264"/>
            <a:ext cx="2952747" cy="2214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57166" y="5857884"/>
            <a:ext cx="62151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детьми подготовительной к школе группы писали письмо к Санта Клаусу.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20201221_1148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2878" y="1428729"/>
            <a:ext cx="2381267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VID_20201119_113939_exported_17753_16100088147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70" y="3071802"/>
            <a:ext cx="2286016" cy="1567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VID_20201119_113939_exported_25765_161000884506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14554" y="5000628"/>
            <a:ext cx="2230454" cy="1254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VID_20201119_113939_exported_32866_16100088677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14" y="6643702"/>
            <a:ext cx="2270141" cy="1276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42" y="571472"/>
            <a:ext cx="56436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В детском саду веду кружковую деятельность «Веселый английский».  На нем использую следующие методы обучения :  эксперимет,  рисунок, аппликация, и т. д.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80" y="1340346"/>
            <a:ext cx="5715040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Мой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педагогический стаж не велик, но я твердо усвоила, что мастерство преподавателя не случайная удача,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систематический, кропотливый труд. Для себя я выделила несколько главных, на мой взгляд, условий успешной работы: не бояться брать на себя ответственность, быть постоянно в поиске, не опускать руки, если что-то не получается; стремиться больше знать, чтобы лучше разобраться, глубже понимать, находить решения, дающие наилучший результат; регулярно пополнять и совершенствовать свои знания, соответствовать времени, в котором я живу, и месту, которое занимаю. В этом я и вижу свой профессиональный долг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42" y="785785"/>
            <a:ext cx="59293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череде рабочих моментов нужно уделять время  и себе. Стараюсь учавствовать и в коллективных деятельностях. Переодически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посещяю спортивные 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мероприятия.</a:t>
            </a:r>
            <a:endParaRPr lang="ru-RU" dirty="0"/>
          </a:p>
        </p:txBody>
      </p:sp>
      <p:pic>
        <p:nvPicPr>
          <p:cNvPr id="5" name="Рисунок 4" descr="PYKoeagD4a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8" y="1643042"/>
            <a:ext cx="2571769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_DSC95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32" y="3143240"/>
            <a:ext cx="2418862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66" y="986402"/>
            <a:ext cx="6286544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Оглавление</a:t>
            </a: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Анкета конкурсанта………………………........….1-4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Личное заявление конкурсанта на участие в конкурсе…………………………………...................5</a:t>
            </a:r>
          </a:p>
          <a:p>
            <a:pPr marL="342900" indent="-342900">
              <a:buAutoNum type="arabicPeriod" startAt="3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……………………………….................6</a:t>
            </a:r>
          </a:p>
          <a:p>
            <a:pPr marL="342900" indent="-34290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Эссе «Моя педагогическая находка»…................10-12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«Конспект педагогического мероприятия с детьми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»………………….............................................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13-23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201208_175759(1).jpg"/>
          <p:cNvPicPr>
            <a:picLocks noChangeAspect="1"/>
          </p:cNvPicPr>
          <p:nvPr/>
        </p:nvPicPr>
        <p:blipFill>
          <a:blip r:embed="rId2" cstate="print"/>
          <a:srcRect l="11429" t="2857" r="952" b="10476"/>
          <a:stretch>
            <a:fillRect/>
          </a:stretch>
        </p:blipFill>
        <p:spPr>
          <a:xfrm>
            <a:off x="1142984" y="1214414"/>
            <a:ext cx="4429156" cy="5841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928670" y="7286644"/>
            <a:ext cx="50006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Савич Зухра Тагиряновна, воспитатель иностранного языка</a:t>
            </a:r>
          </a:p>
          <a:p>
            <a:pPr algn="ctr"/>
            <a:r>
              <a:rPr lang="ru-RU" dirty="0" smtClean="0"/>
              <a:t>МБДОУ «Детский сад № 15 «Алсу» </a:t>
            </a:r>
          </a:p>
          <a:p>
            <a:pPr algn="ctr"/>
            <a:r>
              <a:rPr lang="ru-RU" dirty="0" smtClean="0"/>
              <a:t>г.Нурлат Республики Татарстан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42" y="714348"/>
            <a:ext cx="6000792" cy="871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Эссе   на тему</a:t>
            </a:r>
          </a:p>
          <a:p>
            <a:pPr lvl="0" indent="2286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«Моя педагогическая находка»</a:t>
            </a:r>
          </a:p>
          <a:p>
            <a:pPr algn="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Все работы хороши — </a:t>
            </a:r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выбирай на вкус</a:t>
            </a:r>
          </a:p>
          <a:p>
            <a:pPr lvl="0" indent="2286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Джанни Родари.</a:t>
            </a: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</a:p>
          <a:p>
            <a:pPr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Самое главное в выборе профессии — не ошибиться. Нужно хорошо подумать, что тебе нравится делать, обязательно выучиться этой профессии и добросовестно работать. Потому что когда человек занимается любимым делом, он счастлив.  Я совсем немного  работаю воспитателем в детском саду. В суете рабочих будней, время от времени оглядываюсь на то, что и зачем делалось, к чему  привело. Иногда бывает и стыдно за совершенные ошибки, за свое профессиональное несовершенство, и  это чувство помогает  совершенствоваться  далее. Почему я стала воспитателем, хотя по образованию я учитель начальных классов? Почему я осталась в этой профессии до сегодняшнего дня, хотя был опыт и время попробовать себя совершенно в других отраслях. Все очень просто, мне это нравится!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Это выбор, сделанный возможно, в самом раннем детстве. Я порой даже думаю: «А может, это не я выбирала эту профессию, а она долго, терпеливо и настойчиво выбирала меня?»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Даже сегодня мама рассказывает как я в детстве приходила после садика домой, рассаживала всех моих кукол перед собой и начинала играть с ними в «Детский сад». Обучала и занималась с ними всем тем, чему обучали меня саму. Поэтому мама была вкурсе того как я провела свой день в садике.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Завершив  11 классов в школе, поступила в  Набережночелнинский государственный педагогический институт (НГПИ) на педагогический факультет с дополнительным образованием английский язык. И вот уменя на руках диплом о высшем образовании. Свою будущую работу долго искать не пришлось, я начала преподовать в Набережночелнинской школе №4 , где проходила практику по учебе. Уже тогда я понимала что  выбрала профессию педагога, а значит взяла на себя ответственность за  тех, кого буду учить, и воспитывать, вместе с тем ответственность за саму себя, свою профессиональную подготовку, своё право быть Педагогом , Воспитателем.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66" y="785787"/>
            <a:ext cx="6072230" cy="871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 	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Вскоре у меня появилась семья , дети. Вместе с ними вернулась в родной город Нурлат.  Свою работу педагогом  продолжила уже в новом для себя ключе – в детском саду «Алсу» воспитателем иностранного языка. Ведь Воспитатель – это и  Педагог тоже.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Самое большое желание, которое движет мной — это любовь к детям. На мой взгляд, не важно сколько у тебя высших образований, блестящий ты специалист в своей области или нет, но истинный педагог тот, который безмерно любит детей, получает удовольствие от работы с ними. Любовь к детям — вот, что отличает настоящего педагога. Ведь дети — это наша перспектива. Именно они проложат нам путь в будущее, а уже какой дорогой они поведут нас, правильной или неправильной, это уже зависит от нас педагогов. Ведь дети приходят к нам будучи совсем еще крохами. Разлука с матерью для них большой стресс. Они нуждаются в нашей любви, заботе, внимании. Детский сад можно сравнить с садом где растут расстения, а педагог – это садовник, который ухаживает за ними. От него и зависит какой будет урожай, хороший или не очень... Каждый ребенок это индивидуальность, к каждому нужен свой подход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Меня беспокоил один вопрос. Как организовать досуг детей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ненавязчиво, в игровом, занимательном виде способствует активизации познавательных и мыслительных процессов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участников?  Ну конечно можно проводить с ними квест – игры...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Слово «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Quest»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переводится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английского языка как «поиск». В общем смысле данное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понятие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обозначает какой-либо сюжет, который предполагает достижение цели путем преодоления каких-либо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препятствий.</a:t>
            </a:r>
          </a:p>
          <a:p>
            <a:pPr algn="just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игре этого жанра всегда предполагается наличие задания, в котором необходимо что-то разыскать – предмет, подсказку, сообщение, чтобы можно было двигаться дальше. Задача игрока заключается в том, чтобы как следует поразмыслить, дабы решить предложенную задачку, а также проявить смекалку и умения, чтобы справиться с заданием, а затем двигаться дальше.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Квест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занятиях английского языка объединен единой темой, в рамках которой решаются сразу несколько задач: развитие познавательных способностей детей, развитие интереса детей к изучению иностранного языка, закрепление пройденного материала, развитие творческих способностей детей, внимания, памяти, логического мышления, мелкой моторики, умение ориентироваться по карте или схеме, умение решать поставленные задачи в команде, развитие сплоченности коллектива и многие другие.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500" y="-44648"/>
            <a:ext cx="3429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8" y="785786"/>
            <a:ext cx="5500726" cy="8494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Я в своей работе использую квест как на занятиях, направленных на введение новой лексики и новых грамматических структур, так и на занятиях по закреплению пройденного материала.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Квест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можно использовать как самостоятельное занятие, часть занятия или в качестве развлечения. В своей работе я включаю следующие задания: собрать пазл и назвать по-английски полученное изображение, спеть песню или рассказать стихотворение по-английски на заданную тему (например, для того, чтобы спасти, развлечь или расколдовать героя), отгадать загадки (назвать отгадки по-английски), закончить договорки, а также включаю подвижные и дидактические игры.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Детям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также приходится использовать свои артистические способности, скорость реакции, например, в игре «Изобрази, не называя», в которой ребенок изображает животное, предмет, а дети должны догадаться что это и назвать по-английски. Часто в квест включаю игры с мячом, в которой необходимо показать не только знания, но и умение бросать и ловить мяч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начале квеста всегда ставится определенная цель: найти клад, спасти героя, расшифровать карту и т.д. Я выполняю роль помощника, консультанта, подсказываю детям в случае необходимости, направляю ребят. Часто в игру ввожу игровые персонажи, в зависимости от тематики –  Винни – Пуха, пирата и т.д. Герой может быть также абстрактным (на экране телевизора, письмо от героя, посылка) и т.д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20201221_1118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80" y="3500430"/>
            <a:ext cx="2833683" cy="21252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G_20201221_1118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290" y="3500430"/>
            <a:ext cx="2857520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42" y="785786"/>
            <a:ext cx="592935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Вот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совсем  недавно мы с детьми провели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Christmas Quest —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квест на английском языке на Рождество или Новый год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Дети искали подарки которые забрал и спрятал злой персонаж Гринч.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 descr="IMG-20201225-WA0035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8" y="1571604"/>
            <a:ext cx="3429024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-20201225-WA0028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72" y="3857620"/>
            <a:ext cx="3365500" cy="1893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-20201225-WA0038_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70" y="6072198"/>
            <a:ext cx="3683000" cy="2071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8" y="285720"/>
            <a:ext cx="628654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Образовательные квесты проходят на территории детского сада, в групповых помещениях. Для составления маршрута можно использовать разные варианты: 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- 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Маршрутный лист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(на нем могут быть просто написаны последовательно станции и где они расположены; а могут быть загадки, ребусы, зашифрованное слово, ответ на которые и будет то место, куда надо последовать); 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- «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Волшебный клубок»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(на клубке ниток последовательно прикреплены записки с названием того места, куда надо отправиться. Постепенно разматывая клубок, дети перемещаются от станции к станции); 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- 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Карта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(схематическое изображение маршрута); 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- «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Волшебный экран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(планшет, где последовательно расположены фотографии тех мест, куда должны последовать участники) 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Участники могут узнавать о том, куда дальше идти после того, как выполнят задание на станции (от организатора; ответ на задание и есть название следующей станции; нужно найти спрятанную подсказку на определенной территории) и т.п. Расположение зон и маршрут каждой команды организуются таким образом, чтобы избежать их пересечения друг с другом. 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 Можно не сомневаясь утверждать, что, когда ребенок вырастет, он будет вести себя в своей профессиональной деятельности так же, как он в детстве вел себя в игре: планировать, прогнозировать, добиваться результата и совершенствовать свои физические и нравственные качества.</a:t>
            </a:r>
            <a:r>
              <a:rPr lang="ru-RU" dirty="0" smtClean="0"/>
              <a:t> </a:t>
            </a:r>
            <a:endParaRPr lang="ru-RU" dirty="0" smtClean="0"/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Огромную пользу конечно принесет поддержка и со стороны родителей. Поэтому  сотрудничество и взаимосвязь воспитатель – дети – родители обязательно должно быть налажено. Что я и стараюсь делать.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G-20201110-WA0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8" y="5857884"/>
            <a:ext cx="1785926" cy="1970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-20201110-WA00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75463" y="5857884"/>
            <a:ext cx="1625239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604" y="500034"/>
            <a:ext cx="6000792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Многие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родители понимают, что знание иностранного языка стало обязательным условием успешности человека. Ребёнку, владеющему английским языком, легче учиться в школе и добиться больших успехов в жизни. У детей дошкольного возраста активно развивается речь ребёнка: растёт словарный запас, происходит овладение грамматическим строем речи, развивается фонематический слух.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Очень хорошо в этом помогают заучивание простых стихов на английском языке.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С детьми подготовительной к  школе и сташей группы участвовали в муниципальном конкурсе  чтецов на английском языке, где заняли второе место и стали победителями в номинации « За искренность исполнения».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MG_20201218_0917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8" y="3071802"/>
            <a:ext cx="1910943" cy="25479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IMG_20201218_0917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306" y="5715008"/>
            <a:ext cx="1928826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IMG_20201218_0918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94" y="2928926"/>
            <a:ext cx="2089538" cy="2786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mon_ID06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хота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18000">
              <a:schemeClr val="phClr">
                <a:tint val="20000"/>
                <a:shade val="100000"/>
                <a:hueMod val="100000"/>
                <a:satMod val="100000"/>
              </a:schemeClr>
            </a:gs>
            <a:gs pos="87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95000"/>
                <a:hueMod val="100000"/>
                <a:satMod val="100000"/>
              </a:schemeClr>
            </a:gs>
          </a:gsLst>
          <a:lin ang="0" scaled="1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dir="5400000" algn="tl">
              <a:srgbClr val="EBE9ED">
                <a:alpha val="0"/>
              </a:srgbClr>
            </a:outerShdw>
          </a:effectLst>
        </a:effectStyle>
        <a:effectStyle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101600" dist="76200" dir="2700000" algn="bl">
              <a:srgbClr val="000000">
                <a:alpha val="30588"/>
              </a:srgbClr>
            </a:outerShdw>
          </a:effectLst>
          <a:scene3d>
            <a:camera prst="orthographicFront" fov="0">
              <a:rot lat="0" lon="0" rev="0"/>
            </a:camera>
            <a:lightRig rig="chilly" dir="t">
              <a:rot lat="0" lon="0" rev="4200000"/>
            </a:lightRig>
          </a:scene3d>
          <a:sp3d contourW="25400" prstMaterial="matte">
            <a:bevelT h="88900"/>
            <a:contourClr>
              <a:srgbClr val="FFFFFF">
                <a:alpha val="0"/>
              </a:srgb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tf02669679_win32</Template>
  <TotalTime>537</TotalTime>
  <Words>111</Words>
  <Application>Microsoft Office PowerPoint</Application>
  <PresentationFormat>Экран (4:3)</PresentationFormat>
  <Paragraphs>163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Common_ID06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Savich</dc:creator>
  <cp:lastModifiedBy>Savich</cp:lastModifiedBy>
  <cp:revision>63</cp:revision>
  <dcterms:created xsi:type="dcterms:W3CDTF">2021-01-09T12:23:14Z</dcterms:created>
  <dcterms:modified xsi:type="dcterms:W3CDTF">2021-01-14T19:52:14Z</dcterms:modified>
</cp:coreProperties>
</file>