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4D30-8437-44FF-A9DB-C433C7F28607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46EE-AF9D-4C1A-9CF0-A53B0726D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184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4D30-8437-44FF-A9DB-C433C7F28607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46EE-AF9D-4C1A-9CF0-A53B0726D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722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4D30-8437-44FF-A9DB-C433C7F28607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46EE-AF9D-4C1A-9CF0-A53B0726D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2190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4D30-8437-44FF-A9DB-C433C7F28607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46EE-AF9D-4C1A-9CF0-A53B0726D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1313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4D30-8437-44FF-A9DB-C433C7F28607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46EE-AF9D-4C1A-9CF0-A53B0726D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61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4D30-8437-44FF-A9DB-C433C7F28607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46EE-AF9D-4C1A-9CF0-A53B0726D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756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4D30-8437-44FF-A9DB-C433C7F28607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46EE-AF9D-4C1A-9CF0-A53B0726D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518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4D30-8437-44FF-A9DB-C433C7F28607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46EE-AF9D-4C1A-9CF0-A53B0726D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336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4D30-8437-44FF-A9DB-C433C7F28607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46EE-AF9D-4C1A-9CF0-A53B0726D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739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4D30-8437-44FF-A9DB-C433C7F28607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46EE-AF9D-4C1A-9CF0-A53B0726D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220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4D30-8437-44FF-A9DB-C433C7F28607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46EE-AF9D-4C1A-9CF0-A53B0726D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672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4D30-8437-44FF-A9DB-C433C7F28607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46EE-AF9D-4C1A-9CF0-A53B0726D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420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4D30-8437-44FF-A9DB-C433C7F28607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746EE-AF9D-4C1A-9CF0-A53B0726D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966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64E54D30-8437-44FF-A9DB-C433C7F28607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6D9746EE-AF9D-4C1A-9CF0-A53B0726D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355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64E54D30-8437-44FF-A9DB-C433C7F28607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6D9746EE-AF9D-4C1A-9CF0-A53B0726D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6205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voronezh.1cbit.ru/1csoft/1s-upravlenie-torgovley-8-61/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Назначение программного комплекса 1С:Управление торговлей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91443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7451" y="806165"/>
            <a:ext cx="1111456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Open Sans"/>
              </a:rPr>
              <a:t>Работа с </a:t>
            </a:r>
            <a:r>
              <a:rPr lang="ru-RU" sz="3600" b="1" dirty="0" smtClean="0">
                <a:latin typeface="Open Sans"/>
              </a:rPr>
              <a:t>клиентами</a:t>
            </a:r>
          </a:p>
          <a:p>
            <a:endParaRPr lang="ru-RU" b="1" dirty="0">
              <a:latin typeface="Fira Sans"/>
            </a:endParaRPr>
          </a:p>
          <a:p>
            <a:r>
              <a:rPr lang="ru-RU" sz="2400" dirty="0">
                <a:solidFill>
                  <a:schemeClr val="bg1"/>
                </a:solidFill>
                <a:latin typeface="Open Sans"/>
              </a:rPr>
              <a:t>CRM-система позволяет полноценно учитывать сделки и финансовые операции по каждому клиенту: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фиксировать обращения;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формировать историю работы с контрагентами;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управлять торговыми сделками;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анализировать незавершенные сделки;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обрабатывать претензии и сохранять данные о результатах их закрытия;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контролировать работу продавцов и менеджеров;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составлять отчет по воронкам продажи;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оценивать качество и результаты маркетинговых мероприятий.</a:t>
            </a:r>
            <a:endParaRPr lang="ru-RU" sz="2400" b="0" i="0" dirty="0">
              <a:solidFill>
                <a:schemeClr val="bg1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562207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1489" y="613673"/>
            <a:ext cx="108274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Open Sans"/>
              </a:rPr>
              <a:t>Управление торговыми </a:t>
            </a:r>
            <a:r>
              <a:rPr lang="ru-RU" sz="3600" b="1" dirty="0" smtClean="0">
                <a:latin typeface="Open Sans"/>
              </a:rPr>
              <a:t>операциями</a:t>
            </a:r>
          </a:p>
          <a:p>
            <a:pPr algn="ctr"/>
            <a:endParaRPr lang="ru-RU" sz="1200" b="1" dirty="0">
              <a:latin typeface="Open Sans"/>
            </a:endParaRPr>
          </a:p>
          <a:p>
            <a:pPr indent="457200" algn="just"/>
            <a:r>
              <a:rPr lang="ru-RU" sz="2400" dirty="0">
                <a:solidFill>
                  <a:schemeClr val="bg1"/>
                </a:solidFill>
                <a:latin typeface="Open Sans"/>
              </a:rPr>
              <a:t>На базе «1С: Управление торговлей» бухгалтерия может отслеживать всю цепочку продаж: от создания коммерческого предложения до выставления счета-фактуры и оформления возвратов. Платформа позволяет учесть все нюансы: самовывозом, с доставкой, под заказ, по предоплате, с отсрочкой платежа и др.</a:t>
            </a:r>
          </a:p>
          <a:p>
            <a:pPr algn="just"/>
            <a:r>
              <a:rPr lang="ru-RU" sz="2400" dirty="0">
                <a:solidFill>
                  <a:schemeClr val="bg1"/>
                </a:solidFill>
                <a:latin typeface="Open Sans"/>
              </a:rPr>
              <a:t>Дополнительные опции платформы позволяют: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автоматически фиксировать цепочку продаж;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учитывать широкий ассортимент товаров (до нескольких миллионов позиций);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распределять номенклатуру по определяющим признакам: размер, цвет, коллекция, бренд, материал;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назначать артикулы на каждую категорию товаров;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работа поиска по ключевым свойствам ассортиментных групп.</a:t>
            </a:r>
            <a:endParaRPr lang="ru-RU" sz="2400" b="0" i="0" dirty="0">
              <a:solidFill>
                <a:schemeClr val="bg1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555661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2772" y="656480"/>
            <a:ext cx="1121734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Open Sans"/>
              </a:rPr>
              <a:t>Складской </a:t>
            </a:r>
            <a:r>
              <a:rPr lang="ru-RU" sz="3600" b="1" dirty="0" smtClean="0">
                <a:latin typeface="Open Sans"/>
              </a:rPr>
              <a:t>учет</a:t>
            </a:r>
          </a:p>
          <a:p>
            <a:pPr algn="ctr"/>
            <a:endParaRPr lang="ru-RU" sz="1400" b="1" dirty="0">
              <a:latin typeface="Open Sans"/>
            </a:endParaRPr>
          </a:p>
          <a:p>
            <a:pPr indent="457200" algn="just"/>
            <a:r>
              <a:rPr lang="ru-RU" sz="2400" dirty="0">
                <a:solidFill>
                  <a:schemeClr val="bg1"/>
                </a:solidFill>
                <a:latin typeface="Open Sans"/>
              </a:rPr>
              <a:t>Менеджеры, экспедиторы, продавцы и руководство компании должны быть в курсе актуальных запасов на складе в любой текущий момент времени. Это позволит торговой компании своевременно реагировать на изменения рыночного спроса.</a:t>
            </a:r>
          </a:p>
          <a:p>
            <a:pPr indent="457200" algn="just"/>
            <a:r>
              <a:rPr lang="ru-RU" sz="2400" dirty="0">
                <a:solidFill>
                  <a:schemeClr val="bg1"/>
                </a:solidFill>
                <a:latin typeface="Open Sans"/>
              </a:rPr>
              <a:t>Программа «1С: УТ» обеспечивает постоянный учет и контроль остатков на складе по результатам текущих сделок. Специалисту достаточно сделать запрос, чтобы получить полные сведения о том, в каком количестве имеется на складе товар той или иной номенклатурной группы. Для простоты управления и удобства поиска товары классифицируются по: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срокам хранения;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складским ячейкам;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специфике логистических операций.</a:t>
            </a:r>
            <a:endParaRPr lang="ru-RU" sz="2400" b="0" i="0" dirty="0">
              <a:solidFill>
                <a:schemeClr val="bg1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8439671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8326" y="678021"/>
            <a:ext cx="105935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Open Sans"/>
              </a:rPr>
              <a:t>Финансовый </a:t>
            </a:r>
            <a:r>
              <a:rPr lang="ru-RU" sz="3600" b="1" dirty="0" smtClean="0">
                <a:latin typeface="Open Sans"/>
              </a:rPr>
              <a:t>менеджмент</a:t>
            </a:r>
          </a:p>
          <a:p>
            <a:pPr algn="ctr"/>
            <a:endParaRPr lang="ru-RU" sz="3600" b="1" dirty="0">
              <a:latin typeface="Open Sans"/>
            </a:endParaRPr>
          </a:p>
          <a:p>
            <a:pPr indent="457200" algn="just"/>
            <a:r>
              <a:rPr lang="ru-RU" sz="2400" dirty="0">
                <a:solidFill>
                  <a:schemeClr val="bg1"/>
                </a:solidFill>
                <a:latin typeface="Open Sans"/>
              </a:rPr>
              <a:t>На основе системы «1С: УТ» можно анализировать финансовую деятельность фирмы, оценивать финансовое состояние компании и принимать решения для улучшения ситуации.</a:t>
            </a:r>
          </a:p>
          <a:p>
            <a:pPr indent="457200" algn="just"/>
            <a:r>
              <a:rPr lang="ru-RU" sz="2400" dirty="0">
                <a:solidFill>
                  <a:schemeClr val="bg1"/>
                </a:solidFill>
                <a:latin typeface="Open Sans"/>
              </a:rPr>
              <a:t>Платформа автоматически генерирует отчет «Управленческий баланс», в котором структурированно как в бухгалтерской форме и детально описаны:</a:t>
            </a:r>
          </a:p>
          <a:p>
            <a:pPr indent="4572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направления движения денежных средств;</a:t>
            </a:r>
          </a:p>
          <a:p>
            <a:pPr indent="4572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сроки и параметры платежей;</a:t>
            </a:r>
          </a:p>
          <a:p>
            <a:pPr indent="4572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сведения о взаиморасчетах с клиентами.</a:t>
            </a:r>
          </a:p>
          <a:p>
            <a:pPr indent="457200" algn="just"/>
            <a:r>
              <a:rPr lang="ru-RU" sz="2400" dirty="0">
                <a:solidFill>
                  <a:schemeClr val="bg1"/>
                </a:solidFill>
                <a:latin typeface="Open Sans"/>
              </a:rPr>
              <a:t>На базе данных платформы можно не только исправлять ошибки отчетов, устранять недочеты в работе компании.</a:t>
            </a:r>
            <a:endParaRPr lang="ru-RU" sz="2400" b="0" i="0" dirty="0">
              <a:solidFill>
                <a:schemeClr val="bg1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5070019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2382" y="1423957"/>
            <a:ext cx="1098343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Open Sans"/>
              </a:rPr>
              <a:t>Торговое оборудование онлайн-кассы</a:t>
            </a:r>
          </a:p>
          <a:p>
            <a:pPr algn="ctr"/>
            <a:endParaRPr lang="ru-RU" sz="3600" b="1" dirty="0" smtClean="0">
              <a:latin typeface="Open Sans"/>
            </a:endParaRPr>
          </a:p>
          <a:p>
            <a:pPr algn="just"/>
            <a:r>
              <a:rPr lang="ru-RU" sz="2400" dirty="0" smtClean="0">
                <a:solidFill>
                  <a:schemeClr val="bg1"/>
                </a:solidFill>
                <a:latin typeface="Open Sans"/>
              </a:rPr>
              <a:t>В процессе работы торговой компании нередко приходится менять ККТ, расширять и обновлять ее функционал. Разработчики «1С: Управление торговлей» учли этот момент. Ныне платформа свободно интегрируется с самыми известными марками терминалов, сканеров, электронных весов, принтеров этикеток, кассовых аппаратов, генераторов магнитных лент и др.</a:t>
            </a:r>
            <a:endParaRPr lang="ru-RU" sz="2400" b="0" i="0" dirty="0">
              <a:solidFill>
                <a:schemeClr val="bg1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0803547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2000" y="1157591"/>
            <a:ext cx="10668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u="sng" dirty="0">
                <a:solidFill>
                  <a:srgbClr val="FF0000"/>
                </a:solidFill>
                <a:latin typeface="Open Sans"/>
                <a:hlinkClick r:id="rId2"/>
              </a:rPr>
              <a:t>«</a:t>
            </a:r>
            <a:r>
              <a:rPr lang="ru-RU" sz="2400" u="sng" dirty="0">
                <a:latin typeface="Open Sans"/>
                <a:hlinkClick r:id="rId2"/>
              </a:rPr>
              <a:t>1С:Управление торговлей 8» («1С:УТ»)</a:t>
            </a:r>
            <a:r>
              <a:rPr lang="ru-RU" sz="2400" dirty="0">
                <a:solidFill>
                  <a:schemeClr val="bg1"/>
                </a:solidFill>
                <a:latin typeface="Open Sans"/>
              </a:rPr>
              <a:t> – один из флагманских продуктов фирмы 1С. Программа широко используются на крупных оптовых предприятиях и на небольших розничных точках. Предшественником этого продукта является не менее популярная в прошлом программа «1С:Торговля и склад 7.7».</a:t>
            </a:r>
          </a:p>
          <a:p>
            <a:pPr indent="457200" algn="just"/>
            <a:r>
              <a:rPr lang="ru-RU" sz="2400" dirty="0">
                <a:solidFill>
                  <a:schemeClr val="bg1"/>
                </a:solidFill>
                <a:latin typeface="Open Sans"/>
              </a:rPr>
              <a:t>Система комплексно автоматизирует торговые процессы и позволяет вести учет всех хозяйственных операций компании. Вы сможете планировать свою деятельность и анализировать эффективность </a:t>
            </a:r>
            <a:r>
              <a:rPr lang="ru-RU" sz="2400" dirty="0" smtClean="0">
                <a:solidFill>
                  <a:schemeClr val="bg1"/>
                </a:solidFill>
                <a:latin typeface="Open Sans"/>
              </a:rPr>
              <a:t>работы.</a:t>
            </a:r>
            <a:endParaRPr lang="ru-RU" sz="2400" b="0" i="0" dirty="0">
              <a:solidFill>
                <a:schemeClr val="bg1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3119905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6306" y="699562"/>
            <a:ext cx="1092318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Open Sans"/>
              </a:rPr>
              <a:t>Функционал 1С:Управление торговлей </a:t>
            </a:r>
            <a:r>
              <a:rPr lang="ru-RU" sz="2400" b="1" dirty="0" smtClean="0">
                <a:latin typeface="Open Sans"/>
              </a:rPr>
              <a:t>8</a:t>
            </a:r>
          </a:p>
          <a:p>
            <a:endParaRPr lang="ru-RU" sz="2400" b="1" dirty="0">
              <a:latin typeface="Open Sans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Автоматизированный учет продаж и закупок;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Система управления ценообразованием;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Автоматизированный учет складских операций и остатков;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Поддержка CRM;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Автоматизированный учет движения денежных средств (в том числе планируемых) и затрат;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Инструменты для анализа эффективности деятельности с помощью отчетов;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Планирование продаж и закупок;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Интуитивно понятный современный интерфейс;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Возможность бесшовной интеграции с другими системами 1С и пр.</a:t>
            </a:r>
            <a:endParaRPr lang="ru-RU" sz="2400" b="0" i="0" dirty="0">
              <a:solidFill>
                <a:schemeClr val="bg1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4152647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9348" y="794979"/>
            <a:ext cx="1098697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Open Sans"/>
              </a:rPr>
              <a:t>Преимущества 1С:Управление торговлей </a:t>
            </a:r>
            <a:r>
              <a:rPr lang="ru-RU" sz="2400" b="1" dirty="0" smtClean="0">
                <a:latin typeface="Open Sans"/>
              </a:rPr>
              <a:t>8</a:t>
            </a:r>
          </a:p>
          <a:p>
            <a:endParaRPr lang="ru-RU" sz="2400" b="1" dirty="0">
              <a:solidFill>
                <a:schemeClr val="bg1"/>
              </a:solidFill>
              <a:latin typeface="Open Sans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Система способна выдерживать высокие нагрузки и обрабатывать большие объемы информации.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Система абсолютно безопасна. Данные надежно хранятся даже при большом количестве пользователей.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  <a:latin typeface="Open Sans"/>
              </a:rPr>
              <a:t>Интернационализация. Уникальное </a:t>
            </a:r>
            <a:r>
              <a:rPr lang="ru-RU" sz="2400" dirty="0">
                <a:solidFill>
                  <a:schemeClr val="bg1"/>
                </a:solidFill>
                <a:latin typeface="Open Sans"/>
              </a:rPr>
              <a:t>решение на рынке, добавляющее английский интерфейс к типовому решению «1С:Управление торговлей 11» 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Встроенная CRM-система обеспечивает высокую скорость работы и обработку информации, сочетая при этом индивидуальный подход к каждому клиенту.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Удобство использования и настроек системы.</a:t>
            </a:r>
            <a:endParaRPr lang="ru-RU" sz="2400" b="0" i="0" dirty="0">
              <a:solidFill>
                <a:schemeClr val="bg1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344364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8204" y="658690"/>
            <a:ext cx="10997609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600" dirty="0">
                <a:solidFill>
                  <a:schemeClr val="bg1"/>
                </a:solidFill>
                <a:latin typeface="Open Sans"/>
              </a:rPr>
              <a:t>«1С:Управление торговлей 8» — это современный инструмент для повышения эффективности бизнеса торгового предприятия. Программа позволяет в комплексе автоматизировать задачи оперативного и управленческого учета, анализа и планирования торговых операций, обеспечивая тем самым эффективное управление современным торговым предприятием.</a:t>
            </a:r>
            <a:endParaRPr lang="ru-RU" sz="26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5418" y="3455604"/>
            <a:ext cx="1092318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600" dirty="0">
                <a:solidFill>
                  <a:schemeClr val="bg1"/>
                </a:solidFill>
                <a:latin typeface="Open Sans"/>
              </a:rPr>
              <a:t>Одной из главных особенностей «1С:Управления торговлей 8» является универсальность — программа поддерживает все основные виды торговли (розничную, оптовую, в кредит, по предварительному заказу, комиссионную), что позволяет успешно внедрить ее в большинстве торговых организаций.</a:t>
            </a:r>
            <a:endParaRPr lang="ru-RU" sz="2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816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832" y="451106"/>
            <a:ext cx="10398060" cy="621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31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596" y="1028895"/>
            <a:ext cx="11582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dirty="0">
                <a:solidFill>
                  <a:schemeClr val="bg1"/>
                </a:solidFill>
                <a:latin typeface="Open Sans"/>
              </a:rPr>
              <a:t>В программе могут регистрироваться как уже совершенные, так и еще только планируемые хозяйственные операции. «1С:Управление </a:t>
            </a:r>
            <a:r>
              <a:rPr lang="ru-RU" sz="2400" dirty="0" smtClean="0">
                <a:solidFill>
                  <a:schemeClr val="bg1"/>
                </a:solidFill>
                <a:latin typeface="Open Sans"/>
              </a:rPr>
              <a:t>торговлей» </a:t>
            </a:r>
            <a:r>
              <a:rPr lang="ru-RU" sz="2400" dirty="0">
                <a:solidFill>
                  <a:schemeClr val="bg1"/>
                </a:solidFill>
                <a:latin typeface="Open Sans"/>
              </a:rPr>
              <a:t>автоматизирует оформление практически всех первичных документов торгового и складского учета, а также документов движения денежных средств</a:t>
            </a:r>
            <a:r>
              <a:rPr lang="ru-RU" sz="2400" dirty="0" smtClean="0">
                <a:solidFill>
                  <a:schemeClr val="bg1"/>
                </a:solidFill>
                <a:latin typeface="Open Sans"/>
              </a:rPr>
              <a:t>.</a:t>
            </a:r>
          </a:p>
          <a:p>
            <a:pPr indent="457200" algn="just"/>
            <a:endParaRPr lang="ru-RU" sz="2400" dirty="0">
              <a:solidFill>
                <a:schemeClr val="bg1"/>
              </a:solidFill>
              <a:latin typeface="Open Sans"/>
            </a:endParaRPr>
          </a:p>
          <a:p>
            <a:pPr indent="457200" algn="just"/>
            <a:r>
              <a:rPr lang="ru-RU" sz="2400" dirty="0">
                <a:solidFill>
                  <a:schemeClr val="bg1"/>
                </a:solidFill>
                <a:latin typeface="Open Sans"/>
              </a:rPr>
              <a:t>«1С:Управление </a:t>
            </a:r>
            <a:r>
              <a:rPr lang="ru-RU" sz="2400" dirty="0" smtClean="0">
                <a:solidFill>
                  <a:schemeClr val="bg1"/>
                </a:solidFill>
                <a:latin typeface="Open Sans"/>
              </a:rPr>
              <a:t>торговлей» </a:t>
            </a:r>
            <a:r>
              <a:rPr lang="ru-RU" sz="2400" dirty="0">
                <a:solidFill>
                  <a:schemeClr val="bg1"/>
                </a:solidFill>
                <a:latin typeface="Open Sans"/>
              </a:rPr>
              <a:t>рассчитана на любые виды торговых операций. Реализованы функции учета — от ведения справочников и ввода первичных документов до получения различных аналитических отчетов</a:t>
            </a:r>
            <a:r>
              <a:rPr lang="ru-RU" sz="2400" dirty="0" smtClean="0">
                <a:solidFill>
                  <a:schemeClr val="bg1"/>
                </a:solidFill>
                <a:latin typeface="Open Sans"/>
              </a:rPr>
              <a:t>.</a:t>
            </a:r>
          </a:p>
          <a:p>
            <a:pPr indent="457200" algn="just"/>
            <a:endParaRPr lang="ru-RU" sz="2400" dirty="0">
              <a:solidFill>
                <a:schemeClr val="bg1"/>
              </a:solidFill>
              <a:latin typeface="Open Sans"/>
            </a:endParaRPr>
          </a:p>
          <a:p>
            <a:pPr indent="457200" algn="just"/>
            <a:r>
              <a:rPr lang="ru-RU" sz="2400" dirty="0">
                <a:solidFill>
                  <a:schemeClr val="bg1"/>
                </a:solidFill>
                <a:latin typeface="Open Sans"/>
              </a:rPr>
              <a:t>Решение позволяет вести управленческий учет по торговому предприятию в целом. Для предприятия холдинговой структуры документы могут оформляться от имени нескольких организаций, входящих в холдинг.</a:t>
            </a:r>
            <a:endParaRPr lang="ru-RU" sz="2400" b="0" i="0" dirty="0">
              <a:solidFill>
                <a:schemeClr val="bg1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307319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9860" y="1200950"/>
            <a:ext cx="1088065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  <a:latin typeface="Open Sans"/>
              </a:rPr>
              <a:t>В программе поддерживаются следующие системы налогообложения</a:t>
            </a:r>
            <a:r>
              <a:rPr lang="ru-RU" sz="2400" dirty="0" smtClean="0">
                <a:solidFill>
                  <a:schemeClr val="bg1"/>
                </a:solidFill>
                <a:latin typeface="Open Sans"/>
              </a:rPr>
              <a:t>:</a:t>
            </a:r>
          </a:p>
          <a:p>
            <a:pPr algn="just"/>
            <a:endParaRPr lang="ru-RU" sz="2400" dirty="0">
              <a:solidFill>
                <a:schemeClr val="bg1"/>
              </a:solidFill>
              <a:latin typeface="Open Sans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общая система налогообложения — ОСНО (не поддерживается учет предпринимателей, осуществляющих свою деятельность по индивидуальной схеме (ИП</a:t>
            </a:r>
            <a:r>
              <a:rPr lang="ru-RU" sz="2400" dirty="0" smtClean="0">
                <a:solidFill>
                  <a:schemeClr val="bg1"/>
                </a:solidFill>
                <a:latin typeface="Open Sans"/>
              </a:rPr>
              <a:t>);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400" dirty="0">
              <a:solidFill>
                <a:schemeClr val="bg1"/>
              </a:solidFill>
              <a:latin typeface="Open Sans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  <a:latin typeface="Open Sans"/>
              </a:rPr>
              <a:t>упрощенная система налогообложения — УСН;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400" dirty="0">
              <a:solidFill>
                <a:schemeClr val="bg1"/>
              </a:solidFill>
              <a:latin typeface="Open Sans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патентная система налогообложения (ПСН).</a:t>
            </a:r>
            <a:endParaRPr lang="ru-RU" sz="2400" b="0" i="0" dirty="0">
              <a:solidFill>
                <a:schemeClr val="bg1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4205090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3656" y="1275378"/>
            <a:ext cx="112846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dirty="0">
                <a:solidFill>
                  <a:schemeClr val="bg1"/>
                </a:solidFill>
                <a:latin typeface="Open Sans"/>
              </a:rPr>
              <a:t>Функционал решения может быть гибко адаптирован путем включения/отключения различных функциональных опций. Например, таким образом программу можно значительно упростить для небольшой организации, отключив множество возможностей необходимых только крупным компаниям (отключенный функционал скрывается из интерфейса и не мешает работе пользователей</a:t>
            </a:r>
            <a:r>
              <a:rPr lang="ru-RU" sz="2400" dirty="0" smtClean="0">
                <a:solidFill>
                  <a:schemeClr val="bg1"/>
                </a:solidFill>
                <a:latin typeface="Open Sans"/>
              </a:rPr>
              <a:t>).</a:t>
            </a:r>
          </a:p>
          <a:p>
            <a:pPr indent="457200" algn="just"/>
            <a:endParaRPr lang="ru-RU" sz="2400" dirty="0" smtClean="0">
              <a:solidFill>
                <a:schemeClr val="bg1"/>
              </a:solidFill>
              <a:latin typeface="Open Sans"/>
            </a:endParaRPr>
          </a:p>
          <a:p>
            <a:pPr indent="457200" algn="just"/>
            <a:r>
              <a:rPr lang="ru-RU" sz="2400" dirty="0">
                <a:solidFill>
                  <a:schemeClr val="bg1"/>
                </a:solidFill>
                <a:latin typeface="Open Sans"/>
              </a:rPr>
              <a:t>«1С:Управление </a:t>
            </a:r>
            <a:r>
              <a:rPr lang="ru-RU" sz="2400" dirty="0" smtClean="0">
                <a:solidFill>
                  <a:schemeClr val="bg1"/>
                </a:solidFill>
                <a:latin typeface="Open Sans"/>
              </a:rPr>
              <a:t>торговлей» </a:t>
            </a:r>
            <a:r>
              <a:rPr lang="ru-RU" sz="2400" dirty="0">
                <a:solidFill>
                  <a:schemeClr val="bg1"/>
                </a:solidFill>
                <a:latin typeface="Open Sans"/>
              </a:rPr>
              <a:t>обеспечивает автоматический подбор данных, необходимых для ведения бухгалтерского учета, и передачу этих данных в «1С:Бухгалтерию 8».</a:t>
            </a:r>
            <a:endParaRPr lang="ru-RU" sz="2400" dirty="0">
              <a:solidFill>
                <a:schemeClr val="bg1"/>
              </a:solidFill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121353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2510" y="657308"/>
            <a:ext cx="1093381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latin typeface="Open Sans"/>
              </a:rPr>
              <a:t>Особенности программы 1С: Управление </a:t>
            </a:r>
            <a:r>
              <a:rPr lang="ru-RU" sz="3400" b="1" dirty="0" smtClean="0">
                <a:latin typeface="Open Sans"/>
              </a:rPr>
              <a:t>торговлей</a:t>
            </a:r>
          </a:p>
          <a:p>
            <a:pPr algn="ctr"/>
            <a:endParaRPr lang="ru-RU" sz="3400" b="1" dirty="0">
              <a:latin typeface="Open Sans"/>
            </a:endParaRPr>
          </a:p>
          <a:p>
            <a:pPr algn="just"/>
            <a:r>
              <a:rPr lang="ru-RU" sz="2600" dirty="0">
                <a:solidFill>
                  <a:schemeClr val="bg1"/>
                </a:solidFill>
                <a:latin typeface="Open Sans"/>
              </a:rPr>
              <a:t>Платформа 1С: Управление торговлей (1С: УТ) – программа для бухгалтерского и налогового учета в торговых компаниях, которые ведут оптовые и розничные продажи своей продукции или в порядке посреднической деятельности.</a:t>
            </a:r>
          </a:p>
          <a:p>
            <a:pPr algn="just"/>
            <a:r>
              <a:rPr lang="ru-RU" sz="2600" dirty="0">
                <a:solidFill>
                  <a:schemeClr val="bg1"/>
                </a:solidFill>
                <a:latin typeface="Open Sans"/>
              </a:rPr>
              <a:t>Благодаря продукту можно автоматизировать такие направления как: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ru-RU" sz="2600" dirty="0">
                <a:solidFill>
                  <a:schemeClr val="bg1"/>
                </a:solidFill>
                <a:latin typeface="Open Sans"/>
              </a:rPr>
              <a:t>управление продажами и денежными потоками;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ru-RU" sz="2600" dirty="0">
                <a:solidFill>
                  <a:schemeClr val="bg1"/>
                </a:solidFill>
                <a:latin typeface="Open Sans"/>
              </a:rPr>
              <a:t>контроль за закупками, складом, запасами;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ru-RU" sz="2600" dirty="0">
                <a:solidFill>
                  <a:schemeClr val="bg1"/>
                </a:solidFill>
                <a:latin typeface="Open Sans"/>
              </a:rPr>
              <a:t>финансовый, управленческий и налоговый учет;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ru-RU" sz="2600" dirty="0">
                <a:solidFill>
                  <a:schemeClr val="bg1"/>
                </a:solidFill>
                <a:latin typeface="Open Sans"/>
              </a:rPr>
              <a:t>работу с клиентами.</a:t>
            </a:r>
            <a:endParaRPr lang="ru-RU" sz="2600" b="0" i="0" dirty="0">
              <a:solidFill>
                <a:schemeClr val="bg1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835336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1999" y="1510122"/>
            <a:ext cx="1060420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dirty="0">
                <a:solidFill>
                  <a:schemeClr val="bg1"/>
                </a:solidFill>
                <a:latin typeface="Open Sans"/>
              </a:rPr>
              <a:t>На базе текущей конфигурации «1С: Управление торговлей» можно эффективно планировать и анализировать торговые операции, вести складской учет и в любой момент быть в курсе состояния запасов на складе.</a:t>
            </a:r>
          </a:p>
        </p:txBody>
      </p:sp>
    </p:spTree>
    <p:extLst>
      <p:ext uri="{BB962C8B-B14F-4D97-AF65-F5344CB8AC3E}">
        <p14:creationId xmlns:p14="http://schemas.microsoft.com/office/powerpoint/2010/main" val="540650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758" y="443000"/>
            <a:ext cx="1131658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Open Sans"/>
              </a:rPr>
              <a:t>Какие разделы включает </a:t>
            </a:r>
            <a:r>
              <a:rPr lang="ru-RU" sz="3600" b="1" dirty="0" smtClean="0">
                <a:latin typeface="Open Sans"/>
              </a:rPr>
              <a:t>конфигурация</a:t>
            </a:r>
          </a:p>
          <a:p>
            <a:pPr algn="ctr"/>
            <a:endParaRPr lang="ru-RU" sz="3600" b="1" dirty="0">
              <a:latin typeface="Open Sans"/>
            </a:endParaRPr>
          </a:p>
          <a:p>
            <a:pPr indent="457200" algn="just"/>
            <a:r>
              <a:rPr lang="ru-RU" sz="2400" dirty="0">
                <a:solidFill>
                  <a:schemeClr val="bg1"/>
                </a:solidFill>
                <a:latin typeface="Open Sans"/>
              </a:rPr>
              <a:t>В личном кабинете программы представлены блоки работы платформы: CRM и маркетинг, продажи, закупки склад и доставка, финансовые результаты, казначейство, администрирование. Это позволяет специалисту оперативно найти нужный раздел – внести или скорректировать данные.</a:t>
            </a:r>
          </a:p>
          <a:p>
            <a:pPr indent="457200" algn="just"/>
            <a:r>
              <a:rPr lang="ru-RU" sz="2400" dirty="0">
                <a:solidFill>
                  <a:schemeClr val="bg1"/>
                </a:solidFill>
                <a:latin typeface="Open Sans"/>
              </a:rPr>
              <a:t>Для удобства работы в системе действуют дополнительные опции: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задачи – блок для файлов и календаря событий;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CRM – первичные документы и прайс-листы;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Продажи – форма поиска данных о поставщиках и клиентах;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отчеты – генерация отчетных документов по всем направлениям работы торговой компании;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НСИ – полная номенклатура продукции и список контрагентов;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Open Sans"/>
              </a:rPr>
              <a:t>сервис – возможность обращения в службу поддержки (ИТС), интеграция с «облаком».</a:t>
            </a:r>
            <a:endParaRPr lang="ru-RU" sz="2400" b="0" i="0" dirty="0">
              <a:solidFill>
                <a:schemeClr val="bg1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2652202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Цитаты">
  <a:themeElements>
    <a:clrScheme name="Цитаты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Цитаты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Цитаты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TM03457503[[fn=Цитаты]]</Template>
  <TotalTime>171</TotalTime>
  <Words>818</Words>
  <Application>Microsoft Office PowerPoint</Application>
  <PresentationFormat>Широкоэкранный</PresentationFormat>
  <Paragraphs>95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Century Gothic</vt:lpstr>
      <vt:lpstr>Fira Sans</vt:lpstr>
      <vt:lpstr>Open Sans</vt:lpstr>
      <vt:lpstr>Wingdings</vt:lpstr>
      <vt:lpstr>Wingdings 2</vt:lpstr>
      <vt:lpstr>Цитаты</vt:lpstr>
      <vt:lpstr>Назначение программного комплекса 1С:Управление торговлей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Назначение программного комплекса 1С:Управление торговлей</dc:title>
  <dc:creator>0000</dc:creator>
  <cp:lastModifiedBy>0000</cp:lastModifiedBy>
  <cp:revision>15</cp:revision>
  <dcterms:created xsi:type="dcterms:W3CDTF">2023-03-14T16:31:43Z</dcterms:created>
  <dcterms:modified xsi:type="dcterms:W3CDTF">2023-03-14T19:23:17Z</dcterms:modified>
</cp:coreProperties>
</file>