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4" r:id="rId5"/>
    <p:sldId id="269" r:id="rId6"/>
    <p:sldId id="260" r:id="rId7"/>
    <p:sldId id="273" r:id="rId8"/>
    <p:sldId id="261" r:id="rId9"/>
    <p:sldId id="262" r:id="rId10"/>
    <p:sldId id="263" r:id="rId11"/>
    <p:sldId id="265" r:id="rId12"/>
    <p:sldId id="271" r:id="rId13"/>
    <p:sldId id="275" r:id="rId14"/>
    <p:sldId id="276" r:id="rId15"/>
    <p:sldId id="278" r:id="rId16"/>
    <p:sldId id="270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i?id=659a6b25caf0dc64319a83631477990b4e8f967f-4900962-images-thumbs&amp;n=13"/>
          <p:cNvPicPr/>
          <p:nvPr/>
        </p:nvPicPr>
        <p:blipFill>
          <a:blip r:embed="rId2" cstate="print"/>
          <a:srcRect l="5017" t="3183" r="4675" b="5487"/>
          <a:stretch>
            <a:fillRect/>
          </a:stretch>
        </p:blipFill>
        <p:spPr bwMode="auto">
          <a:xfrm>
            <a:off x="4714876" y="357166"/>
            <a:ext cx="3857652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26" name="AutoShape 2" descr="https://www.adastradp.com.ua/wp-content/uploads/2021/08/otravlenie-mi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https://pro-orehi.ru/wp-content/uploads/9/4/4/944ab1dfe94fb7420b4c636bb212eed0.jpeg"/>
          <p:cNvPicPr/>
          <p:nvPr/>
        </p:nvPicPr>
        <p:blipFill>
          <a:blip r:embed="rId3" cstate="print"/>
          <a:srcRect b="-2046"/>
          <a:stretch>
            <a:fillRect/>
          </a:stretch>
        </p:blipFill>
        <p:spPr bwMode="auto">
          <a:xfrm>
            <a:off x="428596" y="357166"/>
            <a:ext cx="3929090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https://fb.ru/misc/i/gallery/44171/24741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571876"/>
            <a:ext cx="3857652" cy="27146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Пищевые отравления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pro-orehi.ru/wp-content/uploads/9/4/4/944ab1dfe94fb7420b4c636bb212eed0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284984"/>
            <a:ext cx="259228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cf.ppt-online.org/files/slide/p/pr64YnOuG2Q8UyVPqdRc0wkXEhvZemDo3BMzT5/slide-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268760"/>
            <a:ext cx="35283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fb.ru/misc/i/gallery/44171/24741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284984"/>
            <a:ext cx="266429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medkursovic.ru/wp-content/uploads/2019/09/Otravleniy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797152"/>
            <a:ext cx="28803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Профилактика: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ru-RU" dirty="0" smtClean="0"/>
              <a:t>Для  предупреждения заболеваний органов пищеварения необходимо соблюдать санитарные нормы, не купаться в запрещённых местах, не пить сырую воду, дезинфицировать руки перед едой, бороться с мухами и другими насекомыми.</a:t>
            </a:r>
          </a:p>
          <a:p>
            <a:pPr algn="ctr">
              <a:buNone/>
            </a:pPr>
            <a:r>
              <a:rPr lang="ru-RU" dirty="0" smtClean="0"/>
              <a:t>Чистоплотность и правильное хранение продуктов, их тщательная кулинарная обработка в большей степени гарантируют защиту от кишечных заболеваний.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должен знать покупатель, чтобы не купить недоброкачественные продукты?</a:t>
            </a:r>
          </a:p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/>
              <a:t>-Дата изготовления</a:t>
            </a:r>
          </a:p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/>
              <a:t>-Срок годности</a:t>
            </a:r>
          </a:p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/>
              <a:t>– Условия хранения</a:t>
            </a:r>
            <a:endParaRPr lang="ru-RU" dirty="0" smtClean="0"/>
          </a:p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	По данным Управления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Челябинской области, в нашем рационе не хватает некоторых минеральных веществ – наиболее дефицитными являются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кальций, железо, йод.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Это связанно с экологической  особенностью нашего региона. Особую значимость эта проблема приобретает в преддверии подъема заболеваемости гриппом и простудой, поскольку недостаток минералов снижает сопротивляемость организма к вирусам.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Главной причиной нехватки минералов является неправильное питание, поскольку эти вещества не вырабатываются организмом.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Домашнее задание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Подготовится к дискуссии по теме:</a:t>
            </a:r>
            <a:br>
              <a:rPr lang="ru-RU" dirty="0" smtClean="0"/>
            </a:br>
            <a:r>
              <a:rPr lang="ru-RU" dirty="0" smtClean="0"/>
              <a:t>«Искусственная пища – зло или благо для человечества».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DE4B0451-5FA0-6FBC-06BD-6F8AE6605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14" y="114110"/>
            <a:ext cx="88666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Скругленный прямоугольник 40">
            <a:extLst>
              <a:ext uri="{FF2B5EF4-FFF2-40B4-BE49-F238E27FC236}">
                <a16:creationId xmlns:a16="http://schemas.microsoft.com/office/drawing/2014/main" xmlns="" id="{DA8D683C-60A9-DA56-5EBF-E0AD9467D48E}"/>
              </a:ext>
            </a:extLst>
          </p:cNvPr>
          <p:cNvSpPr/>
          <p:nvPr/>
        </p:nvSpPr>
        <p:spPr>
          <a:xfrm>
            <a:off x="357158" y="279891"/>
            <a:ext cx="8143931" cy="62226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свою работу и работу одноклассников с помощью приема «Шесть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шляп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мышления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E46ADA71-9769-9EB9-FC0C-777B0B869D51}"/>
              </a:ext>
            </a:extLst>
          </p:cNvPr>
          <p:cNvSpPr/>
          <p:nvPr/>
        </p:nvSpPr>
        <p:spPr>
          <a:xfrm>
            <a:off x="2428860" y="1227220"/>
            <a:ext cx="4000527" cy="492048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0B12A7DE-C4E4-359D-2CFA-746470D48A97}"/>
              </a:ext>
            </a:extLst>
          </p:cNvPr>
          <p:cNvCxnSpPr>
            <a:cxnSpLocks/>
            <a:stCxn id="7" idx="2"/>
            <a:endCxn id="7" idx="6"/>
          </p:cNvCxnSpPr>
          <p:nvPr/>
        </p:nvCxnSpPr>
        <p:spPr>
          <a:xfrm rot="10800000" flipH="1">
            <a:off x="2428859" y="3687465"/>
            <a:ext cx="4000527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C40B6C2-80BE-A1AB-6EBF-F20CDB222F1E}"/>
              </a:ext>
            </a:extLst>
          </p:cNvPr>
          <p:cNvCxnSpPr/>
          <p:nvPr/>
        </p:nvCxnSpPr>
        <p:spPr>
          <a:xfrm flipH="1">
            <a:off x="3581400" y="1614385"/>
            <a:ext cx="1783772" cy="42198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2C54820E-AC2F-33D9-918D-9160D2727077}"/>
              </a:ext>
            </a:extLst>
          </p:cNvPr>
          <p:cNvCxnSpPr/>
          <p:nvPr/>
        </p:nvCxnSpPr>
        <p:spPr>
          <a:xfrm>
            <a:off x="3453244" y="1558967"/>
            <a:ext cx="1849582" cy="4211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B538475-341D-4FF7-6177-875AF293B3FB}"/>
              </a:ext>
            </a:extLst>
          </p:cNvPr>
          <p:cNvSpPr txBox="1"/>
          <p:nvPr/>
        </p:nvSpPr>
        <p:spPr>
          <a:xfrm>
            <a:off x="5133975" y="3267983"/>
            <a:ext cx="107989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cs typeface="Arial" charset="0"/>
              </a:rPr>
              <a:t>негатив</a:t>
            </a:r>
          </a:p>
        </p:txBody>
      </p:sp>
      <p:sp>
        <p:nvSpPr>
          <p:cNvPr id="12" name="Скругленная прямоугольная выноска 15">
            <a:extLst>
              <a:ext uri="{FF2B5EF4-FFF2-40B4-BE49-F238E27FC236}">
                <a16:creationId xmlns:a16="http://schemas.microsoft.com/office/drawing/2014/main" xmlns="" id="{522FF224-CA0C-A0A2-C4F4-FE95DCC5BF33}"/>
              </a:ext>
            </a:extLst>
          </p:cNvPr>
          <p:cNvSpPr/>
          <p:nvPr/>
        </p:nvSpPr>
        <p:spPr bwMode="auto">
          <a:xfrm>
            <a:off x="6629640" y="2970828"/>
            <a:ext cx="2045901" cy="743923"/>
          </a:xfrm>
          <a:prstGeom prst="wedgeRoundRectCallout">
            <a:avLst>
              <a:gd name="adj1" fmla="val -85018"/>
              <a:gd name="adj2" fmla="val -58876"/>
              <a:gd name="adj3" fmla="val 16667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3F4F821-1A80-60F2-36DD-AAE627CB4801}"/>
              </a:ext>
            </a:extLst>
          </p:cNvPr>
          <p:cNvSpPr txBox="1"/>
          <p:nvPr/>
        </p:nvSpPr>
        <p:spPr bwMode="auto">
          <a:xfrm>
            <a:off x="6700619" y="3067940"/>
            <a:ext cx="1939957" cy="541046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b="1" dirty="0">
                <a:cs typeface="Arial" charset="0"/>
              </a:rPr>
              <a:t>Что было трудно?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6EA6E88-7375-5597-85F6-743F84164797}"/>
              </a:ext>
            </a:extLst>
          </p:cNvPr>
          <p:cNvSpPr txBox="1"/>
          <p:nvPr/>
        </p:nvSpPr>
        <p:spPr>
          <a:xfrm>
            <a:off x="2500298" y="3143248"/>
            <a:ext cx="15376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информация</a:t>
            </a:r>
          </a:p>
        </p:txBody>
      </p:sp>
      <p:grpSp>
        <p:nvGrpSpPr>
          <p:cNvPr id="2" name="Группа 35">
            <a:extLst>
              <a:ext uri="{FF2B5EF4-FFF2-40B4-BE49-F238E27FC236}">
                <a16:creationId xmlns:a16="http://schemas.microsoft.com/office/drawing/2014/main" xmlns="" id="{2CD557AC-744D-8FEE-CDA2-30AD41B79807}"/>
              </a:ext>
            </a:extLst>
          </p:cNvPr>
          <p:cNvGrpSpPr>
            <a:grpSpLocks/>
          </p:cNvGrpSpPr>
          <p:nvPr/>
        </p:nvGrpSpPr>
        <p:grpSpPr bwMode="auto">
          <a:xfrm>
            <a:off x="323529" y="1196752"/>
            <a:ext cx="1800200" cy="1169532"/>
            <a:chOff x="168601" y="818826"/>
            <a:chExt cx="2202063" cy="1066495"/>
          </a:xfrm>
        </p:grpSpPr>
        <p:sp>
          <p:nvSpPr>
            <p:cNvPr id="16" name="Скругленная прямоугольная выноска 19">
              <a:extLst>
                <a:ext uri="{FF2B5EF4-FFF2-40B4-BE49-F238E27FC236}">
                  <a16:creationId xmlns:a16="http://schemas.microsoft.com/office/drawing/2014/main" xmlns="" id="{662D6ED5-ABBD-489E-7B22-921D3C9E2867}"/>
                </a:ext>
              </a:extLst>
            </p:cNvPr>
            <p:cNvSpPr/>
            <p:nvPr/>
          </p:nvSpPr>
          <p:spPr>
            <a:xfrm>
              <a:off x="168601" y="818826"/>
              <a:ext cx="2037422" cy="791350"/>
            </a:xfrm>
            <a:prstGeom prst="wedgeRoundRectCallout">
              <a:avLst>
                <a:gd name="adj1" fmla="val 77721"/>
                <a:gd name="adj2" fmla="val 140699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="1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4D17D306-9AB5-7234-96ED-0FACDCE56512}"/>
                </a:ext>
              </a:extLst>
            </p:cNvPr>
            <p:cNvSpPr txBox="1"/>
            <p:nvPr/>
          </p:nvSpPr>
          <p:spPr>
            <a:xfrm>
              <a:off x="192293" y="864767"/>
              <a:ext cx="2178371" cy="102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b="1" dirty="0">
                  <a:cs typeface="Arial" charset="0"/>
                </a:rPr>
                <a:t>Какую информацию узнали? 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5A0D3AC-A584-767D-E4E9-7DFAE53870DD}"/>
              </a:ext>
            </a:extLst>
          </p:cNvPr>
          <p:cNvSpPr txBox="1"/>
          <p:nvPr/>
        </p:nvSpPr>
        <p:spPr>
          <a:xfrm>
            <a:off x="3892153" y="2474233"/>
            <a:ext cx="1134665" cy="3194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dirty="0">
                <a:cs typeface="Arial" charset="0"/>
              </a:rPr>
              <a:t>позитив</a:t>
            </a:r>
          </a:p>
        </p:txBody>
      </p:sp>
      <p:grpSp>
        <p:nvGrpSpPr>
          <p:cNvPr id="3" name="Группа 36">
            <a:extLst>
              <a:ext uri="{FF2B5EF4-FFF2-40B4-BE49-F238E27FC236}">
                <a16:creationId xmlns:a16="http://schemas.microsoft.com/office/drawing/2014/main" xmlns="" id="{24A175A2-86BA-21A6-1A5C-D90670294B7F}"/>
              </a:ext>
            </a:extLst>
          </p:cNvPr>
          <p:cNvGrpSpPr>
            <a:grpSpLocks/>
          </p:cNvGrpSpPr>
          <p:nvPr/>
        </p:nvGrpSpPr>
        <p:grpSpPr bwMode="auto">
          <a:xfrm>
            <a:off x="5580112" y="1052736"/>
            <a:ext cx="2696002" cy="492507"/>
            <a:chOff x="4499992" y="692696"/>
            <a:chExt cx="3597204" cy="775409"/>
          </a:xfrm>
        </p:grpSpPr>
        <p:sp>
          <p:nvSpPr>
            <p:cNvPr id="20" name="Скругленная прямоугольная выноска 24">
              <a:extLst>
                <a:ext uri="{FF2B5EF4-FFF2-40B4-BE49-F238E27FC236}">
                  <a16:creationId xmlns:a16="http://schemas.microsoft.com/office/drawing/2014/main" xmlns="" id="{BDF74E76-A516-C596-94FB-FD1953747C6C}"/>
                </a:ext>
              </a:extLst>
            </p:cNvPr>
            <p:cNvSpPr/>
            <p:nvPr/>
          </p:nvSpPr>
          <p:spPr>
            <a:xfrm>
              <a:off x="4499992" y="692696"/>
              <a:ext cx="2985015" cy="775409"/>
            </a:xfrm>
            <a:prstGeom prst="wedgeRoundRectCallout">
              <a:avLst>
                <a:gd name="adj1" fmla="val -80107"/>
                <a:gd name="adj2" fmla="val 71012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="1" dirty="0">
                <a:solidFill>
                  <a:srgbClr val="FFFF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DAB283E7-669C-56E3-BB4A-7778D47AAAFA}"/>
                </a:ext>
              </a:extLst>
            </p:cNvPr>
            <p:cNvSpPr txBox="1"/>
            <p:nvPr/>
          </p:nvSpPr>
          <p:spPr>
            <a:xfrm>
              <a:off x="4574657" y="900145"/>
              <a:ext cx="3522539" cy="50294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b="1" dirty="0">
                  <a:cs typeface="Arial" charset="0"/>
                </a:rPr>
                <a:t>Что было полезно? </a:t>
              </a:r>
            </a:p>
          </p:txBody>
        </p:sp>
      </p:grpSp>
      <p:grpSp>
        <p:nvGrpSpPr>
          <p:cNvPr id="5" name="Группа 38">
            <a:extLst>
              <a:ext uri="{FF2B5EF4-FFF2-40B4-BE49-F238E27FC236}">
                <a16:creationId xmlns:a16="http://schemas.microsoft.com/office/drawing/2014/main" xmlns="" id="{6552D2EF-B229-B648-1B2E-34808042AC22}"/>
              </a:ext>
            </a:extLst>
          </p:cNvPr>
          <p:cNvGrpSpPr>
            <a:grpSpLocks/>
          </p:cNvGrpSpPr>
          <p:nvPr/>
        </p:nvGrpSpPr>
        <p:grpSpPr bwMode="auto">
          <a:xfrm>
            <a:off x="6399174" y="4788377"/>
            <a:ext cx="1753028" cy="683384"/>
            <a:chOff x="6839176" y="3861048"/>
            <a:chExt cx="2264841" cy="720080"/>
          </a:xfrm>
        </p:grpSpPr>
        <p:sp>
          <p:nvSpPr>
            <p:cNvPr id="23" name="Скругленная прямоугольная выноска 26">
              <a:extLst>
                <a:ext uri="{FF2B5EF4-FFF2-40B4-BE49-F238E27FC236}">
                  <a16:creationId xmlns:a16="http://schemas.microsoft.com/office/drawing/2014/main" xmlns="" id="{09BCE3BB-E4CD-0A82-C84D-A44751EBD1CA}"/>
                </a:ext>
              </a:extLst>
            </p:cNvPr>
            <p:cNvSpPr/>
            <p:nvPr/>
          </p:nvSpPr>
          <p:spPr>
            <a:xfrm>
              <a:off x="6839176" y="3861048"/>
              <a:ext cx="2053279" cy="720080"/>
            </a:xfrm>
            <a:prstGeom prst="wedgeRoundRectCallout">
              <a:avLst>
                <a:gd name="adj1" fmla="val -90231"/>
                <a:gd name="adj2" fmla="val -62438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="1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9AFE8F6C-C0AD-2550-423E-A8E925FAFE4A}"/>
                </a:ext>
              </a:extLst>
            </p:cNvPr>
            <p:cNvSpPr txBox="1"/>
            <p:nvPr/>
          </p:nvSpPr>
          <p:spPr>
            <a:xfrm>
              <a:off x="6880734" y="3966942"/>
              <a:ext cx="2223283" cy="570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b="1" dirty="0">
                  <a:cs typeface="Arial" charset="0"/>
                </a:rPr>
                <a:t>Какие чувства  возникают?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A1245587-7116-08A0-9C07-3E7C64158EED}"/>
              </a:ext>
            </a:extLst>
          </p:cNvPr>
          <p:cNvSpPr txBox="1"/>
          <p:nvPr/>
        </p:nvSpPr>
        <p:spPr>
          <a:xfrm>
            <a:off x="5082035" y="4870728"/>
            <a:ext cx="140374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cs typeface="Arial" charset="0"/>
              </a:rPr>
              <a:t>эмоции</a:t>
            </a:r>
          </a:p>
        </p:txBody>
      </p:sp>
      <p:grpSp>
        <p:nvGrpSpPr>
          <p:cNvPr id="15" name="Группа 39">
            <a:extLst>
              <a:ext uri="{FF2B5EF4-FFF2-40B4-BE49-F238E27FC236}">
                <a16:creationId xmlns:a16="http://schemas.microsoft.com/office/drawing/2014/main" xmlns="" id="{8457413D-86F4-C661-30D4-37D00704AB00}"/>
              </a:ext>
            </a:extLst>
          </p:cNvPr>
          <p:cNvGrpSpPr>
            <a:grpSpLocks/>
          </p:cNvGrpSpPr>
          <p:nvPr/>
        </p:nvGrpSpPr>
        <p:grpSpPr bwMode="auto">
          <a:xfrm>
            <a:off x="971600" y="5661248"/>
            <a:ext cx="2062595" cy="1302428"/>
            <a:chOff x="5758414" y="5733256"/>
            <a:chExt cx="2232541" cy="687173"/>
          </a:xfrm>
        </p:grpSpPr>
        <p:sp>
          <p:nvSpPr>
            <p:cNvPr id="27" name="Скругленная прямоугольная выноска 29">
              <a:extLst>
                <a:ext uri="{FF2B5EF4-FFF2-40B4-BE49-F238E27FC236}">
                  <a16:creationId xmlns:a16="http://schemas.microsoft.com/office/drawing/2014/main" xmlns="" id="{557C5718-86B2-FEFB-9506-7ADD63F32158}"/>
                </a:ext>
              </a:extLst>
            </p:cNvPr>
            <p:cNvSpPr/>
            <p:nvPr/>
          </p:nvSpPr>
          <p:spPr>
            <a:xfrm>
              <a:off x="5758414" y="5733256"/>
              <a:ext cx="2232541" cy="504056"/>
            </a:xfrm>
            <a:prstGeom prst="wedgeRoundRectCallout">
              <a:avLst>
                <a:gd name="adj1" fmla="val 97746"/>
                <a:gd name="adj2" fmla="val -8880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="1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EC817DB7-D7AD-2A1D-4B0D-41683C281CDC}"/>
                </a:ext>
              </a:extLst>
            </p:cNvPr>
            <p:cNvSpPr txBox="1"/>
            <p:nvPr/>
          </p:nvSpPr>
          <p:spPr>
            <a:xfrm>
              <a:off x="5852369" y="5783244"/>
              <a:ext cx="2069240" cy="6371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b="1" dirty="0">
                  <a:cs typeface="Arial" charset="0"/>
                </a:rPr>
                <a:t>Где можно применить в жизни? 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AAD712C-588E-D57A-24C4-37134FE60E7A}"/>
              </a:ext>
            </a:extLst>
          </p:cNvPr>
          <p:cNvSpPr txBox="1"/>
          <p:nvPr/>
        </p:nvSpPr>
        <p:spPr>
          <a:xfrm>
            <a:off x="3988606" y="5636767"/>
            <a:ext cx="1241822" cy="319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b="1" dirty="0">
                <a:solidFill>
                  <a:srgbClr val="008000"/>
                </a:solidFill>
                <a:cs typeface="Arial" charset="0"/>
              </a:rPr>
              <a:t>креатив</a:t>
            </a:r>
          </a:p>
        </p:txBody>
      </p:sp>
      <p:grpSp>
        <p:nvGrpSpPr>
          <p:cNvPr id="19" name="Группа 40">
            <a:extLst>
              <a:ext uri="{FF2B5EF4-FFF2-40B4-BE49-F238E27FC236}">
                <a16:creationId xmlns:a16="http://schemas.microsoft.com/office/drawing/2014/main" xmlns="" id="{61FA342A-DA00-28C5-578C-D06FAE159151}"/>
              </a:ext>
            </a:extLst>
          </p:cNvPr>
          <p:cNvGrpSpPr>
            <a:grpSpLocks/>
          </p:cNvGrpSpPr>
          <p:nvPr/>
        </p:nvGrpSpPr>
        <p:grpSpPr bwMode="auto">
          <a:xfrm>
            <a:off x="0" y="3356992"/>
            <a:ext cx="2643173" cy="620713"/>
            <a:chOff x="21659" y="5430987"/>
            <a:chExt cx="2822171" cy="576830"/>
          </a:xfrm>
        </p:grpSpPr>
        <p:sp>
          <p:nvSpPr>
            <p:cNvPr id="31" name="Скругленная прямоугольная выноска 32">
              <a:extLst>
                <a:ext uri="{FF2B5EF4-FFF2-40B4-BE49-F238E27FC236}">
                  <a16:creationId xmlns:a16="http://schemas.microsoft.com/office/drawing/2014/main" xmlns="" id="{FA65827D-9234-33A3-ABDA-432D3278F38E}"/>
                </a:ext>
              </a:extLst>
            </p:cNvPr>
            <p:cNvSpPr/>
            <p:nvPr/>
          </p:nvSpPr>
          <p:spPr>
            <a:xfrm>
              <a:off x="21659" y="5430987"/>
              <a:ext cx="2421318" cy="576830"/>
            </a:xfrm>
            <a:prstGeom prst="wedgeRoundRectCallout">
              <a:avLst>
                <a:gd name="adj1" fmla="val 90315"/>
                <a:gd name="adj2" fmla="val 67741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="1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E6A873C-5AC7-62A1-FA5E-078E05660F34}"/>
                </a:ext>
              </a:extLst>
            </p:cNvPr>
            <p:cNvSpPr txBox="1"/>
            <p:nvPr/>
          </p:nvSpPr>
          <p:spPr>
            <a:xfrm>
              <a:off x="250946" y="5446002"/>
              <a:ext cx="2592884" cy="343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cs typeface="Arial" charset="0"/>
                </a:rPr>
                <a:t>Чего мы достигли? 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D0FB053-4D99-0DCA-99C3-D1D4540F011B}"/>
              </a:ext>
            </a:extLst>
          </p:cNvPr>
          <p:cNvSpPr txBox="1"/>
          <p:nvPr/>
        </p:nvSpPr>
        <p:spPr>
          <a:xfrm>
            <a:off x="2974180" y="4634821"/>
            <a:ext cx="14585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cs typeface="Arial" charset="0"/>
              </a:rPr>
              <a:t>вывод</a:t>
            </a: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xmlns="" id="{820E23F7-9774-8588-36D6-26E777D87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00500" y="4634821"/>
            <a:ext cx="892969" cy="876300"/>
          </a:xfrm>
          <a:prstGeom prst="rect">
            <a:avLst/>
          </a:prstGeom>
          <a:noFill/>
        </p:spPr>
      </p:pic>
      <p:pic>
        <p:nvPicPr>
          <p:cNvPr id="35" name="Picture 3">
            <a:extLst>
              <a:ext uri="{FF2B5EF4-FFF2-40B4-BE49-F238E27FC236}">
                <a16:creationId xmlns:a16="http://schemas.microsoft.com/office/drawing/2014/main" xmlns="" id="{45A6E2B9-0AAE-01DE-26E5-2691E3178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08102" y="3720421"/>
            <a:ext cx="8429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>
            <a:extLst>
              <a:ext uri="{FF2B5EF4-FFF2-40B4-BE49-F238E27FC236}">
                <a16:creationId xmlns:a16="http://schemas.microsoft.com/office/drawing/2014/main" xmlns="" id="{0462001D-591F-7ADD-EDFB-95E7F5EB0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15967" y="1371112"/>
            <a:ext cx="935831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5">
            <a:extLst>
              <a:ext uri="{FF2B5EF4-FFF2-40B4-BE49-F238E27FC236}">
                <a16:creationId xmlns:a16="http://schemas.microsoft.com/office/drawing/2014/main" xmlns="" id="{785D53AC-1768-878E-E63E-E24E3C0CA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0275" y="2394465"/>
            <a:ext cx="8286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6">
            <a:extLst>
              <a:ext uri="{FF2B5EF4-FFF2-40B4-BE49-F238E27FC236}">
                <a16:creationId xmlns:a16="http://schemas.microsoft.com/office/drawing/2014/main" xmlns="" id="{91B6C88F-7A0C-326A-D0AF-C77D00A88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2050" y="4058560"/>
            <a:ext cx="878681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7">
            <a:extLst>
              <a:ext uri="{FF2B5EF4-FFF2-40B4-BE49-F238E27FC236}">
                <a16:creationId xmlns:a16="http://schemas.microsoft.com/office/drawing/2014/main" xmlns="" id="{D8C8496F-A548-E96B-C1F7-24FE6917E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0519" y="2273002"/>
            <a:ext cx="87153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Овал 39">
            <a:extLst>
              <a:ext uri="{FF2B5EF4-FFF2-40B4-BE49-F238E27FC236}">
                <a16:creationId xmlns:a16="http://schemas.microsoft.com/office/drawing/2014/main" xmlns="" id="{13A749F5-A6EE-37E6-4F4D-1309024394DB}"/>
              </a:ext>
            </a:extLst>
          </p:cNvPr>
          <p:cNvSpPr/>
          <p:nvPr/>
        </p:nvSpPr>
        <p:spPr>
          <a:xfrm>
            <a:off x="3892153" y="3050496"/>
            <a:ext cx="1173956" cy="1507082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/>
          </a:p>
        </p:txBody>
      </p:sp>
    </p:spTree>
    <p:extLst>
      <p:ext uri="{BB962C8B-B14F-4D97-AF65-F5344CB8AC3E}">
        <p14:creationId xmlns="" xmlns:p14="http://schemas.microsoft.com/office/powerpoint/2010/main" val="250192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Заболевание органов       пищеварения.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чего?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выяснение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USER\Desktop\things-emoji (1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924944"/>
            <a:ext cx="3663330" cy="3663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Заболевание органов       пищеварения.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78592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Цель: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изучение болезней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органов пищеварения и меры их профилактики.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5" descr="1857080013446835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143248"/>
            <a:ext cx="2743194" cy="3428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9350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1)Отдел пищеварительной системы где происходит механическое измельчение и обработка пищи ферментами слюнных желез?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Ротовая полость</a:t>
            </a:r>
          </a:p>
          <a:p>
            <a:pPr marL="0" indent="0">
              <a:buNone/>
            </a:pPr>
            <a:r>
              <a:rPr lang="ru-RU" dirty="0" smtClean="0"/>
              <a:t>2) Часть пищеварительного тракта между глоткой и желудком?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Пищевод</a:t>
            </a:r>
          </a:p>
          <a:p>
            <a:pPr marL="0" indent="0">
              <a:buNone/>
            </a:pPr>
            <a:r>
              <a:rPr lang="ru-RU" dirty="0" smtClean="0"/>
              <a:t>3) Это полый мышечный орган, лежащий между пищеводом и двенадцатиперстной кишкой. Его объём составляет около 0,5 л. но может увеличиться и до 4 л. Там же начинается расщепление белков?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Желудок</a:t>
            </a:r>
          </a:p>
          <a:p>
            <a:pPr marL="0" indent="0">
              <a:buNone/>
            </a:pPr>
            <a:r>
              <a:rPr lang="ru-RU" dirty="0" smtClean="0"/>
              <a:t>4) Самая большая железа, она же секретирует желчь?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Печень</a:t>
            </a:r>
          </a:p>
          <a:p>
            <a:pPr marL="0" indent="0">
              <a:buNone/>
            </a:pPr>
            <a:r>
              <a:rPr lang="ru-RU" dirty="0" smtClean="0"/>
              <a:t>5)  Этот отдел является самым длинным отделам пищеварительного тракта?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Кишечник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latin typeface="Comic Sans MS" pitchFamily="66" charset="0"/>
              </a:rPr>
              <a:t>Правила работы в группе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Arial" charset="0"/>
              <a:buAutoNum type="arabicPeriod"/>
            </a:pPr>
            <a:r>
              <a:rPr lang="ru-RU" sz="3600" dirty="0" smtClean="0"/>
              <a:t>Понять задание и подумать о решении самостоятельно.</a:t>
            </a:r>
          </a:p>
          <a:p>
            <a:pPr marL="609600" indent="-609600" eaLnBrk="1" hangingPunct="1">
              <a:buFont typeface="Arial" charset="0"/>
              <a:buAutoNum type="arabicPeriod"/>
            </a:pPr>
            <a:r>
              <a:rPr lang="ru-RU" sz="3600" dirty="0" smtClean="0"/>
              <a:t>Выслушать мнение каждого.</a:t>
            </a:r>
          </a:p>
          <a:p>
            <a:pPr marL="609600" indent="-609600" eaLnBrk="1" hangingPunct="1">
              <a:buFont typeface="Arial" charset="0"/>
              <a:buAutoNum type="arabicPeriod"/>
            </a:pPr>
            <a:r>
              <a:rPr lang="ru-RU" sz="3600" dirty="0" smtClean="0"/>
              <a:t>Найти общее решение.</a:t>
            </a:r>
          </a:p>
          <a:p>
            <a:pPr marL="609600" indent="-609600" eaLnBrk="1" hangingPunct="1">
              <a:buFont typeface="Arial" charset="0"/>
              <a:buAutoNum type="arabicPeriod"/>
            </a:pPr>
            <a:r>
              <a:rPr lang="ru-RU" sz="3600" dirty="0" smtClean="0"/>
              <a:t>Выбрать </a:t>
            </a:r>
          </a:p>
          <a:p>
            <a:pPr marL="609600" indent="-609600" eaLnBrk="1" hangingPunct="1">
              <a:buFont typeface="Arial" charset="0"/>
              <a:buNone/>
            </a:pPr>
            <a:r>
              <a:rPr lang="ru-RU" sz="3600" dirty="0" smtClean="0"/>
              <a:t>      выступающего</a:t>
            </a:r>
            <a:r>
              <a:rPr lang="ru-RU" dirty="0" smtClean="0"/>
              <a:t>.</a:t>
            </a:r>
          </a:p>
          <a:p>
            <a:pPr marL="609600" indent="-609600" eaLnBrk="1" hangingPunct="1"/>
            <a:endParaRPr lang="ru-RU" dirty="0" smtClean="0"/>
          </a:p>
          <a:p>
            <a:pPr marL="609600" indent="-609600" eaLnBrk="1" hangingPunct="1"/>
            <a:endParaRPr lang="ru-RU" dirty="0" smtClean="0"/>
          </a:p>
          <a:p>
            <a:pPr marL="609600" indent="-609600" eaLnBrk="1" hangingPunct="1">
              <a:buFont typeface="Arial" charset="0"/>
              <a:buNone/>
            </a:pPr>
            <a:endParaRPr lang="ru-RU" dirty="0" smtClean="0"/>
          </a:p>
          <a:p>
            <a:pPr marL="609600" indent="-609600" eaLnBrk="1" hangingPunct="1"/>
            <a:endParaRPr lang="ru-RU" dirty="0" smtClean="0"/>
          </a:p>
        </p:txBody>
      </p:sp>
      <p:pic>
        <p:nvPicPr>
          <p:cNvPr id="2052" name="Рисунок 3" descr="131375715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3643313"/>
            <a:ext cx="25733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 групп: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 группа – «</a:t>
            </a:r>
            <a:r>
              <a:rPr lang="ru-RU" dirty="0" err="1" smtClean="0"/>
              <a:t>Желудочно</a:t>
            </a:r>
            <a:r>
              <a:rPr lang="ru-RU" dirty="0" smtClean="0"/>
              <a:t> – кишечные заболевания».</a:t>
            </a:r>
          </a:p>
          <a:p>
            <a:r>
              <a:rPr lang="ru-RU" dirty="0" smtClean="0"/>
              <a:t>2 группа -  «Паразитарные заболевания».</a:t>
            </a:r>
          </a:p>
          <a:p>
            <a:r>
              <a:rPr lang="ru-RU" dirty="0" smtClean="0"/>
              <a:t>3 группа  - «Пищевые отравления».</a:t>
            </a:r>
          </a:p>
          <a:p>
            <a:r>
              <a:rPr lang="ru-RU" dirty="0" smtClean="0"/>
              <a:t>4 группа – а) Профилактика заболеваний органов пищеварения</a:t>
            </a:r>
          </a:p>
          <a:p>
            <a:pPr>
              <a:buNone/>
            </a:pPr>
            <a:r>
              <a:rPr lang="ru-RU" dirty="0" smtClean="0"/>
              <a:t>                        б) Подготовка презентации для защиты групп по теме: «Заболевания органов пищеварения». 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Время на работу 8 минут.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Упражнение на аккомодацию.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Положить ладони на закрытые глаза, сделать резкий глубокий вдох через нос, затем выполняем медленный выдох через рот, через 20-30 секунд убираем ладони и открываем глаза.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Желудочно-кишечные заболевания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avatars.mds.yandex.net/i?id=885baba4ff3c6542963b6bafffea4fb78f699038-8277774-images-thumbs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75656" y="3429000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Дизентерийная палочка</a:t>
            </a:r>
            <a:endParaRPr lang="ru-RU" dirty="0"/>
          </a:p>
        </p:txBody>
      </p:sp>
      <p:pic>
        <p:nvPicPr>
          <p:cNvPr id="5" name="Рисунок 4" descr="http://rosmedicinfo.ru/uploads/posts/2022-02/1645303806_brjushnoj-ti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348880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300192" y="4509120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Брюшной тиф</a:t>
            </a:r>
            <a:endParaRPr lang="ru-RU" dirty="0"/>
          </a:p>
        </p:txBody>
      </p:sp>
      <p:pic>
        <p:nvPicPr>
          <p:cNvPr id="7" name="Рисунок 6" descr="https://cdn.fishki.net/upload/post/201504/22/1510567/1_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149080"/>
            <a:ext cx="259228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339752" y="6093296"/>
            <a:ext cx="882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Холера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Паразитарные заболевания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aworms.ru/wp-content/uploads/2018/06/vid-ostri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896"/>
            <a:ext cx="26642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4365104"/>
            <a:ext cx="1050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Острицы</a:t>
            </a:r>
            <a:endParaRPr lang="ru-RU" dirty="0"/>
          </a:p>
        </p:txBody>
      </p:sp>
      <p:pic>
        <p:nvPicPr>
          <p:cNvPr id="5" name="Рисунок 4" descr="http://aworms.ru/wp-content/uploads/2019/01/svinoj-i-bychij-cepe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564904"/>
            <a:ext cx="27363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1960" y="4365104"/>
            <a:ext cx="814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Цепни</a:t>
            </a:r>
            <a:endParaRPr lang="ru-RU" dirty="0"/>
          </a:p>
        </p:txBody>
      </p:sp>
      <p:pic>
        <p:nvPicPr>
          <p:cNvPr id="7" name="Рисунок 6" descr="http://aworms.ru/wp-content/uploads/2018/09/sobachya-askarid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636912"/>
            <a:ext cx="266429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092280" y="4293096"/>
            <a:ext cx="115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Аскариды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287</Words>
  <Application>Microsoft Office PowerPoint</Application>
  <PresentationFormat>Экран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Тема: Заболевание органов       пищеварения.</vt:lpstr>
      <vt:lpstr>Тема: Заболевание органов       пищеварения.</vt:lpstr>
      <vt:lpstr>Слайд 4</vt:lpstr>
      <vt:lpstr>Правила работы в группе</vt:lpstr>
      <vt:lpstr>Темы групп:</vt:lpstr>
      <vt:lpstr>Слайд 7</vt:lpstr>
      <vt:lpstr>Желудочно-кишечные заболевания</vt:lpstr>
      <vt:lpstr>Паразитарные заболевания</vt:lpstr>
      <vt:lpstr>Пищевые отравления</vt:lpstr>
      <vt:lpstr>Профилактика: </vt:lpstr>
      <vt:lpstr>Слайд 12</vt:lpstr>
      <vt:lpstr>Слайд 13</vt:lpstr>
      <vt:lpstr>Слайд 14</vt:lpstr>
      <vt:lpstr>        Домашнее задание:     Подготовится к дискуссии по теме: «Искусственная пища – зло или благо для человечества». 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52</cp:revision>
  <dcterms:created xsi:type="dcterms:W3CDTF">2023-01-13T07:03:25Z</dcterms:created>
  <dcterms:modified xsi:type="dcterms:W3CDTF">2023-10-18T13:39:39Z</dcterms:modified>
</cp:coreProperties>
</file>