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2" r:id="rId2"/>
    <p:sldId id="256" r:id="rId3"/>
    <p:sldId id="276" r:id="rId4"/>
    <p:sldId id="257" r:id="rId5"/>
    <p:sldId id="258" r:id="rId6"/>
    <p:sldId id="259" r:id="rId7"/>
    <p:sldId id="271" r:id="rId8"/>
    <p:sldId id="272" r:id="rId9"/>
    <p:sldId id="279" r:id="rId10"/>
    <p:sldId id="273" r:id="rId11"/>
    <p:sldId id="283" r:id="rId12"/>
    <p:sldId id="274" r:id="rId13"/>
    <p:sldId id="275" r:id="rId14"/>
    <p:sldId id="280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C7492-B399-4A60-AB31-6A0EA96C0FF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50CF6-1153-43CF-9EDA-F5EA377FA6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421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422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288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434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2445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97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077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155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201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717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9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23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2D095-439B-4D0D-A963-781BA8E3F356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23A2B-57A8-4916-A681-F7048A621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471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2066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39623" y="786882"/>
            <a:ext cx="46204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Начало </a:t>
            </a:r>
            <a:r>
              <a:rPr lang="ru-RU" sz="2000" b="1" dirty="0"/>
              <a:t>широкой Масленицы. Празднования разворачивались во всю ширь. Народ предавался </a:t>
            </a:r>
            <a:r>
              <a:rPr lang="ru-RU" sz="2000" b="1" dirty="0" smtClean="0"/>
              <a:t>всевозможным </a:t>
            </a:r>
            <a:r>
              <a:rPr lang="ru-RU" sz="2000" b="1" dirty="0"/>
              <a:t>потехам, устраивались катания на лошадях, кулачные бои, различные соревнования, которые завершались шумными пирушками. Главное действие в четверг - штурм и дальнейший захват снежного городка. </a:t>
            </a:r>
          </a:p>
        </p:txBody>
      </p:sp>
      <p:pic>
        <p:nvPicPr>
          <p:cNvPr id="6146" name="Picture 2" descr="C:\Users\лена\Desktop\троица и масленица\2f13ec798cbb1074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49960"/>
            <a:ext cx="4210637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лена\Desktop\троица и масленица\maslyanica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70" y="188641"/>
            <a:ext cx="4156110" cy="29140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93880" y="78996"/>
            <a:ext cx="47583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Четверг - </a:t>
            </a:r>
            <a:r>
              <a:rPr lang="ru-RU" sz="4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РАЗГУЛЯЙ. </a:t>
            </a:r>
            <a:endParaRPr lang="ru-RU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0" name="Picture 6" descr="C:\Users\лена\Desktop\russkaya-maslenica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827" y="3674387"/>
            <a:ext cx="4082051" cy="2948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95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4" y="23161"/>
            <a:ext cx="5867770" cy="39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253" y="3538499"/>
            <a:ext cx="4979252" cy="3319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2" y="4045692"/>
            <a:ext cx="4254833" cy="2829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964" y="23161"/>
            <a:ext cx="4242541" cy="2829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1088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042" y="772682"/>
            <a:ext cx="878889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/>
              <a:t>Блины </a:t>
            </a:r>
            <a:r>
              <a:rPr lang="ru-RU" sz="2200" b="1" dirty="0"/>
              <a:t>в этот день пек, конечно, не сам зять, а его жена — тещина дочь. Задачей зятя было продемонстрировать свое расположение к теще и ее близким. Однако теща должна была позаботиться о том, чтобы у ее зятя и дочери было все, что необходимо для приготовления блинов: накануне она приносила молодым кадушку, сковороду и половник, а тесть присылал гречневую крупу и масло.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88640"/>
            <a:ext cx="68244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Пятница </a:t>
            </a:r>
            <a:r>
              <a:rPr lang="ru-RU" sz="4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ТЁЩИНЫ ВЕЧЁРКИ.</a:t>
            </a:r>
            <a:endParaRPr lang="ru-RU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2" y="3204900"/>
            <a:ext cx="5886017" cy="358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829" y="2918966"/>
            <a:ext cx="5016810" cy="3344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5740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9007" y="57880"/>
            <a:ext cx="8525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Суббота </a:t>
            </a:r>
            <a:r>
              <a:rPr lang="ru-RU" sz="4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ЗОЛОВКИНЫ ПОСИДЕЛКИ.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11552" y="980727"/>
            <a:ext cx="4032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В этот день ходят в гости ко всем родственникам и угощаются блинами.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126" y="2688946"/>
            <a:ext cx="5700874" cy="3802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1" y="742427"/>
            <a:ext cx="4555389" cy="3325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5029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64088" y="799703"/>
            <a:ext cx="39766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Этот день был всегда шумным, с ряжеными, играми, любимыми русскими забавами: катанием с гор на салазках, катание на лошадях.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9007" y="57880"/>
            <a:ext cx="8525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Суббота </a:t>
            </a:r>
            <a:r>
              <a:rPr lang="ru-RU" sz="4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ЗОЛОВКИНЫ ПОСИДЕЛКИ.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5766"/>
            <a:ext cx="5220222" cy="3481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714595"/>
            <a:ext cx="4912766" cy="3114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37501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101" y="4920990"/>
            <a:ext cx="8883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Это окончание </a:t>
            </a:r>
            <a:r>
              <a:rPr lang="ru-RU" sz="2000" b="1" dirty="0"/>
              <a:t>всей масленичной недели. </a:t>
            </a:r>
            <a:r>
              <a:rPr lang="ru-RU" sz="2000" b="1" dirty="0" smtClean="0"/>
              <a:t>Все </a:t>
            </a:r>
            <a:r>
              <a:rPr lang="ru-RU" sz="2000" b="1" dirty="0"/>
              <a:t>близкие люди просили друг у друга прощения за все причиненные за год неприятности и обиды. </a:t>
            </a:r>
            <a:r>
              <a:rPr lang="ru-RU" sz="2000" b="1" dirty="0" smtClean="0"/>
              <a:t>В </a:t>
            </a:r>
            <a:r>
              <a:rPr lang="ru-RU" sz="2000" b="1" dirty="0"/>
              <a:t>конце праздника торжественно сжигали чучело Масленицы, полученный пепел рассыпали по полям.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88640"/>
            <a:ext cx="58329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Воскресенье - </a:t>
            </a:r>
            <a:r>
              <a:rPr lang="ru-RU" sz="4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ПРОВОДЫ </a:t>
            </a:r>
            <a:endParaRPr lang="ru-RU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250" y="1412776"/>
            <a:ext cx="4333502" cy="289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" y="1412776"/>
            <a:ext cx="4721250" cy="3059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8809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ена\Desktop\троица и масленица\1363261820_m2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010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81414" y="1268760"/>
            <a:ext cx="355508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Этот праздник к нам идет</a:t>
            </a:r>
          </a:p>
          <a:p>
            <a:r>
              <a:rPr lang="ru-RU" sz="2400" b="1" dirty="0"/>
              <a:t>Раннею весною,</a:t>
            </a:r>
          </a:p>
          <a:p>
            <a:r>
              <a:rPr lang="ru-RU" sz="2400" b="1" dirty="0"/>
              <a:t>Сколько радостей несет</a:t>
            </a:r>
          </a:p>
          <a:p>
            <a:r>
              <a:rPr lang="ru-RU" sz="2400" b="1" dirty="0"/>
              <a:t>Он всегда с собою!</a:t>
            </a:r>
          </a:p>
          <a:p>
            <a:r>
              <a:rPr lang="ru-RU" sz="2400" b="1" dirty="0"/>
              <a:t>Ледяные горы ждут,</a:t>
            </a:r>
          </a:p>
          <a:p>
            <a:r>
              <a:rPr lang="ru-RU" sz="2400" b="1" dirty="0"/>
              <a:t>И снежок сверкает,</a:t>
            </a:r>
          </a:p>
          <a:p>
            <a:r>
              <a:rPr lang="ru-RU" sz="2400" b="1" dirty="0"/>
              <a:t>Санки с горок вниз бегут,</a:t>
            </a:r>
          </a:p>
          <a:p>
            <a:r>
              <a:rPr lang="ru-RU" sz="2400" b="1" dirty="0"/>
              <a:t>Смех не умолкает.</a:t>
            </a:r>
          </a:p>
          <a:p>
            <a:r>
              <a:rPr lang="ru-RU" sz="2400" b="1" dirty="0"/>
              <a:t>Дома аромат блинов</a:t>
            </a:r>
          </a:p>
          <a:p>
            <a:r>
              <a:rPr lang="ru-RU" sz="2400" b="1" dirty="0"/>
              <a:t>Праздничный чудесный,</a:t>
            </a:r>
          </a:p>
          <a:p>
            <a:r>
              <a:rPr lang="ru-RU" sz="2400" b="1" dirty="0"/>
              <a:t>На блины друзей зовем,</a:t>
            </a:r>
          </a:p>
          <a:p>
            <a:r>
              <a:rPr lang="ru-RU" sz="2400" b="1" dirty="0"/>
              <a:t>Будем есть их вместе.</a:t>
            </a:r>
          </a:p>
        </p:txBody>
      </p:sp>
      <p:pic>
        <p:nvPicPr>
          <p:cNvPr id="4101" name="Picture 5" descr="C:\Users\лена\Desktop\троица и масленица\shrov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772"/>
            <a:ext cx="5481414" cy="365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лена\Desktop\троица и масленица\08-rpk-1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29000"/>
            <a:ext cx="3810000" cy="34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74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0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Масленица – древнейший истинно народный праздник проводов зимы и встречи весны. Масленица – один из самых радостных и светлых праздников. Целую неделю народ провожает надоевшую зиму, печет блины и ходит друг к другу в гости.</a:t>
            </a:r>
          </a:p>
        </p:txBody>
      </p:sp>
      <p:pic>
        <p:nvPicPr>
          <p:cNvPr id="1027" name="Picture 3" descr="C:\Users\лена\Desktop\a5b25eda817eac40a7371c0e6f231b4a_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876027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403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Вся неделя на масленицу именовалась не иначе как "честная, широкая, веселая, боярыня-масленица, госпожа масленица". Каждый день недели имеет свое название, которое говорит о том, что в этот день нужно делать.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290" y="1796988"/>
            <a:ext cx="4068198" cy="2712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708920"/>
            <a:ext cx="5836061" cy="3892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0919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952753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Это </a:t>
            </a:r>
            <a:r>
              <a:rPr lang="ru-RU" sz="2000" b="1" dirty="0"/>
              <a:t>начало Узкой Масленицы. </a:t>
            </a:r>
            <a:r>
              <a:rPr lang="ru-RU" sz="2000" b="1" dirty="0" smtClean="0"/>
              <a:t>К </a:t>
            </a:r>
            <a:r>
              <a:rPr lang="ru-RU" sz="2000" b="1" dirty="0"/>
              <a:t>этому дню достраивались снежные горы, качели, балаганы, так как масленица народный праздник.  Начинали печь блины. Первый блин отдавался малоимущим на помин усопших. В понедельник из соломы, старой одежды и других подручных материалов сооружалось чучело Масленицы, которое насаживали на кол и возили в санях по улицам.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56874"/>
            <a:ext cx="7096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7030A0"/>
                </a:solidFill>
              </a:rPr>
              <a:t>Понедельник </a:t>
            </a:r>
            <a:r>
              <a:rPr lang="ru-RU" sz="4000" b="1" cap="none" spc="0" dirty="0" smtClean="0">
                <a:ln w="11430"/>
                <a:solidFill>
                  <a:srgbClr val="7030A0"/>
                </a:solidFill>
              </a:rPr>
              <a:t>– ВСТРЕЧА.</a:t>
            </a:r>
            <a:endParaRPr lang="ru-RU" sz="4000" b="1" cap="none" spc="0" dirty="0">
              <a:ln w="11430"/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06845"/>
            <a:ext cx="7020272" cy="4212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1774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25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2044" y="1484784"/>
            <a:ext cx="3491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 </a:t>
            </a:r>
            <a:r>
              <a:rPr lang="ru-RU" sz="2400" b="1" dirty="0"/>
              <a:t>этот день проводили смотрины невест. </a:t>
            </a:r>
            <a:r>
              <a:rPr lang="ru-RU" sz="2400" b="1" dirty="0" smtClean="0"/>
              <a:t>С </a:t>
            </a:r>
            <a:r>
              <a:rPr lang="ru-RU" sz="2400" b="1" dirty="0"/>
              <a:t>утра молодых приглашали кататься с гор, поесть блинов. Звали родных и знакомых. Для зазывания Масленицы произносили слова: "У нас горы снежные готовы и блины напечены - просим жаловать!".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116632"/>
            <a:ext cx="52442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Вторник </a:t>
            </a:r>
            <a:r>
              <a:rPr lang="ru-RU" sz="4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ЗАИГРЫШИ.</a:t>
            </a:r>
            <a:endParaRPr lang="ru-RU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C:\Users\лена\Desktop\masleni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381"/>
            <a:ext cx="4680520" cy="5523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35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303" y="5517232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 </a:t>
            </a:r>
            <a:r>
              <a:rPr lang="ru-RU" sz="2400" b="1" dirty="0"/>
              <a:t>этот день зять приходил к теще на блины, которые она сама готовила. Теща демонстрировала расположение мужу своей дочери.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08417" y="188640"/>
            <a:ext cx="43225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Среда </a:t>
            </a:r>
            <a:r>
              <a:rPr lang="ru-RU" sz="4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ЛАКОМКА</a:t>
            </a:r>
            <a:endParaRPr lang="ru-RU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70" y="809828"/>
            <a:ext cx="7164288" cy="4794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6204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30554" y="1050994"/>
            <a:ext cx="32403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95000"/>
            </a:pPr>
            <a:r>
              <a:rPr lang="ru-RU" sz="2400" kern="0" dirty="0" smtClean="0">
                <a:ea typeface="Arial Unicode MS" pitchFamily="34" charset="-128"/>
                <a:cs typeface="Arial Unicode MS" pitchFamily="34" charset="-128"/>
              </a:rPr>
              <a:t>    </a:t>
            </a:r>
            <a:r>
              <a:rPr lang="ru-RU" sz="2400" b="1" kern="0" dirty="0" smtClean="0">
                <a:ea typeface="Arial Unicode MS" pitchFamily="34" charset="-128"/>
                <a:cs typeface="Arial Unicode MS" pitchFamily="34" charset="-128"/>
              </a:rPr>
              <a:t>В </a:t>
            </a:r>
            <a:r>
              <a:rPr lang="ru-RU" sz="2400" b="1" kern="0" dirty="0">
                <a:ea typeface="Arial Unicode MS" pitchFamily="34" charset="-128"/>
                <a:cs typeface="Arial Unicode MS" pitchFamily="34" charset="-128"/>
              </a:rPr>
              <a:t>этот день люди лакомились блинами. Блины пеклись из разной муки и с разными начинками: пшеничные, овсяные, гречневые, из пресного и кислого теста.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867423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cs typeface="Arial" pitchFamily="34" charset="0"/>
              </a:rPr>
              <a:t>Тут СРЕДА подходит - "ЛАКОМКОЙ" зовётся.</a:t>
            </a:r>
            <a:br>
              <a:rPr lang="ru-RU" b="1" dirty="0">
                <a:cs typeface="Arial" pitchFamily="34" charset="0"/>
              </a:rPr>
            </a:br>
            <a:r>
              <a:rPr lang="ru-RU" b="1" dirty="0">
                <a:cs typeface="Arial" pitchFamily="34" charset="0"/>
              </a:rPr>
              <a:t>Каждая хозяюшка  колдует у печи.</a:t>
            </a:r>
            <a:br>
              <a:rPr lang="ru-RU" b="1" dirty="0">
                <a:cs typeface="Arial" pitchFamily="34" charset="0"/>
              </a:rPr>
            </a:br>
            <a:r>
              <a:rPr lang="ru-RU" b="1" dirty="0">
                <a:cs typeface="Arial" pitchFamily="34" charset="0"/>
              </a:rPr>
              <a:t>Кулебяки, сырники – всё им удаётся.</a:t>
            </a:r>
            <a:br>
              <a:rPr lang="ru-RU" b="1" dirty="0">
                <a:cs typeface="Arial" pitchFamily="34" charset="0"/>
              </a:rPr>
            </a:br>
            <a:r>
              <a:rPr lang="ru-RU" b="1" dirty="0">
                <a:cs typeface="Arial" pitchFamily="34" charset="0"/>
              </a:rPr>
              <a:t>Пироги и блинчики – всё на стол мечи!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5399569"/>
            <a:ext cx="3726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cs typeface="Arial" pitchFamily="34" charset="0"/>
              </a:rPr>
              <a:t>Люди шутили, рассказывали различные небылицы.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08417" y="188640"/>
            <a:ext cx="43225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Среда </a:t>
            </a:r>
            <a:r>
              <a:rPr lang="ru-RU" sz="4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ЛАКОМКА</a:t>
            </a:r>
            <a:endParaRPr lang="ru-RU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96526"/>
            <a:ext cx="5816192" cy="3877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3219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3743</TotalTime>
  <Words>524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Arial Unicode MS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детсад1</cp:lastModifiedBy>
  <cp:revision>57</cp:revision>
  <dcterms:created xsi:type="dcterms:W3CDTF">2015-05-13T16:57:13Z</dcterms:created>
  <dcterms:modified xsi:type="dcterms:W3CDTF">2024-03-14T14:29:09Z</dcterms:modified>
</cp:coreProperties>
</file>