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0" r:id="rId2"/>
    <p:sldId id="257" r:id="rId3"/>
    <p:sldId id="272" r:id="rId4"/>
    <p:sldId id="258" r:id="rId5"/>
    <p:sldId id="260" r:id="rId6"/>
    <p:sldId id="256" r:id="rId7"/>
    <p:sldId id="263" r:id="rId8"/>
    <p:sldId id="261" r:id="rId9"/>
    <p:sldId id="262" r:id="rId10"/>
    <p:sldId id="264" r:id="rId11"/>
    <p:sldId id="265" r:id="rId12"/>
    <p:sldId id="267" r:id="rId13"/>
    <p:sldId id="266" r:id="rId14"/>
    <p:sldId id="268" r:id="rId15"/>
    <p:sldId id="259" r:id="rId16"/>
    <p:sldId id="273" r:id="rId17"/>
    <p:sldId id="271" r:id="rId18"/>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0" d="100"/>
          <a:sy n="110" d="100"/>
        </p:scale>
        <p:origin x="558" y="84"/>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403BD5D8-351C-47AC-9C82-07E3CCE93FBA}" type="datetimeFigureOut">
              <a:rPr lang="ru-RU" smtClean="0"/>
              <a:t>14.03.2024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31B0C33-A41D-4EF6-85EC-1BEBD7FED8A7}" type="slidenum">
              <a:rPr lang="ru-RU" smtClean="0"/>
              <a:t>‹#›</a:t>
            </a:fld>
            <a:endParaRPr lang="ru-RU"/>
          </a:p>
        </p:txBody>
      </p:sp>
    </p:spTree>
    <p:extLst>
      <p:ext uri="{BB962C8B-B14F-4D97-AF65-F5344CB8AC3E}">
        <p14:creationId xmlns:p14="http://schemas.microsoft.com/office/powerpoint/2010/main" val="31409092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03BD5D8-351C-47AC-9C82-07E3CCE93FBA}" type="datetimeFigureOut">
              <a:rPr lang="ru-RU" smtClean="0"/>
              <a:t>14.03.2024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31B0C33-A41D-4EF6-85EC-1BEBD7FED8A7}" type="slidenum">
              <a:rPr lang="ru-RU" smtClean="0"/>
              <a:t>‹#›</a:t>
            </a:fld>
            <a:endParaRPr lang="ru-RU"/>
          </a:p>
        </p:txBody>
      </p:sp>
    </p:spTree>
    <p:extLst>
      <p:ext uri="{BB962C8B-B14F-4D97-AF65-F5344CB8AC3E}">
        <p14:creationId xmlns:p14="http://schemas.microsoft.com/office/powerpoint/2010/main" val="575824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03BD5D8-351C-47AC-9C82-07E3CCE93FBA}" type="datetimeFigureOut">
              <a:rPr lang="ru-RU" smtClean="0"/>
              <a:t>14.03.2024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31B0C33-A41D-4EF6-85EC-1BEBD7FED8A7}" type="slidenum">
              <a:rPr lang="ru-RU" smtClean="0"/>
              <a:t>‹#›</a:t>
            </a:fld>
            <a:endParaRPr lang="ru-RU"/>
          </a:p>
        </p:txBody>
      </p:sp>
    </p:spTree>
    <p:extLst>
      <p:ext uri="{BB962C8B-B14F-4D97-AF65-F5344CB8AC3E}">
        <p14:creationId xmlns:p14="http://schemas.microsoft.com/office/powerpoint/2010/main" val="23720968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03BD5D8-351C-47AC-9C82-07E3CCE93FBA}" type="datetimeFigureOut">
              <a:rPr lang="ru-RU" smtClean="0"/>
              <a:t>14.03.2024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31B0C33-A41D-4EF6-85EC-1BEBD7FED8A7}" type="slidenum">
              <a:rPr lang="ru-RU" smtClean="0"/>
              <a:t>‹#›</a:t>
            </a:fld>
            <a:endParaRPr lang="ru-RU"/>
          </a:p>
        </p:txBody>
      </p:sp>
    </p:spTree>
    <p:extLst>
      <p:ext uri="{BB962C8B-B14F-4D97-AF65-F5344CB8AC3E}">
        <p14:creationId xmlns:p14="http://schemas.microsoft.com/office/powerpoint/2010/main" val="7155916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403BD5D8-351C-47AC-9C82-07E3CCE93FBA}" type="datetimeFigureOut">
              <a:rPr lang="ru-RU" smtClean="0"/>
              <a:t>14.03.2024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31B0C33-A41D-4EF6-85EC-1BEBD7FED8A7}" type="slidenum">
              <a:rPr lang="ru-RU" smtClean="0"/>
              <a:t>‹#›</a:t>
            </a:fld>
            <a:endParaRPr lang="ru-RU"/>
          </a:p>
        </p:txBody>
      </p:sp>
    </p:spTree>
    <p:extLst>
      <p:ext uri="{BB962C8B-B14F-4D97-AF65-F5344CB8AC3E}">
        <p14:creationId xmlns:p14="http://schemas.microsoft.com/office/powerpoint/2010/main" val="34322542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403BD5D8-351C-47AC-9C82-07E3CCE93FBA}" type="datetimeFigureOut">
              <a:rPr lang="ru-RU" smtClean="0"/>
              <a:t>14.03.2024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31B0C33-A41D-4EF6-85EC-1BEBD7FED8A7}" type="slidenum">
              <a:rPr lang="ru-RU" smtClean="0"/>
              <a:t>‹#›</a:t>
            </a:fld>
            <a:endParaRPr lang="ru-RU"/>
          </a:p>
        </p:txBody>
      </p:sp>
    </p:spTree>
    <p:extLst>
      <p:ext uri="{BB962C8B-B14F-4D97-AF65-F5344CB8AC3E}">
        <p14:creationId xmlns:p14="http://schemas.microsoft.com/office/powerpoint/2010/main" val="12129634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403BD5D8-351C-47AC-9C82-07E3CCE93FBA}" type="datetimeFigureOut">
              <a:rPr lang="ru-RU" smtClean="0"/>
              <a:t>14.03.2024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31B0C33-A41D-4EF6-85EC-1BEBD7FED8A7}" type="slidenum">
              <a:rPr lang="ru-RU" smtClean="0"/>
              <a:t>‹#›</a:t>
            </a:fld>
            <a:endParaRPr lang="ru-RU"/>
          </a:p>
        </p:txBody>
      </p:sp>
    </p:spTree>
    <p:extLst>
      <p:ext uri="{BB962C8B-B14F-4D97-AF65-F5344CB8AC3E}">
        <p14:creationId xmlns:p14="http://schemas.microsoft.com/office/powerpoint/2010/main" val="29470546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403BD5D8-351C-47AC-9C82-07E3CCE93FBA}" type="datetimeFigureOut">
              <a:rPr lang="ru-RU" smtClean="0"/>
              <a:t>14.03.2024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31B0C33-A41D-4EF6-85EC-1BEBD7FED8A7}" type="slidenum">
              <a:rPr lang="ru-RU" smtClean="0"/>
              <a:t>‹#›</a:t>
            </a:fld>
            <a:endParaRPr lang="ru-RU"/>
          </a:p>
        </p:txBody>
      </p:sp>
    </p:spTree>
    <p:extLst>
      <p:ext uri="{BB962C8B-B14F-4D97-AF65-F5344CB8AC3E}">
        <p14:creationId xmlns:p14="http://schemas.microsoft.com/office/powerpoint/2010/main" val="14307072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403BD5D8-351C-47AC-9C82-07E3CCE93FBA}" type="datetimeFigureOut">
              <a:rPr lang="ru-RU" smtClean="0"/>
              <a:t>14.03.2024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31B0C33-A41D-4EF6-85EC-1BEBD7FED8A7}" type="slidenum">
              <a:rPr lang="ru-RU" smtClean="0"/>
              <a:t>‹#›</a:t>
            </a:fld>
            <a:endParaRPr lang="ru-RU"/>
          </a:p>
        </p:txBody>
      </p:sp>
    </p:spTree>
    <p:extLst>
      <p:ext uri="{BB962C8B-B14F-4D97-AF65-F5344CB8AC3E}">
        <p14:creationId xmlns:p14="http://schemas.microsoft.com/office/powerpoint/2010/main" val="15534886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403BD5D8-351C-47AC-9C82-07E3CCE93FBA}" type="datetimeFigureOut">
              <a:rPr lang="ru-RU" smtClean="0"/>
              <a:t>14.03.2024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31B0C33-A41D-4EF6-85EC-1BEBD7FED8A7}" type="slidenum">
              <a:rPr lang="ru-RU" smtClean="0"/>
              <a:t>‹#›</a:t>
            </a:fld>
            <a:endParaRPr lang="ru-RU"/>
          </a:p>
        </p:txBody>
      </p:sp>
    </p:spTree>
    <p:extLst>
      <p:ext uri="{BB962C8B-B14F-4D97-AF65-F5344CB8AC3E}">
        <p14:creationId xmlns:p14="http://schemas.microsoft.com/office/powerpoint/2010/main" val="25596709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403BD5D8-351C-47AC-9C82-07E3CCE93FBA}" type="datetimeFigureOut">
              <a:rPr lang="ru-RU" smtClean="0"/>
              <a:t>14.03.2024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31B0C33-A41D-4EF6-85EC-1BEBD7FED8A7}" type="slidenum">
              <a:rPr lang="ru-RU" smtClean="0"/>
              <a:t>‹#›</a:t>
            </a:fld>
            <a:endParaRPr lang="ru-RU"/>
          </a:p>
        </p:txBody>
      </p:sp>
    </p:spTree>
    <p:extLst>
      <p:ext uri="{BB962C8B-B14F-4D97-AF65-F5344CB8AC3E}">
        <p14:creationId xmlns:p14="http://schemas.microsoft.com/office/powerpoint/2010/main" val="40890535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94000"/>
            <a:lum/>
          </a:blip>
          <a:srcRect/>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3BD5D8-351C-47AC-9C82-07E3CCE93FBA}" type="datetimeFigureOut">
              <a:rPr lang="ru-RU" smtClean="0"/>
              <a:t>14.03.2024</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1B0C33-A41D-4EF6-85EC-1BEBD7FED8A7}" type="slidenum">
              <a:rPr lang="ru-RU" smtClean="0"/>
              <a:t>‹#›</a:t>
            </a:fld>
            <a:endParaRPr lang="ru-RU"/>
          </a:p>
        </p:txBody>
      </p:sp>
    </p:spTree>
    <p:extLst>
      <p:ext uri="{BB962C8B-B14F-4D97-AF65-F5344CB8AC3E}">
        <p14:creationId xmlns:p14="http://schemas.microsoft.com/office/powerpoint/2010/main" val="31949434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hyperlink" Target="https://vk.com/wall-215736920_337" TargetMode="External"/><Relationship Id="rId7" Type="http://schemas.openxmlformats.org/officeDocument/2006/relationships/image" Target="../media/image14.jpeg"/><Relationship Id="rId2" Type="http://schemas.openxmlformats.org/officeDocument/2006/relationships/hyperlink" Target="https://vk.com/" TargetMode="Externa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hyperlink" Target="https://vk.com/wall-215736920_32" TargetMode="External"/><Relationship Id="rId4" Type="http://schemas.openxmlformats.org/officeDocument/2006/relationships/hyperlink" Target="https://vk.com/wall-215736920_165" TargetMode="External"/><Relationship Id="rId9" Type="http://schemas.openxmlformats.org/officeDocument/2006/relationships/image" Target="../media/image16.jpeg"/></Relationships>
</file>

<file path=ppt/slides/_rels/slide11.xml.rels><?xml version="1.0" encoding="UTF-8" standalone="yes"?>
<Relationships xmlns="http://schemas.openxmlformats.org/package/2006/relationships"><Relationship Id="rId8" Type="http://schemas.openxmlformats.org/officeDocument/2006/relationships/hyperlink" Target="https://vk.com/feed?section=search&amp;q=#%D0%92%D1%81%D0%B5%D0%B9%D0%A1%D0%B5%D0%BC%D1%8C%D0%B5%D0%B9%D0%BF%D0%B8%D1%88%D0%B5%D0%BC%D0%9F%D0%B8%D1%81%D1%8C%D0%BC%D0%BE%D0%A1%D0%BE%D0%BB%D0%B4%D0%B0%D1%82%D1%83" TargetMode="External"/><Relationship Id="rId3" Type="http://schemas.openxmlformats.org/officeDocument/2006/relationships/image" Target="../media/image18.jpeg"/><Relationship Id="rId7"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Layout" Target="../slideLayouts/slideLayout8.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8.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1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4.xml"/><Relationship Id="rId4" Type="http://schemas.openxmlformats.org/officeDocument/2006/relationships/image" Target="../media/image33.png"/></Relationships>
</file>

<file path=ppt/slides/_rels/slide15.xml.rels><?xml version="1.0" encoding="UTF-8" standalone="yes"?>
<Relationships xmlns="http://schemas.openxmlformats.org/package/2006/relationships"><Relationship Id="rId3" Type="http://schemas.openxmlformats.org/officeDocument/2006/relationships/hyperlink" Target="&#1043;&#1080;&#1084;&#1085;%20&#1074;&#1086;&#1083;&#1086;&#1085;&#1090;&#1077;&#1088;&#1086;&#1074;.mp4" TargetMode="External"/><Relationship Id="rId2" Type="http://schemas.openxmlformats.org/officeDocument/2006/relationships/image" Target="../media/image34.png"/><Relationship Id="rId1" Type="http://schemas.openxmlformats.org/officeDocument/2006/relationships/slideLayout" Target="../slideLayouts/slideLayout7.xml"/><Relationship Id="rId4" Type="http://schemas.openxmlformats.org/officeDocument/2006/relationships/image" Target="../media/image35.jpeg"/></Relationships>
</file>

<file path=ppt/slides/_rels/slide16.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g"/><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image" Target="../media/image39.jpeg"/><Relationship Id="rId4" Type="http://schemas.openxmlformats.org/officeDocument/2006/relationships/image" Target="../media/image38.jpeg"/></Relationships>
</file>

<file path=ppt/slides/_rels/slide1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0" y="160018"/>
            <a:ext cx="12192001" cy="6857999"/>
          </a:xfrm>
          <a:prstGeom prst="rect">
            <a:avLst/>
          </a:prstGeom>
        </p:spPr>
      </p:pic>
      <p:sp>
        <p:nvSpPr>
          <p:cNvPr id="3" name="Прямоугольник 2"/>
          <p:cNvSpPr/>
          <p:nvPr/>
        </p:nvSpPr>
        <p:spPr>
          <a:xfrm>
            <a:off x="6408931" y="160018"/>
            <a:ext cx="6096000" cy="400110"/>
          </a:xfrm>
          <a:prstGeom prst="rect">
            <a:avLst/>
          </a:prstGeom>
        </p:spPr>
        <p:txBody>
          <a:bodyPr>
            <a:spAutoFit/>
          </a:bodyPr>
          <a:lstStyle/>
          <a:p>
            <a:r>
              <a:rPr lang="ru-RU" sz="2000" b="1" dirty="0" smtClean="0"/>
              <a:t>«</a:t>
            </a:r>
            <a:r>
              <a:rPr lang="ru-RU" sz="2000" b="1" dirty="0"/>
              <a:t>Чтобы поверить в добро, надо начать делать его».</a:t>
            </a:r>
          </a:p>
        </p:txBody>
      </p:sp>
      <p:sp>
        <p:nvSpPr>
          <p:cNvPr id="4" name="Прямоугольник 3"/>
          <p:cNvSpPr/>
          <p:nvPr/>
        </p:nvSpPr>
        <p:spPr>
          <a:xfrm>
            <a:off x="10318856" y="620608"/>
            <a:ext cx="1395960" cy="369332"/>
          </a:xfrm>
          <a:prstGeom prst="rect">
            <a:avLst/>
          </a:prstGeom>
        </p:spPr>
        <p:txBody>
          <a:bodyPr wrap="none">
            <a:spAutoFit/>
          </a:bodyPr>
          <a:lstStyle/>
          <a:p>
            <a:r>
              <a:rPr lang="ru-RU" dirty="0"/>
              <a:t>Л.Н. </a:t>
            </a:r>
            <a:r>
              <a:rPr lang="ru-RU" dirty="0" smtClean="0"/>
              <a:t>Толстой</a:t>
            </a:r>
            <a:endParaRPr lang="ru-RU" dirty="0"/>
          </a:p>
        </p:txBody>
      </p:sp>
      <p:sp>
        <p:nvSpPr>
          <p:cNvPr id="5" name="Прямоугольник 4"/>
          <p:cNvSpPr/>
          <p:nvPr/>
        </p:nvSpPr>
        <p:spPr>
          <a:xfrm>
            <a:off x="7976164" y="3883665"/>
            <a:ext cx="184731" cy="369332"/>
          </a:xfrm>
          <a:prstGeom prst="rect">
            <a:avLst/>
          </a:prstGeom>
        </p:spPr>
        <p:txBody>
          <a:bodyPr wrap="none">
            <a:spAutoFit/>
          </a:bodyPr>
          <a:lstStyle/>
          <a:p>
            <a:endParaRPr lang="ru-RU" b="1" dirty="0"/>
          </a:p>
        </p:txBody>
      </p:sp>
    </p:spTree>
    <p:extLst>
      <p:ext uri="{BB962C8B-B14F-4D97-AF65-F5344CB8AC3E}">
        <p14:creationId xmlns:p14="http://schemas.microsoft.com/office/powerpoint/2010/main" val="352250950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5821" y="344104"/>
            <a:ext cx="10985937" cy="1325563"/>
          </a:xfrm>
        </p:spPr>
        <p:txBody>
          <a:bodyPr>
            <a:normAutofit fontScale="90000"/>
          </a:bodyPr>
          <a:lstStyle/>
          <a:p>
            <a:pPr algn="ctr"/>
            <a:r>
              <a:rPr lang="en-US" sz="2800" u="sng" dirty="0" smtClean="0"/>
              <a:t/>
            </a:r>
            <a:br>
              <a:rPr lang="en-US" sz="2800" u="sng" dirty="0" smtClean="0"/>
            </a:br>
            <a:r>
              <a:rPr lang="en-US" sz="2800" b="1" dirty="0" smtClean="0"/>
              <a:t>Actions</a:t>
            </a:r>
            <a:r>
              <a:rPr lang="ru-RU" sz="2800" b="1" dirty="0" smtClean="0"/>
              <a:t> </a:t>
            </a:r>
            <a:r>
              <a:rPr lang="ru-RU" sz="2800" b="1" dirty="0"/>
              <a:t>«</a:t>
            </a:r>
            <a:r>
              <a:rPr lang="en-US" sz="2800" b="1" dirty="0"/>
              <a:t>The package to a soldier</a:t>
            </a:r>
            <a:r>
              <a:rPr lang="ru-RU" sz="2800" b="1" dirty="0"/>
              <a:t>», «</a:t>
            </a:r>
            <a:r>
              <a:rPr lang="en-US" sz="2800" b="1" dirty="0"/>
              <a:t>Congratulate the defender</a:t>
            </a:r>
            <a:r>
              <a:rPr lang="ru-RU" sz="2800" b="1" dirty="0"/>
              <a:t>», «</a:t>
            </a:r>
            <a:r>
              <a:rPr lang="en-US" sz="2800" b="1" dirty="0"/>
              <a:t>The desk of hero</a:t>
            </a:r>
            <a:r>
              <a:rPr lang="ru-RU" sz="2800" b="1" dirty="0"/>
              <a:t>»</a:t>
            </a:r>
            <a:br>
              <a:rPr lang="ru-RU" sz="2800" b="1" dirty="0"/>
            </a:br>
            <a:r>
              <a:rPr lang="ru-RU" sz="2800" u="sng" dirty="0">
                <a:hlinkClick r:id="rId2"/>
              </a:rPr>
              <a:t>https://vk.com </a:t>
            </a:r>
            <a:r>
              <a:rPr lang="ru-RU" sz="2800" u="sng" dirty="0" smtClean="0">
                <a:hlinkClick r:id="rId3"/>
              </a:rPr>
              <a:t>/</a:t>
            </a:r>
            <a:r>
              <a:rPr lang="ru-RU" sz="2800" u="sng" dirty="0">
                <a:hlinkClick r:id="rId3"/>
              </a:rPr>
              <a:t>wall-215736920_337</a:t>
            </a:r>
            <a:r>
              <a:rPr lang="ru-RU" sz="2800" dirty="0"/>
              <a:t/>
            </a:r>
            <a:br>
              <a:rPr lang="ru-RU" sz="2800" dirty="0"/>
            </a:br>
            <a:r>
              <a:rPr lang="ru-RU" sz="2800" u="sng" dirty="0">
                <a:hlinkClick r:id="rId4"/>
              </a:rPr>
              <a:t>https://vk.com/wall-215736920_165</a:t>
            </a:r>
            <a:r>
              <a:rPr lang="ru-RU" sz="2800" dirty="0"/>
              <a:t/>
            </a:r>
            <a:br>
              <a:rPr lang="ru-RU" sz="2800" dirty="0"/>
            </a:br>
            <a:r>
              <a:rPr lang="ru-RU" sz="2800" dirty="0">
                <a:hlinkClick r:id="rId5"/>
              </a:rPr>
              <a:t>https://vk.com/wall-215736920_32</a:t>
            </a:r>
            <a:endParaRPr lang="ru-RU" sz="2800" dirty="0"/>
          </a:p>
        </p:txBody>
      </p:sp>
      <p:pic>
        <p:nvPicPr>
          <p:cNvPr id="4" name="Объект 3"/>
          <p:cNvPicPr>
            <a:picLocks noGrp="1"/>
          </p:cNvPicPr>
          <p:nvPr>
            <p:ph idx="1"/>
          </p:nvPr>
        </p:nvPicPr>
        <p:blipFill>
          <a:blip r:embed="rId6"/>
          <a:stretch>
            <a:fillRect/>
          </a:stretch>
        </p:blipFill>
        <p:spPr>
          <a:xfrm>
            <a:off x="0" y="4026464"/>
            <a:ext cx="3594538" cy="2638097"/>
          </a:xfrm>
          <a:prstGeom prst="rect">
            <a:avLst/>
          </a:prstGeom>
          <a:noFill/>
          <a:ln>
            <a:noFill/>
            <a:prstDash/>
          </a:ln>
        </p:spPr>
      </p:pic>
      <p:pic>
        <p:nvPicPr>
          <p:cNvPr id="5" name="Рисунок 4"/>
          <p:cNvPicPr/>
          <p:nvPr/>
        </p:nvPicPr>
        <p:blipFill>
          <a:blip r:embed="rId7"/>
          <a:stretch>
            <a:fillRect/>
          </a:stretch>
        </p:blipFill>
        <p:spPr>
          <a:xfrm>
            <a:off x="2556336" y="2642953"/>
            <a:ext cx="3518644" cy="2701159"/>
          </a:xfrm>
          <a:prstGeom prst="rect">
            <a:avLst/>
          </a:prstGeom>
          <a:noFill/>
          <a:ln>
            <a:noFill/>
            <a:prstDash/>
          </a:ln>
        </p:spPr>
      </p:pic>
      <p:pic>
        <p:nvPicPr>
          <p:cNvPr id="6" name="Рисунок 5"/>
          <p:cNvPicPr/>
          <p:nvPr/>
        </p:nvPicPr>
        <p:blipFill>
          <a:blip r:embed="rId8"/>
          <a:stretch>
            <a:fillRect/>
          </a:stretch>
        </p:blipFill>
        <p:spPr>
          <a:xfrm>
            <a:off x="6295696" y="3992929"/>
            <a:ext cx="3184634" cy="2671632"/>
          </a:xfrm>
          <a:prstGeom prst="rect">
            <a:avLst/>
          </a:prstGeom>
          <a:noFill/>
          <a:ln>
            <a:noFill/>
            <a:prstDash/>
          </a:ln>
        </p:spPr>
      </p:pic>
      <p:pic>
        <p:nvPicPr>
          <p:cNvPr id="8" name="Рисунок 7"/>
          <p:cNvPicPr/>
          <p:nvPr/>
        </p:nvPicPr>
        <p:blipFill>
          <a:blip r:embed="rId9"/>
          <a:stretch>
            <a:fillRect/>
          </a:stretch>
        </p:blipFill>
        <p:spPr>
          <a:xfrm>
            <a:off x="8397766" y="2175641"/>
            <a:ext cx="3626068" cy="2459421"/>
          </a:xfrm>
          <a:prstGeom prst="rect">
            <a:avLst/>
          </a:prstGeom>
          <a:noFill/>
          <a:ln>
            <a:noFill/>
            <a:prstDash/>
          </a:ln>
        </p:spPr>
      </p:pic>
      <p:sp>
        <p:nvSpPr>
          <p:cNvPr id="9" name="Прямоугольник 8"/>
          <p:cNvSpPr/>
          <p:nvPr/>
        </p:nvSpPr>
        <p:spPr>
          <a:xfrm>
            <a:off x="199697" y="2377706"/>
            <a:ext cx="2154621" cy="1477328"/>
          </a:xfrm>
          <a:prstGeom prst="rect">
            <a:avLst/>
          </a:prstGeom>
        </p:spPr>
        <p:txBody>
          <a:bodyPr wrap="square">
            <a:spAutoFit/>
          </a:bodyPr>
          <a:lstStyle/>
          <a:p>
            <a:r>
              <a:rPr lang="en-US" dirty="0" smtClean="0"/>
              <a:t>Students and teachers took part in this action . In  every  letter  we can find warm, kind words.</a:t>
            </a:r>
            <a:endParaRPr lang="ru-RU" dirty="0"/>
          </a:p>
        </p:txBody>
      </p:sp>
      <p:sp>
        <p:nvSpPr>
          <p:cNvPr id="10" name="Прямоугольник 9"/>
          <p:cNvSpPr/>
          <p:nvPr/>
        </p:nvSpPr>
        <p:spPr>
          <a:xfrm>
            <a:off x="3510455" y="5528018"/>
            <a:ext cx="2785241" cy="1200329"/>
          </a:xfrm>
          <a:prstGeom prst="rect">
            <a:avLst/>
          </a:prstGeom>
        </p:spPr>
        <p:txBody>
          <a:bodyPr wrap="square">
            <a:spAutoFit/>
          </a:bodyPr>
          <a:lstStyle/>
          <a:p>
            <a:pPr algn="just"/>
            <a:r>
              <a:rPr lang="en-US" dirty="0"/>
              <a:t>Volunteers </a:t>
            </a:r>
            <a:r>
              <a:rPr lang="en-US" dirty="0" smtClean="0"/>
              <a:t>gathered packages for soldiers of SVO and passed them to the collection point ORION</a:t>
            </a:r>
            <a:endParaRPr lang="ru-RU" dirty="0"/>
          </a:p>
        </p:txBody>
      </p:sp>
      <p:sp>
        <p:nvSpPr>
          <p:cNvPr id="11" name="Прямоугольник 10"/>
          <p:cNvSpPr/>
          <p:nvPr/>
        </p:nvSpPr>
        <p:spPr>
          <a:xfrm>
            <a:off x="6180082" y="2239207"/>
            <a:ext cx="2217684" cy="1754326"/>
          </a:xfrm>
          <a:prstGeom prst="rect">
            <a:avLst/>
          </a:prstGeom>
        </p:spPr>
        <p:txBody>
          <a:bodyPr wrap="square">
            <a:spAutoFit/>
          </a:bodyPr>
          <a:lstStyle/>
          <a:p>
            <a:pPr algn="just"/>
            <a:r>
              <a:rPr lang="en-US" dirty="0" smtClean="0"/>
              <a:t>Volunteers gathered humanitarian assistance for Russian soldiers taking part in special operation in </a:t>
            </a:r>
            <a:r>
              <a:rPr lang="en-US" dirty="0" err="1" smtClean="0"/>
              <a:t>Donbass</a:t>
            </a:r>
            <a:r>
              <a:rPr lang="en-US" dirty="0" smtClean="0"/>
              <a:t>.</a:t>
            </a:r>
            <a:endParaRPr lang="ru-RU" dirty="0"/>
          </a:p>
        </p:txBody>
      </p:sp>
      <p:sp>
        <p:nvSpPr>
          <p:cNvPr id="12" name="Прямоугольник 11"/>
          <p:cNvSpPr/>
          <p:nvPr/>
        </p:nvSpPr>
        <p:spPr>
          <a:xfrm>
            <a:off x="9953297" y="4789354"/>
            <a:ext cx="1834721" cy="923330"/>
          </a:xfrm>
          <a:prstGeom prst="rect">
            <a:avLst/>
          </a:prstGeom>
        </p:spPr>
        <p:txBody>
          <a:bodyPr wrap="square">
            <a:spAutoFit/>
          </a:bodyPr>
          <a:lstStyle/>
          <a:p>
            <a:pPr algn="just"/>
            <a:r>
              <a:rPr lang="en-US" dirty="0"/>
              <a:t>Volunteers </a:t>
            </a:r>
            <a:r>
              <a:rPr lang="en-US" dirty="0" smtClean="0"/>
              <a:t>arranged the desk of a Hero</a:t>
            </a:r>
            <a:endParaRPr lang="ru-RU" dirty="0"/>
          </a:p>
        </p:txBody>
      </p:sp>
    </p:spTree>
    <p:extLst>
      <p:ext uri="{BB962C8B-B14F-4D97-AF65-F5344CB8AC3E}">
        <p14:creationId xmlns:p14="http://schemas.microsoft.com/office/powerpoint/2010/main" val="17041904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12" name="Рисунок 11"/>
          <p:cNvPicPr>
            <a:picLocks noChangeAspect="1"/>
          </p:cNvPicPr>
          <p:nvPr/>
        </p:nvPicPr>
        <p:blipFill>
          <a:blip r:embed="rId2"/>
          <a:stretch>
            <a:fillRect/>
          </a:stretch>
        </p:blipFill>
        <p:spPr>
          <a:xfrm>
            <a:off x="3263626" y="2087487"/>
            <a:ext cx="4433785" cy="1781175"/>
          </a:xfrm>
          <a:prstGeom prst="rect">
            <a:avLst/>
          </a:prstGeom>
        </p:spPr>
      </p:pic>
      <p:sp>
        <p:nvSpPr>
          <p:cNvPr id="4" name="Текст 3"/>
          <p:cNvSpPr>
            <a:spLocks noGrp="1"/>
          </p:cNvSpPr>
          <p:nvPr>
            <p:ph type="body" sz="half" idx="2"/>
          </p:nvPr>
        </p:nvSpPr>
        <p:spPr/>
        <p:txBody>
          <a:bodyPr/>
          <a:lstStyle/>
          <a:p>
            <a:endParaRPr lang="ru-RU" dirty="0"/>
          </a:p>
        </p:txBody>
      </p:sp>
      <p:pic>
        <p:nvPicPr>
          <p:cNvPr id="5" name="Объект 4"/>
          <p:cNvPicPr>
            <a:picLocks noGrp="1"/>
          </p:cNvPicPr>
          <p:nvPr>
            <p:ph idx="1"/>
          </p:nvPr>
        </p:nvPicPr>
        <p:blipFill>
          <a:blip r:embed="rId3"/>
          <a:stretch>
            <a:fillRect/>
          </a:stretch>
        </p:blipFill>
        <p:spPr>
          <a:xfrm>
            <a:off x="7882760" y="252249"/>
            <a:ext cx="4309240" cy="3197476"/>
          </a:xfrm>
          <a:prstGeom prst="rect">
            <a:avLst/>
          </a:prstGeom>
          <a:noFill/>
          <a:ln>
            <a:noFill/>
            <a:prstDash/>
          </a:ln>
        </p:spPr>
      </p:pic>
      <p:pic>
        <p:nvPicPr>
          <p:cNvPr id="6" name="Рисунок 5"/>
          <p:cNvPicPr/>
          <p:nvPr/>
        </p:nvPicPr>
        <p:blipFill>
          <a:blip r:embed="rId4"/>
          <a:stretch>
            <a:fillRect/>
          </a:stretch>
        </p:blipFill>
        <p:spPr>
          <a:xfrm>
            <a:off x="7882760" y="3647090"/>
            <a:ext cx="4309240" cy="3210909"/>
          </a:xfrm>
          <a:prstGeom prst="rect">
            <a:avLst/>
          </a:prstGeom>
          <a:noFill/>
          <a:ln>
            <a:noFill/>
            <a:prstDash/>
          </a:ln>
        </p:spPr>
      </p:pic>
      <p:sp>
        <p:nvSpPr>
          <p:cNvPr id="7" name="Прямоугольник 6"/>
          <p:cNvSpPr/>
          <p:nvPr/>
        </p:nvSpPr>
        <p:spPr>
          <a:xfrm>
            <a:off x="3830128" y="1007281"/>
            <a:ext cx="3971496" cy="400110"/>
          </a:xfrm>
          <a:prstGeom prst="rect">
            <a:avLst/>
          </a:prstGeom>
        </p:spPr>
        <p:txBody>
          <a:bodyPr wrap="square">
            <a:spAutoFit/>
          </a:bodyPr>
          <a:lstStyle/>
          <a:p>
            <a:r>
              <a:rPr lang="en-US" sz="2000" dirty="0" smtClean="0"/>
              <a:t>Business card of </a:t>
            </a:r>
            <a:r>
              <a:rPr lang="en-US" sz="2000" dirty="0"/>
              <a:t>a </a:t>
            </a:r>
            <a:r>
              <a:rPr lang="en-US" sz="2000" dirty="0" smtClean="0"/>
              <a:t>Volunteer squad.</a:t>
            </a:r>
            <a:endParaRPr lang="ru-RU" sz="2000" dirty="0"/>
          </a:p>
        </p:txBody>
      </p:sp>
      <p:pic>
        <p:nvPicPr>
          <p:cNvPr id="9" name="Рисунок 8"/>
          <p:cNvPicPr/>
          <p:nvPr/>
        </p:nvPicPr>
        <p:blipFill>
          <a:blip r:embed="rId5">
            <a:extLst>
              <a:ext uri="{28A0092B-C50C-407E-A947-70E740481C1C}">
                <a14:useLocalDpi xmlns:a14="http://schemas.microsoft.com/office/drawing/2010/main" val="0"/>
              </a:ext>
            </a:extLst>
          </a:blip>
          <a:srcRect/>
          <a:stretch>
            <a:fillRect/>
          </a:stretch>
        </p:blipFill>
        <p:spPr bwMode="auto">
          <a:xfrm>
            <a:off x="80962" y="33853"/>
            <a:ext cx="3093634" cy="3355675"/>
          </a:xfrm>
          <a:prstGeom prst="rect">
            <a:avLst/>
          </a:prstGeom>
          <a:noFill/>
        </p:spPr>
      </p:pic>
      <p:pic>
        <p:nvPicPr>
          <p:cNvPr id="1026" name="Рисунок 32" desc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161925" cy="161925"/>
          </a:xfrm>
          <a:prstGeom prst="rect">
            <a:avLst/>
          </a:prstGeom>
          <a:noFill/>
          <a:extLst>
            <a:ext uri="{909E8E84-426E-40DD-AFC4-6F175D3DCCD1}">
              <a14:hiddenFill xmlns:a14="http://schemas.microsoft.com/office/drawing/2010/main">
                <a:solidFill>
                  <a:srgbClr val="FFFFFF"/>
                </a:solidFill>
              </a14:hiddenFill>
            </a:ext>
          </a:extLst>
        </p:spPr>
      </p:pic>
      <p:pic>
        <p:nvPicPr>
          <p:cNvPr id="1025" name="Рисунок 33" desc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161925"/>
            <a:ext cx="161925" cy="161925"/>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p:cNvSpPr>
            <a:spLocks noChangeArrowheads="1"/>
          </p:cNvSpPr>
          <p:nvPr/>
        </p:nvSpPr>
        <p:spPr bwMode="auto">
          <a:xfrm>
            <a:off x="1583430" y="604227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dirty="0" smtClean="0">
                <a:ln>
                  <a:noFill/>
                </a:ln>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Всей семьей пишем письмо солдату</a:t>
            </a:r>
            <a:endParaRPr kumimoji="0" lang="ru-RU" sz="1800" b="0" i="0" u="none" strike="noStrike" cap="none" normalizeH="0" baseline="0" dirty="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55742" y="3260874"/>
            <a:ext cx="4562445" cy="22159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just" eaLnBrk="0" fontAlgn="base" hangingPunct="0">
              <a:spcBef>
                <a:spcPct val="0"/>
              </a:spcBef>
              <a:spcAft>
                <a:spcPct val="0"/>
              </a:spcAft>
            </a:pPr>
            <a:r>
              <a:rPr kumimoji="0" lang="ru-RU" b="0" i="0" u="none" strike="noStrike" cap="none" normalizeH="0" baseline="0" dirty="0" smtClean="0">
                <a:ln>
                  <a:noFill/>
                </a:ln>
                <a:solidFill>
                  <a:srgbClr val="000000"/>
                </a:solidFill>
                <a:effectLst/>
                <a:ea typeface="Calibri" panose="020F0502020204030204" pitchFamily="34" charset="0"/>
                <a:cs typeface="Times New Roman" panose="02020603050405020304" pitchFamily="18" charset="0"/>
              </a:rPr>
              <a:t/>
            </a:r>
            <a:br>
              <a:rPr kumimoji="0" lang="ru-RU" b="0" i="0" u="none" strike="noStrike" cap="none" normalizeH="0" baseline="0" dirty="0" smtClean="0">
                <a:ln>
                  <a:noFill/>
                </a:ln>
                <a:solidFill>
                  <a:srgbClr val="000000"/>
                </a:solidFill>
                <a:effectLst/>
                <a:ea typeface="Calibri" panose="020F0502020204030204" pitchFamily="34" charset="0"/>
                <a:cs typeface="Times New Roman" panose="02020603050405020304" pitchFamily="18" charset="0"/>
              </a:rPr>
            </a:br>
            <a:r>
              <a:rPr lang="en-US" sz="2000" dirty="0" smtClean="0">
                <a:solidFill>
                  <a:srgbClr val="000000"/>
                </a:solidFill>
                <a:ea typeface="Calibri" panose="020F0502020204030204" pitchFamily="34" charset="0"/>
                <a:cs typeface="Times New Roman" panose="02020603050405020304" pitchFamily="18" charset="0"/>
              </a:rPr>
              <a:t>On the eve of Defender`s Day students of our gymnasium and their parents , representatives of volunteer squad, activists of Russian movement  </a:t>
            </a:r>
            <a:r>
              <a:rPr lang="ru-RU" sz="2000" dirty="0" smtClean="0">
                <a:solidFill>
                  <a:srgbClr val="000000"/>
                </a:solidFill>
                <a:ea typeface="Calibri" panose="020F0502020204030204" pitchFamily="34" charset="0"/>
                <a:cs typeface="Times New Roman" panose="02020603050405020304" pitchFamily="18" charset="0"/>
              </a:rPr>
              <a:t>«</a:t>
            </a:r>
            <a:r>
              <a:rPr lang="en-US" sz="2000" dirty="0" smtClean="0">
                <a:solidFill>
                  <a:srgbClr val="000000"/>
                </a:solidFill>
                <a:ea typeface="Calibri" panose="020F0502020204030204" pitchFamily="34" charset="0"/>
                <a:cs typeface="Times New Roman" panose="02020603050405020304" pitchFamily="18" charset="0"/>
              </a:rPr>
              <a:t>The movement of the first</a:t>
            </a:r>
            <a:r>
              <a:rPr lang="ru-RU" sz="2000" dirty="0" smtClean="0">
                <a:solidFill>
                  <a:srgbClr val="000000"/>
                </a:solidFill>
                <a:ea typeface="Calibri" panose="020F0502020204030204" pitchFamily="34" charset="0"/>
                <a:cs typeface="Times New Roman" panose="02020603050405020304" pitchFamily="18" charset="0"/>
              </a:rPr>
              <a:t>»</a:t>
            </a:r>
            <a:r>
              <a:rPr lang="en-US" sz="2000" dirty="0" smtClean="0">
                <a:solidFill>
                  <a:srgbClr val="000000"/>
                </a:solidFill>
                <a:ea typeface="Calibri" panose="020F0502020204030204" pitchFamily="34" charset="0"/>
                <a:cs typeface="Times New Roman" panose="02020603050405020304" pitchFamily="18" charset="0"/>
              </a:rPr>
              <a:t>joined the regional action and wrote  letters to our defenders.</a:t>
            </a:r>
            <a:endParaRPr kumimoji="0" lang="ru-RU" sz="2000" b="0" i="0" u="none" strike="noStrike" cap="none" normalizeH="0" baseline="0" dirty="0" smtClean="0">
              <a:ln>
                <a:noFill/>
              </a:ln>
              <a:solidFill>
                <a:schemeClr val="tx1"/>
              </a:solidFill>
              <a:effectLst/>
            </a:endParaRPr>
          </a:p>
        </p:txBody>
      </p:sp>
      <p:sp>
        <p:nvSpPr>
          <p:cNvPr id="11" name="Rectangle 5"/>
          <p:cNvSpPr>
            <a:spLocks noChangeArrowheads="1"/>
          </p:cNvSpPr>
          <p:nvPr/>
        </p:nvSpPr>
        <p:spPr bwMode="auto">
          <a:xfrm>
            <a:off x="1486715" y="621469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dirty="0" smtClean="0">
                <a:ln>
                  <a:noFill/>
                </a:ln>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r>
            <a:br>
              <a:rPr kumimoji="0" lang="ru-RU" sz="1000" b="0" i="0" u="none" strike="noStrike" cap="none" normalizeH="0" baseline="0" dirty="0" smtClean="0">
                <a:ln>
                  <a:noFill/>
                </a:ln>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br>
            <a:r>
              <a:rPr kumimoji="0" lang="ru-RU" sz="1000" b="0" i="0" u="none" strike="noStrike" cap="none" normalizeH="0" baseline="0" dirty="0" smtClean="0">
                <a:ln>
                  <a:noFill/>
                </a:ln>
                <a:solidFill>
                  <a:srgbClr val="0000FF"/>
                </a:solidFill>
                <a:effectLst/>
                <a:latin typeface="Times New Roman" panose="02020603050405020304" pitchFamily="18" charset="0"/>
                <a:ea typeface="Calibri" panose="020F0502020204030204" pitchFamily="34" charset="0"/>
                <a:cs typeface="Times New Roman" panose="02020603050405020304" pitchFamily="18" charset="0"/>
                <a:hlinkClick r:id="rId8"/>
              </a:rPr>
              <a:t>#</a:t>
            </a:r>
            <a:r>
              <a:rPr kumimoji="0" lang="ru-RU" sz="1000" b="0" i="0" u="none" strike="noStrike" cap="none" normalizeH="0" baseline="0" dirty="0" err="1" smtClean="0">
                <a:ln>
                  <a:noFill/>
                </a:ln>
                <a:solidFill>
                  <a:srgbClr val="0000FF"/>
                </a:solidFill>
                <a:effectLst/>
                <a:latin typeface="Times New Roman" panose="02020603050405020304" pitchFamily="18" charset="0"/>
                <a:ea typeface="Calibri" panose="020F0502020204030204" pitchFamily="34" charset="0"/>
                <a:cs typeface="Times New Roman" panose="02020603050405020304" pitchFamily="18" charset="0"/>
                <a:hlinkClick r:id="rId8"/>
              </a:rPr>
              <a:t>ВсейСемьейпишемПисьмоСолдату</a:t>
            </a:r>
            <a:r>
              <a:rPr kumimoji="0" lang="ru-RU" sz="800" b="0" i="0" u="none" strike="noStrike" cap="none" normalizeH="0" baseline="0" dirty="0" smtClean="0">
                <a:ln>
                  <a:noFill/>
                </a:ln>
                <a:solidFill>
                  <a:schemeClr val="tx1"/>
                </a:solidFill>
                <a:effectLst/>
              </a:rPr>
              <a:t> </a:t>
            </a:r>
            <a:endParaRPr kumimoji="0" lang="ru-RU" sz="1800" b="0" i="0" u="none" strike="noStrike" cap="none" normalizeH="0" baseline="0" dirty="0" smtClean="0">
              <a:ln>
                <a:noFill/>
              </a:ln>
              <a:solidFill>
                <a:schemeClr val="tx1"/>
              </a:solidFill>
              <a:effectLst/>
              <a:latin typeface="Arial" panose="020B0604020202020204" pitchFamily="34" charset="0"/>
            </a:endParaRPr>
          </a:p>
        </p:txBody>
      </p:sp>
      <p:sp>
        <p:nvSpPr>
          <p:cNvPr id="13" name="Прямоугольник 12"/>
          <p:cNvSpPr/>
          <p:nvPr/>
        </p:nvSpPr>
        <p:spPr>
          <a:xfrm>
            <a:off x="4477212" y="5086757"/>
            <a:ext cx="3405548" cy="1015663"/>
          </a:xfrm>
          <a:prstGeom prst="rect">
            <a:avLst/>
          </a:prstGeom>
        </p:spPr>
        <p:txBody>
          <a:bodyPr wrap="none">
            <a:spAutoFit/>
          </a:bodyPr>
          <a:lstStyle/>
          <a:p>
            <a:r>
              <a:rPr lang="en-US" sz="2000" dirty="0" smtClean="0">
                <a:solidFill>
                  <a:srgbClr val="000000"/>
                </a:solidFill>
                <a:ea typeface="Calibri" panose="020F0502020204030204" pitchFamily="34" charset="0"/>
                <a:cs typeface="Times New Roman" panose="02020603050405020304" pitchFamily="18" charset="0"/>
              </a:rPr>
              <a:t>Volunteers organized a concert</a:t>
            </a:r>
          </a:p>
          <a:p>
            <a:r>
              <a:rPr lang="en-US" sz="2000" dirty="0" smtClean="0">
                <a:solidFill>
                  <a:srgbClr val="000000"/>
                </a:solidFill>
                <a:ea typeface="Calibri" panose="020F0502020204030204" pitchFamily="34" charset="0"/>
                <a:cs typeface="Times New Roman" panose="02020603050405020304" pitchFamily="18" charset="0"/>
              </a:rPr>
              <a:t> in the Centre of school service</a:t>
            </a:r>
          </a:p>
          <a:p>
            <a:r>
              <a:rPr lang="en-US" sz="2000" dirty="0" smtClean="0">
                <a:solidFill>
                  <a:srgbClr val="000000"/>
                </a:solidFill>
                <a:ea typeface="Calibri" panose="020F0502020204030204" pitchFamily="34" charset="0"/>
                <a:cs typeface="Times New Roman" panose="02020603050405020304" pitchFamily="18" charset="0"/>
              </a:rPr>
              <a:t>of elderly people. </a:t>
            </a:r>
            <a:endParaRPr lang="ru-RU" sz="2000" dirty="0"/>
          </a:p>
        </p:txBody>
      </p:sp>
    </p:spTree>
    <p:extLst>
      <p:ext uri="{BB962C8B-B14F-4D97-AF65-F5344CB8AC3E}">
        <p14:creationId xmlns:p14="http://schemas.microsoft.com/office/powerpoint/2010/main" val="157698734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descr="https://sun9-35.userapi.com/impg/Q1aCwfkIVB39vXO9Cs75yF1AkCGr0NqE0lxhKA/A96tacb8fUY.jpg?size=1280x960&amp;quality=95&amp;sign=89f0246c25c5ad2f4f8cbd9d533440a2&amp;type=album"/>
          <p:cNvPicPr>
            <a:picLocks noGrp="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bwMode="auto">
          <a:xfrm>
            <a:off x="220718" y="168166"/>
            <a:ext cx="3846786" cy="2738936"/>
          </a:xfrm>
          <a:prstGeom prst="rect">
            <a:avLst/>
          </a:prstGeom>
          <a:noFill/>
          <a:ln>
            <a:noFill/>
          </a:ln>
        </p:spPr>
      </p:pic>
      <p:sp>
        <p:nvSpPr>
          <p:cNvPr id="6" name="Прямоугольник 5"/>
          <p:cNvSpPr/>
          <p:nvPr/>
        </p:nvSpPr>
        <p:spPr>
          <a:xfrm>
            <a:off x="4477407" y="285526"/>
            <a:ext cx="6096000" cy="2246769"/>
          </a:xfrm>
          <a:prstGeom prst="rect">
            <a:avLst/>
          </a:prstGeom>
        </p:spPr>
        <p:txBody>
          <a:bodyPr>
            <a:spAutoFit/>
          </a:bodyPr>
          <a:lstStyle/>
          <a:p>
            <a:pPr algn="just"/>
            <a:r>
              <a:rPr lang="en-US" sz="2000" dirty="0"/>
              <a:t>On the 26</a:t>
            </a:r>
            <a:r>
              <a:rPr lang="en-US" sz="2000" baseline="30000" dirty="0"/>
              <a:t>th</a:t>
            </a:r>
            <a:r>
              <a:rPr lang="en-US" sz="2000" dirty="0"/>
              <a:t> of September as a part of the objects «Become a volunteer» the delegation of </a:t>
            </a:r>
            <a:r>
              <a:rPr lang="en-US" sz="2000" dirty="0" err="1"/>
              <a:t>Proletarsky</a:t>
            </a:r>
            <a:r>
              <a:rPr lang="en-US" sz="2000" dirty="0"/>
              <a:t> </a:t>
            </a:r>
            <a:r>
              <a:rPr lang="en-US" sz="2000" dirty="0" smtClean="0"/>
              <a:t>district</a:t>
            </a:r>
            <a:r>
              <a:rPr lang="ru-RU" sz="2000" dirty="0" smtClean="0"/>
              <a:t> </a:t>
            </a:r>
            <a:r>
              <a:rPr lang="en-US" sz="2000" dirty="0" smtClean="0"/>
              <a:t>took </a:t>
            </a:r>
            <a:r>
              <a:rPr lang="en-US" sz="2000" dirty="0"/>
              <a:t>part in region event in Rostov on Don «Region school of mentors. School volunteering». As a part  of this  event young volunteers visited lectures directed to increasing the level of development of volunteering at schools of Rostov region.</a:t>
            </a:r>
            <a:endParaRPr lang="ru-RU" sz="2000" dirty="0"/>
          </a:p>
        </p:txBody>
      </p:sp>
      <p:pic>
        <p:nvPicPr>
          <p:cNvPr id="7" name="Объект 6" descr="https://sun9-19.userapi.com/impg/Wz0WqjRncoToAEm-V92YoI93O7oxH8Xxpvn4rA/jSRaxngvXPY.jpg?size=768x1024&amp;quality=95&amp;sign=635a548ddc7486f30f815131c2ddda19&amp;type=album"/>
          <p:cNvPicPr>
            <a:picLocks noGrp="1"/>
          </p:cNvPicPr>
          <p:nvPr>
            <p:ph sz="half" idx="1"/>
          </p:nvPr>
        </p:nvPicPr>
        <p:blipFill>
          <a:blip r:embed="rId3" cstate="print">
            <a:extLst>
              <a:ext uri="{28A0092B-C50C-407E-A947-70E740481C1C}">
                <a14:useLocalDpi xmlns:a14="http://schemas.microsoft.com/office/drawing/2010/main" val="0"/>
              </a:ext>
            </a:extLst>
          </a:blip>
          <a:srcRect/>
          <a:stretch>
            <a:fillRect/>
          </a:stretch>
        </p:blipFill>
        <p:spPr bwMode="auto">
          <a:xfrm>
            <a:off x="481741" y="3062377"/>
            <a:ext cx="3324739" cy="3636057"/>
          </a:xfrm>
          <a:prstGeom prst="rect">
            <a:avLst/>
          </a:prstGeom>
          <a:noFill/>
          <a:ln>
            <a:noFill/>
          </a:ln>
        </p:spPr>
      </p:pic>
      <p:sp>
        <p:nvSpPr>
          <p:cNvPr id="8" name="Прямоугольник 7"/>
          <p:cNvSpPr/>
          <p:nvPr/>
        </p:nvSpPr>
        <p:spPr>
          <a:xfrm>
            <a:off x="4067504" y="4930193"/>
            <a:ext cx="6096000" cy="1323439"/>
          </a:xfrm>
          <a:prstGeom prst="rect">
            <a:avLst/>
          </a:prstGeom>
        </p:spPr>
        <p:txBody>
          <a:bodyPr>
            <a:spAutoFit/>
          </a:bodyPr>
          <a:lstStyle/>
          <a:p>
            <a:pPr algn="just"/>
            <a:r>
              <a:rPr lang="en-US" sz="2000" dirty="0"/>
              <a:t>On the eve of the Teacher’s Day the activists of he movement of the first from the Gymnasium №3 </a:t>
            </a:r>
            <a:r>
              <a:rPr lang="en-US" sz="2000" dirty="0" err="1"/>
              <a:t>t.Proletarsk</a:t>
            </a:r>
            <a:r>
              <a:rPr lang="en-US" sz="2000" dirty="0"/>
              <a:t> took part in the all-Russian action «Thank you».</a:t>
            </a:r>
            <a:endParaRPr lang="ru-RU" sz="2000" dirty="0"/>
          </a:p>
        </p:txBody>
      </p:sp>
      <p:pic>
        <p:nvPicPr>
          <p:cNvPr id="2" name="Рисунок 1"/>
          <p:cNvPicPr>
            <a:picLocks noChangeAspect="1"/>
          </p:cNvPicPr>
          <p:nvPr/>
        </p:nvPicPr>
        <p:blipFill>
          <a:blip r:embed="rId4"/>
          <a:stretch>
            <a:fillRect/>
          </a:stretch>
        </p:blipFill>
        <p:spPr>
          <a:xfrm>
            <a:off x="7789743" y="2530190"/>
            <a:ext cx="4128623" cy="2402108"/>
          </a:xfrm>
          <a:prstGeom prst="rect">
            <a:avLst/>
          </a:prstGeom>
        </p:spPr>
      </p:pic>
    </p:spTree>
    <p:extLst>
      <p:ext uri="{BB962C8B-B14F-4D97-AF65-F5344CB8AC3E}">
        <p14:creationId xmlns:p14="http://schemas.microsoft.com/office/powerpoint/2010/main" val="358181677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4" name="Текст 3"/>
          <p:cNvSpPr>
            <a:spLocks noGrp="1"/>
          </p:cNvSpPr>
          <p:nvPr>
            <p:ph type="body" sz="half" idx="2"/>
          </p:nvPr>
        </p:nvSpPr>
        <p:spPr/>
        <p:txBody>
          <a:bodyPr/>
          <a:lstStyle/>
          <a:p>
            <a:endParaRPr lang="ru-RU"/>
          </a:p>
        </p:txBody>
      </p:sp>
      <p:pic>
        <p:nvPicPr>
          <p:cNvPr id="5" name="Объект 4"/>
          <p:cNvPicPr>
            <a:picLocks noGrp="1"/>
          </p:cNvPicPr>
          <p:nvPr>
            <p:ph idx="1"/>
          </p:nvPr>
        </p:nvPicPr>
        <p:blipFill>
          <a:blip r:embed="rId2"/>
          <a:stretch>
            <a:fillRect/>
          </a:stretch>
        </p:blipFill>
        <p:spPr>
          <a:xfrm>
            <a:off x="8019392" y="3941377"/>
            <a:ext cx="3941380" cy="2837794"/>
          </a:xfrm>
          <a:prstGeom prst="rect">
            <a:avLst/>
          </a:prstGeom>
          <a:noFill/>
          <a:ln>
            <a:noFill/>
            <a:prstDash/>
          </a:ln>
        </p:spPr>
      </p:pic>
      <p:pic>
        <p:nvPicPr>
          <p:cNvPr id="6" name="Рисунок 5"/>
          <p:cNvPicPr/>
          <p:nvPr/>
        </p:nvPicPr>
        <p:blipFill>
          <a:blip r:embed="rId3"/>
          <a:stretch>
            <a:fillRect/>
          </a:stretch>
        </p:blipFill>
        <p:spPr>
          <a:xfrm>
            <a:off x="3783036" y="2227306"/>
            <a:ext cx="4128244" cy="3059397"/>
          </a:xfrm>
          <a:prstGeom prst="rect">
            <a:avLst/>
          </a:prstGeom>
          <a:noFill/>
          <a:ln>
            <a:noFill/>
            <a:prstDash/>
          </a:ln>
        </p:spPr>
      </p:pic>
      <p:pic>
        <p:nvPicPr>
          <p:cNvPr id="7" name="Рисунок 6" descr="https://sun9-44.userapi.com/impg/eOsAe3d3C4Gzlp_l7rwImToefF5h6j5jfQdnpw/XWg5420wNG4.jpg?size=1280x960&amp;quality=95&amp;sign=cdf84904eed8636144c88de498fa3746&amp;type=album"/>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9187" y="4067504"/>
            <a:ext cx="3593848" cy="2711668"/>
          </a:xfrm>
          <a:prstGeom prst="rect">
            <a:avLst/>
          </a:prstGeom>
          <a:noFill/>
          <a:ln>
            <a:noFill/>
          </a:ln>
        </p:spPr>
      </p:pic>
      <p:pic>
        <p:nvPicPr>
          <p:cNvPr id="8" name="Рисунок 7" descr="https://sun9-62.userapi.com/impg/_q23yMNM9dtpF4MO_soEahAj4tMMr68Jzy293g/l2uFRBfWZYI.jpg?size=1280x576&amp;quality=95&amp;sign=5d6811ba7cb58d08665481e93db7a492&amp;type=album"/>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11279" y="0"/>
            <a:ext cx="4183194" cy="2366470"/>
          </a:xfrm>
          <a:prstGeom prst="rect">
            <a:avLst/>
          </a:prstGeom>
          <a:noFill/>
          <a:ln>
            <a:noFill/>
          </a:ln>
        </p:spPr>
      </p:pic>
      <p:pic>
        <p:nvPicPr>
          <p:cNvPr id="9" name="Рисунок 8" descr="https://sun9-54.userapi.com/impg/y4JEh5E-wmwTOKmkd03UY7MS5cURgIuvkINdhg/evP2px4z9ao.jpg?size=1280x576&amp;quality=95&amp;sign=0406a1e281df3fa1fa20cc2289a2c554&amp;type=album"/>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158639"/>
            <a:ext cx="3783035" cy="2805277"/>
          </a:xfrm>
          <a:prstGeom prst="rect">
            <a:avLst/>
          </a:prstGeom>
          <a:noFill/>
          <a:ln>
            <a:noFill/>
          </a:ln>
        </p:spPr>
      </p:pic>
    </p:spTree>
    <p:extLst>
      <p:ext uri="{BB962C8B-B14F-4D97-AF65-F5344CB8AC3E}">
        <p14:creationId xmlns:p14="http://schemas.microsoft.com/office/powerpoint/2010/main" val="304665127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p:spPr>
        <p:txBody>
          <a:bodyPr>
            <a:noAutofit/>
          </a:bodyPr>
          <a:lstStyle/>
          <a:p>
            <a:pPr algn="ctr"/>
            <a:r>
              <a:rPr lang="en-US" sz="2400" b="1" dirty="0" smtClean="0"/>
              <a:t>BRAVE SMALL HEART</a:t>
            </a:r>
            <a:br>
              <a:rPr lang="en-US" sz="2400" b="1" dirty="0" smtClean="0"/>
            </a:br>
            <a:r>
              <a:rPr lang="en-US" sz="1800" b="1" dirty="0" smtClean="0"/>
              <a:t>All Russian action of the </a:t>
            </a:r>
            <a:r>
              <a:rPr lang="ru-RU" sz="1800" b="1" dirty="0" smtClean="0"/>
              <a:t>«</a:t>
            </a:r>
            <a:r>
              <a:rPr lang="en-US" sz="1800" b="1" dirty="0" smtClean="0"/>
              <a:t>Movement of the first</a:t>
            </a:r>
            <a:r>
              <a:rPr lang="ru-RU" sz="1800" b="1" dirty="0" smtClean="0"/>
              <a:t>»</a:t>
            </a:r>
            <a:r>
              <a:rPr lang="en-US" sz="1800" b="1" dirty="0" smtClean="0"/>
              <a:t> - </a:t>
            </a:r>
            <a:r>
              <a:rPr lang="ru-RU" sz="1800" b="1" dirty="0" smtClean="0"/>
              <a:t>«</a:t>
            </a:r>
            <a:r>
              <a:rPr lang="en-US" sz="1800" b="1" dirty="0" smtClean="0"/>
              <a:t>Brave small heart</a:t>
            </a:r>
            <a:r>
              <a:rPr lang="ru-RU" sz="1800" b="1" dirty="0" smtClean="0"/>
              <a:t>»</a:t>
            </a:r>
            <a:r>
              <a:rPr lang="en-US" sz="1800" b="1" dirty="0" smtClean="0"/>
              <a:t> dedicated to the International Day of young hero- antifascist, became a reminder about the important mission of </a:t>
            </a:r>
            <a:r>
              <a:rPr lang="ru-RU" sz="1800" b="1" dirty="0" smtClean="0"/>
              <a:t>«</a:t>
            </a:r>
            <a:r>
              <a:rPr lang="en-US" sz="1800" b="1" dirty="0" smtClean="0"/>
              <a:t>The first</a:t>
            </a:r>
            <a:r>
              <a:rPr lang="ru-RU" sz="1800" b="1" dirty="0" smtClean="0"/>
              <a:t>!»</a:t>
            </a:r>
            <a:r>
              <a:rPr lang="en-US" sz="1800" b="1" dirty="0" smtClean="0"/>
              <a:t> It is a conservation of historic memory. The volunteer of this movement held  an extra-curricular event </a:t>
            </a:r>
            <a:r>
              <a:rPr lang="en-US" sz="1800" b="1" dirty="0"/>
              <a:t>`</a:t>
            </a:r>
            <a:r>
              <a:rPr lang="en-US" sz="1800" b="1" dirty="0" smtClean="0"/>
              <a:t>Beardless heroes`. Volunteers arranged the stand  </a:t>
            </a:r>
            <a:r>
              <a:rPr lang="ru-RU" sz="1800" b="1" dirty="0" smtClean="0"/>
              <a:t>«</a:t>
            </a:r>
            <a:r>
              <a:rPr lang="en-US" sz="1800" b="1" dirty="0" smtClean="0"/>
              <a:t>Small heroes of a big war</a:t>
            </a:r>
            <a:r>
              <a:rPr lang="ru-RU" sz="1800" b="1" dirty="0" smtClean="0"/>
              <a:t>».</a:t>
            </a:r>
            <a:endParaRPr lang="ru-RU" sz="1800" b="1" dirty="0"/>
          </a:p>
        </p:txBody>
      </p:sp>
      <p:pic>
        <p:nvPicPr>
          <p:cNvPr id="5" name="Объект 4" descr="https://sun9-73.userapi.com/impg/I-32H6o_GM-rakobNzxjMbUkGZV_jBDiEKw1fQ/IfiMHDRO3-E.jpg?size=1280x576&amp;quality=95&amp;sign=3d66789926f7403d6503cac550e1dc0a&amp;type=album"/>
          <p:cNvPicPr>
            <a:picLocks noGrp="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bwMode="auto">
          <a:xfrm>
            <a:off x="501770" y="2098895"/>
            <a:ext cx="4898366" cy="2692470"/>
          </a:xfrm>
          <a:prstGeom prst="rect">
            <a:avLst/>
          </a:prstGeom>
          <a:noFill/>
          <a:ln>
            <a:noFill/>
          </a:ln>
        </p:spPr>
      </p:pic>
      <p:pic>
        <p:nvPicPr>
          <p:cNvPr id="6" name="Объект 5" descr="https://sun9-21.userapi.com/impg/bMs0j85wc1z7xPLQlyiw0ZJUHhvwlFwC70f0WA/uD0kmGNgToQ.jpg?size=1280x653&amp;quality=95&amp;sign=5727502d608c9ecc4f8fcdd9d34b63f9&amp;type=album"/>
          <p:cNvPicPr>
            <a:picLocks noGrp="1"/>
          </p:cNvPicPr>
          <p:nvPr>
            <p:ph sz="half" idx="2"/>
          </p:nvPr>
        </p:nvPicPr>
        <p:blipFill>
          <a:blip r:embed="rId3" cstate="print">
            <a:extLst>
              <a:ext uri="{28A0092B-C50C-407E-A947-70E740481C1C}">
                <a14:useLocalDpi xmlns:a14="http://schemas.microsoft.com/office/drawing/2010/main" val="0"/>
              </a:ext>
            </a:extLst>
          </a:blip>
          <a:srcRect/>
          <a:stretch>
            <a:fillRect/>
          </a:stretch>
        </p:blipFill>
        <p:spPr bwMode="auto">
          <a:xfrm>
            <a:off x="6340416" y="2098895"/>
            <a:ext cx="5281261" cy="2692470"/>
          </a:xfrm>
          <a:prstGeom prst="rect">
            <a:avLst/>
          </a:prstGeom>
          <a:noFill/>
          <a:ln>
            <a:noFill/>
          </a:ln>
        </p:spPr>
      </p:pic>
      <p:pic>
        <p:nvPicPr>
          <p:cNvPr id="3" name="Рисунок 2"/>
          <p:cNvPicPr>
            <a:picLocks noChangeAspect="1"/>
          </p:cNvPicPr>
          <p:nvPr/>
        </p:nvPicPr>
        <p:blipFill>
          <a:blip r:embed="rId4"/>
          <a:stretch>
            <a:fillRect/>
          </a:stretch>
        </p:blipFill>
        <p:spPr>
          <a:xfrm>
            <a:off x="4812417" y="4791365"/>
            <a:ext cx="2021244" cy="2066635"/>
          </a:xfrm>
          <a:prstGeom prst="rect">
            <a:avLst/>
          </a:prstGeom>
        </p:spPr>
      </p:pic>
    </p:spTree>
    <p:extLst>
      <p:ext uri="{BB962C8B-B14F-4D97-AF65-F5344CB8AC3E}">
        <p14:creationId xmlns:p14="http://schemas.microsoft.com/office/powerpoint/2010/main" val="103083909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94809" y="163902"/>
            <a:ext cx="6787543" cy="6694098"/>
          </a:xfrm>
          <a:prstGeom prst="rect">
            <a:avLst/>
          </a:prstGeom>
        </p:spPr>
      </p:pic>
      <p:pic>
        <p:nvPicPr>
          <p:cNvPr id="3" name="Рисунок 2" descr="https://sun9-35.userapi.com/impg/LE_WQqVg0Es-lXY-RfUJ7d-aYLTEkYukj1PbzA/HqvEusKS2fw.jpg?size=1280x575&amp;quality=95&amp;sign=8408871064ca1aa4f24c8039d1dc4741&amp;type=album">
            <a:hlinkClick r:id="rId3" action="ppaction://hlinkfile"/>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25234" y="163902"/>
            <a:ext cx="5404457" cy="2993669"/>
          </a:xfrm>
          <a:prstGeom prst="rect">
            <a:avLst/>
          </a:prstGeom>
          <a:noFill/>
          <a:ln>
            <a:noFill/>
          </a:ln>
        </p:spPr>
      </p:pic>
      <p:sp>
        <p:nvSpPr>
          <p:cNvPr id="4" name="Rectangle 2"/>
          <p:cNvSpPr txBox="1">
            <a:spLocks noChangeArrowheads="1"/>
          </p:cNvSpPr>
          <p:nvPr/>
        </p:nvSpPr>
        <p:spPr>
          <a:xfrm>
            <a:off x="7460322" y="3079935"/>
            <a:ext cx="3978470" cy="95885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sz="3200" b="1" i="1" dirty="0" smtClean="0">
                <a:latin typeface="+mn-lt"/>
              </a:rPr>
              <a:t>Conclusion</a:t>
            </a:r>
            <a:r>
              <a:rPr lang="ru-RU" sz="3200" dirty="0" smtClean="0">
                <a:latin typeface="+mn-lt"/>
              </a:rPr>
              <a:t/>
            </a:r>
            <a:br>
              <a:rPr lang="ru-RU" sz="3200" dirty="0" smtClean="0">
                <a:latin typeface="+mn-lt"/>
              </a:rPr>
            </a:br>
            <a:endParaRPr lang="ru-RU" sz="3200" dirty="0" smtClean="0">
              <a:latin typeface="+mn-lt"/>
            </a:endParaRPr>
          </a:p>
        </p:txBody>
      </p:sp>
      <p:sp>
        <p:nvSpPr>
          <p:cNvPr id="5" name="Прямоугольник 4"/>
          <p:cNvSpPr/>
          <p:nvPr/>
        </p:nvSpPr>
        <p:spPr>
          <a:xfrm>
            <a:off x="6882352" y="3768791"/>
            <a:ext cx="4731677" cy="2246769"/>
          </a:xfrm>
          <a:prstGeom prst="rect">
            <a:avLst/>
          </a:prstGeom>
        </p:spPr>
        <p:txBody>
          <a:bodyPr wrap="square">
            <a:spAutoFit/>
          </a:bodyPr>
          <a:lstStyle/>
          <a:p>
            <a:pPr algn="just">
              <a:defRPr/>
            </a:pPr>
            <a:r>
              <a:rPr lang="en-US" sz="2000" b="1" dirty="0"/>
              <a:t>Volunteering movement is widely spread nowadays. It acquires the features of a universal social phenomenon. Conscious and unselfish work for the benefit of others is of great importance. </a:t>
            </a:r>
            <a:r>
              <a:rPr lang="en-GB" sz="2000" b="1" dirty="0"/>
              <a:t>So, get ready to any activity that is useful and you will make the life of people better.</a:t>
            </a:r>
            <a:endParaRPr lang="ru-RU" sz="2000" b="1" dirty="0"/>
          </a:p>
        </p:txBody>
      </p:sp>
    </p:spTree>
    <p:extLst>
      <p:ext uri="{BB962C8B-B14F-4D97-AF65-F5344CB8AC3E}">
        <p14:creationId xmlns:p14="http://schemas.microsoft.com/office/powerpoint/2010/main" val="257477730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2298" y="0"/>
            <a:ext cx="5093949" cy="6858000"/>
          </a:xfrm>
          <a:prstGeom prst="rect">
            <a:avLst/>
          </a:prstGeom>
        </p:spPr>
      </p:pic>
      <p:pic>
        <p:nvPicPr>
          <p:cNvPr id="3" name="Рисунок 2"/>
          <p:cNvPicPr>
            <a:picLocks noChangeAspect="1"/>
          </p:cNvPicPr>
          <p:nvPr/>
        </p:nvPicPr>
        <p:blipFill rotWithShape="1">
          <a:blip r:embed="rId3" cstate="print">
            <a:extLst>
              <a:ext uri="{28A0092B-C50C-407E-A947-70E740481C1C}">
                <a14:useLocalDpi xmlns:a14="http://schemas.microsoft.com/office/drawing/2010/main" val="0"/>
              </a:ext>
            </a:extLst>
          </a:blip>
          <a:srcRect l="6017" r="2718"/>
          <a:stretch/>
        </p:blipFill>
        <p:spPr>
          <a:xfrm>
            <a:off x="287581" y="227134"/>
            <a:ext cx="2340864" cy="2564904"/>
          </a:xfrm>
          <a:prstGeom prst="rect">
            <a:avLst/>
          </a:prstGeom>
        </p:spPr>
      </p:pic>
      <p:pic>
        <p:nvPicPr>
          <p:cNvPr id="4" name="Рисунок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55623" y="4056546"/>
            <a:ext cx="2592288" cy="2592288"/>
          </a:xfrm>
          <a:prstGeom prst="rect">
            <a:avLst/>
          </a:prstGeom>
        </p:spPr>
      </p:pic>
      <p:pic>
        <p:nvPicPr>
          <p:cNvPr id="5" name="Рисунок 4"/>
          <p:cNvPicPr>
            <a:picLocks noChangeAspect="1"/>
          </p:cNvPicPr>
          <p:nvPr/>
        </p:nvPicPr>
        <p:blipFill rotWithShape="1">
          <a:blip r:embed="rId5" cstate="print">
            <a:extLst>
              <a:ext uri="{28A0092B-C50C-407E-A947-70E740481C1C}">
                <a14:useLocalDpi xmlns:a14="http://schemas.microsoft.com/office/drawing/2010/main" val="0"/>
              </a:ext>
            </a:extLst>
          </a:blip>
          <a:srcRect t="15626" b="11059"/>
          <a:stretch/>
        </p:blipFill>
        <p:spPr>
          <a:xfrm>
            <a:off x="8695427" y="576564"/>
            <a:ext cx="3008332" cy="1691671"/>
          </a:xfrm>
          <a:prstGeom prst="rect">
            <a:avLst/>
          </a:prstGeom>
        </p:spPr>
      </p:pic>
      <p:pic>
        <p:nvPicPr>
          <p:cNvPr id="6" name="Рисунок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0930" y="4718807"/>
            <a:ext cx="2994717" cy="1526538"/>
          </a:xfrm>
          <a:prstGeom prst="rect">
            <a:avLst/>
          </a:prstGeom>
        </p:spPr>
      </p:pic>
    </p:spTree>
    <p:extLst>
      <p:ext uri="{BB962C8B-B14F-4D97-AF65-F5344CB8AC3E}">
        <p14:creationId xmlns:p14="http://schemas.microsoft.com/office/powerpoint/2010/main" val="317284835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1" y="0"/>
            <a:ext cx="12111486" cy="6858000"/>
          </a:xfrm>
          <a:prstGeom prst="rect">
            <a:avLst/>
          </a:prstGeom>
        </p:spPr>
      </p:pic>
      <p:sp>
        <p:nvSpPr>
          <p:cNvPr id="4" name="Прямоугольник 3"/>
          <p:cNvSpPr/>
          <p:nvPr/>
        </p:nvSpPr>
        <p:spPr>
          <a:xfrm rot="20307400">
            <a:off x="1702983" y="2707707"/>
            <a:ext cx="8307723" cy="923330"/>
          </a:xfrm>
          <a:prstGeom prst="rect">
            <a:avLst/>
          </a:prstGeom>
          <a:noFill/>
        </p:spPr>
        <p:txBody>
          <a:bodyPr wrap="none" lIns="91440" tIns="45720" rIns="91440" bIns="45720">
            <a:spAutoFit/>
          </a:bodyPr>
          <a:lstStyle/>
          <a:p>
            <a:pPr algn="ctr"/>
            <a:r>
              <a:rPr lang="en-US" sz="5400" b="1" dirty="0" smtClean="0">
                <a:solidFill>
                  <a:schemeClr val="accent6">
                    <a:lumMod val="75000"/>
                  </a:schemeClr>
                </a:solidFill>
              </a:rPr>
              <a:t>THANK YOY FOR ATTENTION</a:t>
            </a:r>
            <a:endParaRPr lang="ru-RU" sz="5400" b="1" cap="none" spc="0" dirty="0">
              <a:ln w="17780" cmpd="sng">
                <a:solidFill>
                  <a:srgbClr val="FFFFFF"/>
                </a:solidFill>
                <a:prstDash val="solid"/>
                <a:miter lim="800000"/>
              </a:ln>
              <a:solidFill>
                <a:schemeClr val="accent6">
                  <a:lumMod val="75000"/>
                </a:schemeClr>
              </a:solidFill>
              <a:effectLst>
                <a:outerShdw blurRad="50800" algn="tl" rotWithShape="0">
                  <a:srgbClr val="000000"/>
                </a:outerShdw>
              </a:effectLst>
            </a:endParaRPr>
          </a:p>
        </p:txBody>
      </p:sp>
    </p:spTree>
    <p:extLst>
      <p:ext uri="{BB962C8B-B14F-4D97-AF65-F5344CB8AC3E}">
        <p14:creationId xmlns:p14="http://schemas.microsoft.com/office/powerpoint/2010/main" val="38002024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147144" y="325821"/>
            <a:ext cx="5948855" cy="4824247"/>
          </a:xfrm>
          <a:prstGeom prst="rect">
            <a:avLst/>
          </a:prstGeom>
        </p:spPr>
      </p:pic>
      <p:sp>
        <p:nvSpPr>
          <p:cNvPr id="3" name="Прямоугольник 2"/>
          <p:cNvSpPr/>
          <p:nvPr/>
        </p:nvSpPr>
        <p:spPr>
          <a:xfrm>
            <a:off x="6096000" y="340935"/>
            <a:ext cx="6096000" cy="5940088"/>
          </a:xfrm>
          <a:prstGeom prst="rect">
            <a:avLst/>
          </a:prstGeom>
        </p:spPr>
        <p:txBody>
          <a:bodyPr>
            <a:spAutoFit/>
          </a:bodyPr>
          <a:lstStyle/>
          <a:p>
            <a:pPr algn="ctr"/>
            <a:r>
              <a:rPr lang="en-US" sz="3600" b="1" dirty="0">
                <a:solidFill>
                  <a:schemeClr val="accent5">
                    <a:lumMod val="75000"/>
                  </a:schemeClr>
                </a:solidFill>
              </a:rPr>
              <a:t>Volunteering as a norm of life of Russian society.</a:t>
            </a:r>
            <a:endParaRPr lang="ru-RU" sz="3600" dirty="0">
              <a:solidFill>
                <a:schemeClr val="accent5">
                  <a:lumMod val="75000"/>
                </a:schemeClr>
              </a:solidFill>
            </a:endParaRPr>
          </a:p>
          <a:p>
            <a:pPr algn="just"/>
            <a:r>
              <a:rPr lang="en-US" sz="2800" b="1" dirty="0">
                <a:solidFill>
                  <a:schemeClr val="accent1">
                    <a:lumMod val="75000"/>
                  </a:schemeClr>
                </a:solidFill>
              </a:rPr>
              <a:t>Volunteering or volunteerism has deep roots and traditions in our country since early times. They aren’t based on mercy  and social service. Nowadays volunteer initiatives received support from our government. Volunteer movement became large-scale and widespread. Volunteering became one of the forms of mutual assistance and the norm of life of modern Russian society.</a:t>
            </a:r>
            <a:endParaRPr lang="ru-RU" sz="2800" b="1" dirty="0">
              <a:solidFill>
                <a:schemeClr val="accent1">
                  <a:lumMod val="75000"/>
                </a:schemeClr>
              </a:solidFill>
            </a:endParaRPr>
          </a:p>
        </p:txBody>
      </p:sp>
    </p:spTree>
    <p:extLst>
      <p:ext uri="{BB962C8B-B14F-4D97-AF65-F5344CB8AC3E}">
        <p14:creationId xmlns:p14="http://schemas.microsoft.com/office/powerpoint/2010/main" val="246183331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641131" y="2698147"/>
            <a:ext cx="11014841" cy="1831811"/>
          </a:xfrm>
        </p:spPr>
        <p:txBody>
          <a:bodyPr>
            <a:noAutofit/>
          </a:bodyPr>
          <a:lstStyle/>
          <a:p>
            <a:pPr algn="just"/>
            <a:r>
              <a:rPr lang="en-US" sz="2000" dirty="0" smtClean="0"/>
              <a:t>Volunteering </a:t>
            </a:r>
            <a:r>
              <a:rPr lang="en-US" sz="2000" dirty="0"/>
              <a:t>movement appeared in Russia after the adoption of Christianity in 988. The Prince Vladimir ordered to give food and money to poor people. The first hospitals and orphanages appeared in Russia also when the Prince Vladimir ruled. The workers in these orphanages worked there without any reward .And under the rule  of </a:t>
            </a:r>
            <a:r>
              <a:rPr lang="en-US" sz="2000" dirty="0" err="1"/>
              <a:t>Yaroslav</a:t>
            </a:r>
            <a:r>
              <a:rPr lang="en-US" sz="2000" dirty="0"/>
              <a:t> </a:t>
            </a:r>
            <a:r>
              <a:rPr lang="en-US" sz="2000" dirty="0" err="1"/>
              <a:t>Mudry</a:t>
            </a:r>
            <a:r>
              <a:rPr lang="en-US" sz="2000" dirty="0"/>
              <a:t> the first schools appeared in which orphans were admitted. They were taught at the expense of donations which were gathered from the inhabitants of the nearest settlements and towns. In villages from the ancient times exited special rituals at help, which were called “</a:t>
            </a:r>
            <a:r>
              <a:rPr lang="en-US" sz="2000" dirty="0" err="1"/>
              <a:t>pomochi</a:t>
            </a:r>
            <a:r>
              <a:rPr lang="en-US" sz="2000" dirty="0"/>
              <a:t>” or “</a:t>
            </a:r>
            <a:r>
              <a:rPr lang="en-US" sz="2000" dirty="0" err="1"/>
              <a:t>canoons</a:t>
            </a:r>
            <a:r>
              <a:rPr lang="en-US" sz="2000" dirty="0"/>
              <a:t>”. People built houses for fire victims, plowed fields for </a:t>
            </a:r>
            <a:r>
              <a:rPr lang="en-US" sz="2000" dirty="0" err="1"/>
              <a:t>neighbours</a:t>
            </a:r>
            <a:r>
              <a:rPr lang="en-US" sz="2000" dirty="0"/>
              <a:t> who hadn’t horses, brought firewood without any reward for churches and hospitals. Volunteering was supported by many Russian tsars. Ivan the Terrible ordered to create almshouses for sick and homeless people. Peter the Great sent orphans to learn and to work to factories, and in 1721 the Emperor ordered to subtract from every </a:t>
            </a:r>
            <a:r>
              <a:rPr lang="en-US" sz="2000" dirty="0" err="1"/>
              <a:t>rouble</a:t>
            </a:r>
            <a:r>
              <a:rPr lang="en-US" sz="2000" dirty="0"/>
              <a:t> one </a:t>
            </a:r>
            <a:r>
              <a:rPr lang="en-US" sz="2000" dirty="0" err="1"/>
              <a:t>copeck</a:t>
            </a:r>
            <a:r>
              <a:rPr lang="en-US" sz="2000" dirty="0"/>
              <a:t> every year for charitable needs. Every person except ordinary people must pay this sum. The Impress Katherine 2 created the net of houses for orphans, foundlings, and illegitimate children.</a:t>
            </a:r>
            <a:endParaRPr lang="ru-RU" sz="2000" dirty="0"/>
          </a:p>
          <a:p>
            <a:pPr algn="just"/>
            <a:endParaRPr lang="ru-RU" sz="1800" b="1"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05025" y="84082"/>
            <a:ext cx="7017954" cy="20915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ctrTitle"/>
          </p:nvPr>
        </p:nvSpPr>
        <p:spPr>
          <a:xfrm>
            <a:off x="1124607" y="1828799"/>
            <a:ext cx="9144000" cy="1481959"/>
          </a:xfrm>
        </p:spPr>
        <p:txBody>
          <a:bodyPr>
            <a:normAutofit fontScale="90000"/>
          </a:bodyPr>
          <a:lstStyle/>
          <a:p>
            <a:r>
              <a:rPr lang="en-US" sz="3600" b="1" dirty="0"/>
              <a:t>From the history of Volunteering</a:t>
            </a:r>
            <a:r>
              <a:rPr lang="en-US" b="1" dirty="0"/>
              <a:t>.</a:t>
            </a:r>
            <a:r>
              <a:rPr lang="ru-RU" b="1" dirty="0"/>
              <a:t/>
            </a:r>
            <a:br>
              <a:rPr lang="ru-RU" b="1" dirty="0"/>
            </a:br>
            <a:endParaRPr lang="ru-RU" b="1" dirty="0"/>
          </a:p>
        </p:txBody>
      </p:sp>
    </p:spTree>
    <p:extLst>
      <p:ext uri="{BB962C8B-B14F-4D97-AF65-F5344CB8AC3E}">
        <p14:creationId xmlns:p14="http://schemas.microsoft.com/office/powerpoint/2010/main" val="75968012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557048" y="131012"/>
            <a:ext cx="10489323" cy="4468934"/>
          </a:xfrm>
          <a:prstGeom prst="rect">
            <a:avLst/>
          </a:prstGeom>
        </p:spPr>
      </p:pic>
      <p:sp>
        <p:nvSpPr>
          <p:cNvPr id="3" name="Прямоугольник 2"/>
          <p:cNvSpPr/>
          <p:nvPr/>
        </p:nvSpPr>
        <p:spPr>
          <a:xfrm>
            <a:off x="430922" y="4124657"/>
            <a:ext cx="11582401" cy="3108543"/>
          </a:xfrm>
          <a:prstGeom prst="rect">
            <a:avLst/>
          </a:prstGeom>
        </p:spPr>
        <p:txBody>
          <a:bodyPr wrap="square">
            <a:spAutoFit/>
          </a:bodyPr>
          <a:lstStyle/>
          <a:p>
            <a:pPr algn="ctr"/>
            <a:r>
              <a:rPr lang="en-US" sz="2800" b="1" dirty="0"/>
              <a:t>Volunteering today.</a:t>
            </a:r>
            <a:endParaRPr lang="ru-RU" sz="2800" dirty="0"/>
          </a:p>
          <a:p>
            <a:pPr algn="just"/>
            <a:r>
              <a:rPr lang="en-US" sz="2400" dirty="0"/>
              <a:t>Volunteering today is volunteerism, consciousness, gratuitousness, ethics, assistance and mutual assistance, solidarity, personal responsibility for result, discipline, culture of speech, culture of behavior. It`s a community of volunteers. Today we can say with confidence that it is more than 21 million community of people of all ages- schoolchildren, students, grown-ups and even pensioners</a:t>
            </a:r>
            <a:r>
              <a:rPr lang="en-US" sz="2400" dirty="0" smtClean="0"/>
              <a:t>.</a:t>
            </a:r>
            <a:r>
              <a:rPr lang="en-US" sz="2400" dirty="0"/>
              <a:t> The International Volunteer Day is celebrated on the 5th of December.</a:t>
            </a:r>
          </a:p>
          <a:p>
            <a:pPr algn="just"/>
            <a:endParaRPr lang="ru-RU" sz="2400" dirty="0"/>
          </a:p>
        </p:txBody>
      </p:sp>
    </p:spTree>
    <p:extLst>
      <p:ext uri="{BB962C8B-B14F-4D97-AF65-F5344CB8AC3E}">
        <p14:creationId xmlns:p14="http://schemas.microsoft.com/office/powerpoint/2010/main" val="21639961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048000" y="1582341"/>
            <a:ext cx="6096000" cy="3693319"/>
          </a:xfrm>
          <a:prstGeom prst="rect">
            <a:avLst/>
          </a:prstGeom>
        </p:spPr>
        <p:txBody>
          <a:bodyPr>
            <a:spAutoFit/>
          </a:bodyPr>
          <a:lstStyle/>
          <a:p>
            <a:endParaRPr lang="ru-RU" dirty="0"/>
          </a:p>
          <a:p>
            <a:r>
              <a:rPr lang="ru-RU" dirty="0"/>
              <a:t>Движения</a:t>
            </a:r>
          </a:p>
          <a:p>
            <a:r>
              <a:rPr lang="ru-RU" dirty="0"/>
              <a:t>ЮИД</a:t>
            </a:r>
          </a:p>
          <a:p>
            <a:r>
              <a:rPr lang="ru-RU" dirty="0"/>
              <a:t>Отряд</a:t>
            </a:r>
          </a:p>
          <a:p>
            <a:r>
              <a:rPr lang="ru-RU" dirty="0"/>
              <a:t>космонавтов</a:t>
            </a:r>
          </a:p>
          <a:p>
            <a:r>
              <a:rPr lang="ru-RU" dirty="0"/>
              <a:t>Преображенское</a:t>
            </a:r>
          </a:p>
          <a:p>
            <a:r>
              <a:rPr lang="ru-RU" dirty="0"/>
              <a:t>движение</a:t>
            </a:r>
          </a:p>
          <a:p>
            <a:r>
              <a:rPr lang="ru-RU" dirty="0"/>
              <a:t>Эко-отряд «Не за</a:t>
            </a:r>
          </a:p>
          <a:p>
            <a:r>
              <a:rPr lang="ru-RU" dirty="0"/>
              <a:t>тридевять</a:t>
            </a:r>
          </a:p>
          <a:p>
            <a:r>
              <a:rPr lang="ru-RU" dirty="0"/>
              <a:t>земель»</a:t>
            </a:r>
          </a:p>
          <a:p>
            <a:r>
              <a:rPr lang="ru-RU" dirty="0"/>
              <a:t>Клуб Большой</a:t>
            </a:r>
          </a:p>
          <a:p>
            <a:r>
              <a:rPr lang="ru-RU" dirty="0"/>
              <a:t>перемены</a:t>
            </a:r>
          </a:p>
          <a:p>
            <a:r>
              <a:rPr lang="ru-RU" dirty="0"/>
              <a:t>ЮДП</a:t>
            </a:r>
          </a:p>
        </p:txBody>
      </p:sp>
      <p:pic>
        <p:nvPicPr>
          <p:cNvPr id="1026" name="Picture 2" descr="C:\Users\admin\Desktop\конкурс Волонтерство\IMG-20240312-WA005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5627" y="0"/>
            <a:ext cx="9375228" cy="5153604"/>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147145" y="5311260"/>
            <a:ext cx="11698014" cy="1138773"/>
          </a:xfrm>
          <a:prstGeom prst="rect">
            <a:avLst/>
          </a:prstGeom>
        </p:spPr>
        <p:txBody>
          <a:bodyPr wrap="square">
            <a:spAutoFit/>
          </a:bodyPr>
          <a:lstStyle/>
          <a:p>
            <a:pPr algn="ctr"/>
            <a:r>
              <a:rPr lang="en-US" sz="2800" b="1" dirty="0"/>
              <a:t>What does volunteering give </a:t>
            </a:r>
            <a:r>
              <a:rPr lang="en-US" sz="2800" b="1" dirty="0" smtClean="0"/>
              <a:t>to our young </a:t>
            </a:r>
            <a:r>
              <a:rPr lang="en-US" sz="2800" b="1" dirty="0"/>
              <a:t>people?</a:t>
            </a:r>
            <a:endParaRPr lang="ru-RU" sz="2800" dirty="0"/>
          </a:p>
          <a:p>
            <a:r>
              <a:rPr lang="en-US" sz="2000" dirty="0"/>
              <a:t>Participation in volunteering movement gives children opportunity to </a:t>
            </a:r>
            <a:r>
              <a:rPr lang="en-US" sz="2000" dirty="0" smtClean="0"/>
              <a:t>realize </a:t>
            </a:r>
            <a:r>
              <a:rPr lang="en-US" sz="2000" dirty="0"/>
              <a:t>yourself in different spheres, improve their communication skills and develop their professional skills.</a:t>
            </a:r>
            <a:endParaRPr lang="ru-RU" sz="2000" dirty="0"/>
          </a:p>
        </p:txBody>
      </p:sp>
    </p:spTree>
    <p:extLst>
      <p:ext uri="{BB962C8B-B14F-4D97-AF65-F5344CB8AC3E}">
        <p14:creationId xmlns:p14="http://schemas.microsoft.com/office/powerpoint/2010/main" val="294074026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0" y="0"/>
            <a:ext cx="12192000" cy="6858000"/>
          </a:xfrm>
          <a:prstGeom prst="rect">
            <a:avLst/>
          </a:prstGeom>
        </p:spPr>
      </p:pic>
      <p:sp>
        <p:nvSpPr>
          <p:cNvPr id="3" name="Прямоугольник 2"/>
          <p:cNvSpPr/>
          <p:nvPr/>
        </p:nvSpPr>
        <p:spPr>
          <a:xfrm>
            <a:off x="3229914" y="2362650"/>
            <a:ext cx="6047489" cy="1754326"/>
          </a:xfrm>
          <a:prstGeom prst="rect">
            <a:avLst/>
          </a:prstGeom>
          <a:noFill/>
        </p:spPr>
        <p:txBody>
          <a:bodyPr wrap="none" lIns="91440" tIns="45720" rIns="91440" bIns="45720">
            <a:spAutoFit/>
          </a:bodyPr>
          <a:lstStyle/>
          <a:p>
            <a:pPr algn="ctr"/>
            <a:r>
              <a:rPr lang="en-US" sz="5400" b="1" dirty="0" smtClean="0"/>
              <a:t>VOLUNTEER  SQUAD</a:t>
            </a:r>
          </a:p>
          <a:p>
            <a:pPr algn="ctr"/>
            <a:r>
              <a:rPr lang="ru-RU" sz="5400" b="1" dirty="0" smtClean="0"/>
              <a:t>«</a:t>
            </a:r>
            <a:r>
              <a:rPr lang="en-US" sz="5400" b="1" dirty="0" smtClean="0"/>
              <a:t>Burning heart</a:t>
            </a:r>
            <a:r>
              <a:rPr lang="ru-RU" sz="5400" b="1" dirty="0" smtClean="0"/>
              <a:t>»</a:t>
            </a:r>
            <a:endParaRPr lang="ru-RU"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extLst>
      <p:ext uri="{BB962C8B-B14F-4D97-AF65-F5344CB8AC3E}">
        <p14:creationId xmlns:p14="http://schemas.microsoft.com/office/powerpoint/2010/main" val="133822007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stretch>
            <a:fillRect/>
          </a:stretch>
        </p:blipFill>
        <p:spPr>
          <a:xfrm>
            <a:off x="4213033" y="163790"/>
            <a:ext cx="4922454" cy="2606508"/>
          </a:xfrm>
          <a:prstGeom prst="rect">
            <a:avLst/>
          </a:prstGeom>
        </p:spPr>
      </p:pic>
      <p:pic>
        <p:nvPicPr>
          <p:cNvPr id="6" name="Рисунок 5"/>
          <p:cNvPicPr>
            <a:picLocks noChangeAspect="1"/>
          </p:cNvPicPr>
          <p:nvPr/>
        </p:nvPicPr>
        <p:blipFill>
          <a:blip r:embed="rId3"/>
          <a:stretch>
            <a:fillRect/>
          </a:stretch>
        </p:blipFill>
        <p:spPr>
          <a:xfrm>
            <a:off x="8985495" y="177641"/>
            <a:ext cx="2854132" cy="2598919"/>
          </a:xfrm>
          <a:prstGeom prst="rect">
            <a:avLst/>
          </a:prstGeom>
        </p:spPr>
      </p:pic>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idx="1"/>
          </p:nvPr>
        </p:nvSpPr>
        <p:spPr>
          <a:xfrm>
            <a:off x="702062" y="3462561"/>
            <a:ext cx="10515600" cy="2717521"/>
          </a:xfrm>
        </p:spPr>
        <p:txBody>
          <a:bodyPr>
            <a:normAutofit/>
          </a:bodyPr>
          <a:lstStyle/>
          <a:p>
            <a:pPr marL="0" indent="0" algn="just">
              <a:buNone/>
            </a:pPr>
            <a:r>
              <a:rPr lang="en-US" b="1" dirty="0" smtClean="0"/>
              <a:t>Volunteers in our gymnasium are students  performing  socially meaningful activity through personal assistance.</a:t>
            </a:r>
            <a:r>
              <a:rPr lang="en-US" b="1" dirty="0"/>
              <a:t> </a:t>
            </a:r>
            <a:endParaRPr lang="en-US" b="1" dirty="0" smtClean="0"/>
          </a:p>
          <a:p>
            <a:pPr marL="0" indent="0" algn="just">
              <a:buNone/>
            </a:pPr>
            <a:r>
              <a:rPr lang="en-US" b="1" dirty="0" smtClean="0"/>
              <a:t>Volunteers from several classes in our gymnasium can  take  independent decisions and put  them into  practice. The aim of their  work is  helping  people.</a:t>
            </a:r>
            <a:endParaRPr lang="ru-RU" b="1" dirty="0" smtClean="0"/>
          </a:p>
          <a:p>
            <a:pPr algn="just"/>
            <a:endParaRPr lang="ru-RU" dirty="0"/>
          </a:p>
        </p:txBody>
      </p:sp>
      <p:pic>
        <p:nvPicPr>
          <p:cNvPr id="7" name="Рисунок 6"/>
          <p:cNvPicPr>
            <a:picLocks noChangeAspect="1"/>
          </p:cNvPicPr>
          <p:nvPr/>
        </p:nvPicPr>
        <p:blipFill>
          <a:blip r:embed="rId4"/>
          <a:stretch>
            <a:fillRect/>
          </a:stretch>
        </p:blipFill>
        <p:spPr>
          <a:xfrm>
            <a:off x="545849" y="168968"/>
            <a:ext cx="3689721" cy="2601330"/>
          </a:xfrm>
          <a:prstGeom prst="rect">
            <a:avLst/>
          </a:prstGeom>
        </p:spPr>
      </p:pic>
    </p:spTree>
    <p:extLst>
      <p:ext uri="{BB962C8B-B14F-4D97-AF65-F5344CB8AC3E}">
        <p14:creationId xmlns:p14="http://schemas.microsoft.com/office/powerpoint/2010/main" val="89108388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b="1" dirty="0" smtClean="0">
                <a:solidFill>
                  <a:schemeClr val="accent2">
                    <a:lumMod val="75000"/>
                  </a:schemeClr>
                </a:solidFill>
              </a:rPr>
              <a:t>Movements created on the basis of the gymnasium </a:t>
            </a:r>
            <a:r>
              <a:rPr lang="ru-RU" b="1" dirty="0" smtClean="0">
                <a:solidFill>
                  <a:schemeClr val="accent2">
                    <a:lumMod val="75000"/>
                  </a:schemeClr>
                </a:solidFill>
              </a:rPr>
              <a:t>№3</a:t>
            </a:r>
            <a:r>
              <a:rPr lang="en-US" b="1" dirty="0" smtClean="0">
                <a:solidFill>
                  <a:schemeClr val="accent2">
                    <a:lumMod val="75000"/>
                  </a:schemeClr>
                </a:solidFill>
              </a:rPr>
              <a:t> of  town </a:t>
            </a:r>
            <a:r>
              <a:rPr lang="en-US" b="1" dirty="0" err="1" smtClean="0">
                <a:solidFill>
                  <a:schemeClr val="accent2">
                    <a:lumMod val="75000"/>
                  </a:schemeClr>
                </a:solidFill>
              </a:rPr>
              <a:t>Proletarsk</a:t>
            </a:r>
            <a:endParaRPr lang="ru-RU" b="1" dirty="0">
              <a:solidFill>
                <a:schemeClr val="accent2">
                  <a:lumMod val="75000"/>
                </a:schemeClr>
              </a:solidFill>
            </a:endParaRPr>
          </a:p>
        </p:txBody>
      </p:sp>
      <p:sp>
        <p:nvSpPr>
          <p:cNvPr id="4" name="Блок-схема: документ 3"/>
          <p:cNvSpPr/>
          <p:nvPr/>
        </p:nvSpPr>
        <p:spPr>
          <a:xfrm>
            <a:off x="918339" y="5096940"/>
            <a:ext cx="1542691" cy="1328468"/>
          </a:xfrm>
          <a:prstGeom prst="flowChartDocumen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solidFill>
              </a:rPr>
              <a:t>«</a:t>
            </a:r>
            <a:r>
              <a:rPr lang="en-US" dirty="0" smtClean="0">
                <a:solidFill>
                  <a:schemeClr val="tx1"/>
                </a:solidFill>
              </a:rPr>
              <a:t>Helping the children of </a:t>
            </a:r>
            <a:r>
              <a:rPr lang="en-US" dirty="0" err="1" smtClean="0">
                <a:solidFill>
                  <a:schemeClr val="tx1"/>
                </a:solidFill>
              </a:rPr>
              <a:t>Donbass</a:t>
            </a:r>
            <a:r>
              <a:rPr lang="ru-RU" dirty="0" smtClean="0">
                <a:solidFill>
                  <a:schemeClr val="tx1"/>
                </a:solidFill>
              </a:rPr>
              <a:t>», </a:t>
            </a:r>
            <a:r>
              <a:rPr lang="en-US" dirty="0" smtClean="0"/>
              <a:t>f</a:t>
            </a:r>
            <a:endParaRPr lang="ru-RU" dirty="0"/>
          </a:p>
        </p:txBody>
      </p:sp>
      <p:sp>
        <p:nvSpPr>
          <p:cNvPr id="5" name="Блок-схема: документ 4"/>
          <p:cNvSpPr/>
          <p:nvPr/>
        </p:nvSpPr>
        <p:spPr>
          <a:xfrm>
            <a:off x="4725409" y="5093488"/>
            <a:ext cx="1542691" cy="1328468"/>
          </a:xfrm>
          <a:prstGeom prst="flowChartDocumen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solidFill>
              </a:rPr>
              <a:t>«</a:t>
            </a:r>
            <a:r>
              <a:rPr lang="en-US" dirty="0" smtClean="0">
                <a:solidFill>
                  <a:schemeClr val="tx1"/>
                </a:solidFill>
              </a:rPr>
              <a:t>The lessons of kindness</a:t>
            </a:r>
            <a:r>
              <a:rPr lang="ru-RU" dirty="0" smtClean="0">
                <a:solidFill>
                  <a:schemeClr val="tx1"/>
                </a:solidFill>
              </a:rPr>
              <a:t>»</a:t>
            </a:r>
            <a:r>
              <a:rPr lang="ru-RU" dirty="0" smtClean="0"/>
              <a:t>»,</a:t>
            </a:r>
            <a:endParaRPr lang="ru-RU" dirty="0">
              <a:solidFill>
                <a:schemeClr val="tx1"/>
              </a:solidFill>
            </a:endParaRPr>
          </a:p>
        </p:txBody>
      </p:sp>
      <p:sp>
        <p:nvSpPr>
          <p:cNvPr id="6" name="Блок-схема: документ 5"/>
          <p:cNvSpPr/>
          <p:nvPr/>
        </p:nvSpPr>
        <p:spPr>
          <a:xfrm>
            <a:off x="2882173" y="5093488"/>
            <a:ext cx="1542691" cy="1328468"/>
          </a:xfrm>
          <a:prstGeom prst="flowChartDocumen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a:t>
            </a:r>
            <a:r>
              <a:rPr lang="ru-RU" dirty="0" smtClean="0">
                <a:solidFill>
                  <a:schemeClr val="tx1"/>
                </a:solidFill>
              </a:rPr>
              <a:t>«</a:t>
            </a:r>
            <a:r>
              <a:rPr lang="en-US" dirty="0" smtClean="0">
                <a:solidFill>
                  <a:schemeClr val="tx1"/>
                </a:solidFill>
              </a:rPr>
              <a:t>We don`t leave ours</a:t>
            </a:r>
            <a:r>
              <a:rPr lang="ru-RU" dirty="0" smtClean="0">
                <a:solidFill>
                  <a:schemeClr val="tx1"/>
                </a:solidFill>
              </a:rPr>
              <a:t>»</a:t>
            </a:r>
            <a:r>
              <a:rPr lang="ru-RU" dirty="0" smtClean="0"/>
              <a:t>»,</a:t>
            </a:r>
            <a:endParaRPr lang="ru-RU" dirty="0"/>
          </a:p>
        </p:txBody>
      </p:sp>
      <p:sp>
        <p:nvSpPr>
          <p:cNvPr id="7" name="Блок-схема: документ 6"/>
          <p:cNvSpPr/>
          <p:nvPr/>
        </p:nvSpPr>
        <p:spPr>
          <a:xfrm>
            <a:off x="6659880" y="5096940"/>
            <a:ext cx="1542691" cy="1328468"/>
          </a:xfrm>
          <a:prstGeom prst="flowChartDocumen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solidFill>
              </a:rPr>
              <a:t>«</a:t>
            </a:r>
            <a:r>
              <a:rPr lang="en-US" dirty="0" smtClean="0">
                <a:solidFill>
                  <a:schemeClr val="tx1"/>
                </a:solidFill>
              </a:rPr>
              <a:t>Understand yourself- </a:t>
            </a:r>
            <a:r>
              <a:rPr lang="en-US" dirty="0" err="1" smtClean="0">
                <a:solidFill>
                  <a:schemeClr val="tx1"/>
                </a:solidFill>
              </a:rPr>
              <a:t>understend</a:t>
            </a:r>
            <a:r>
              <a:rPr lang="en-US" dirty="0" smtClean="0">
                <a:solidFill>
                  <a:schemeClr val="tx1"/>
                </a:solidFill>
              </a:rPr>
              <a:t> the others</a:t>
            </a:r>
            <a:r>
              <a:rPr lang="ru-RU" dirty="0" smtClean="0">
                <a:solidFill>
                  <a:schemeClr val="tx1"/>
                </a:solidFill>
              </a:rPr>
              <a:t>!»</a:t>
            </a:r>
            <a:endParaRPr lang="ru-RU" dirty="0">
              <a:solidFill>
                <a:schemeClr val="tx1"/>
              </a:solidFill>
            </a:endParaRPr>
          </a:p>
        </p:txBody>
      </p:sp>
      <p:sp>
        <p:nvSpPr>
          <p:cNvPr id="8" name="Блок-схема: документ 7"/>
          <p:cNvSpPr/>
          <p:nvPr/>
        </p:nvSpPr>
        <p:spPr>
          <a:xfrm>
            <a:off x="10232252" y="5093488"/>
            <a:ext cx="1542691" cy="1328468"/>
          </a:xfrm>
          <a:prstGeom prst="flowChartDocumen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solidFill>
                  <a:schemeClr val="tx1"/>
                </a:solidFill>
              </a:rPr>
              <a:t>«</a:t>
            </a:r>
            <a:r>
              <a:rPr lang="en-US" sz="1600" dirty="0" smtClean="0">
                <a:solidFill>
                  <a:schemeClr val="tx1"/>
                </a:solidFill>
              </a:rPr>
              <a:t>Formation of comfortable city environment</a:t>
            </a:r>
            <a:r>
              <a:rPr lang="ru-RU" sz="1600" dirty="0" smtClean="0">
                <a:solidFill>
                  <a:schemeClr val="tx1"/>
                </a:solidFill>
              </a:rPr>
              <a:t>»</a:t>
            </a:r>
            <a:endParaRPr lang="ru-RU" sz="1600" dirty="0">
              <a:solidFill>
                <a:schemeClr val="tx1"/>
              </a:solidFill>
            </a:endParaRPr>
          </a:p>
        </p:txBody>
      </p:sp>
      <p:sp>
        <p:nvSpPr>
          <p:cNvPr id="9" name="Блок-схема: документ 8"/>
          <p:cNvSpPr/>
          <p:nvPr/>
        </p:nvSpPr>
        <p:spPr>
          <a:xfrm>
            <a:off x="8503116" y="5096940"/>
            <a:ext cx="1542691" cy="1328468"/>
          </a:xfrm>
          <a:prstGeom prst="flowChartDocumen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solidFill>
              </a:rPr>
              <a:t>«</a:t>
            </a:r>
            <a:r>
              <a:rPr lang="en-US" dirty="0" smtClean="0">
                <a:solidFill>
                  <a:schemeClr val="tx1"/>
                </a:solidFill>
              </a:rPr>
              <a:t>Become a volunteer</a:t>
            </a:r>
            <a:r>
              <a:rPr lang="ru-RU" dirty="0" smtClean="0">
                <a:solidFill>
                  <a:schemeClr val="tx1"/>
                </a:solidFill>
              </a:rPr>
              <a:t>»</a:t>
            </a:r>
            <a:r>
              <a:rPr lang="ru-RU" dirty="0" smtClean="0"/>
              <a:t>»,</a:t>
            </a:r>
            <a:endParaRPr lang="ru-RU" dirty="0"/>
          </a:p>
        </p:txBody>
      </p:sp>
      <p:sp>
        <p:nvSpPr>
          <p:cNvPr id="10" name="Блок-схема: документ 9"/>
          <p:cNvSpPr/>
          <p:nvPr/>
        </p:nvSpPr>
        <p:spPr>
          <a:xfrm>
            <a:off x="9290228" y="3337052"/>
            <a:ext cx="1630019" cy="1328468"/>
          </a:xfrm>
          <a:prstGeom prst="flowChartDocumen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solidFill>
              </a:rPr>
              <a:t>«</a:t>
            </a:r>
            <a:r>
              <a:rPr lang="en-US" dirty="0" err="1" smtClean="0">
                <a:solidFill>
                  <a:schemeClr val="tx1"/>
                </a:solidFill>
              </a:rPr>
              <a:t>St.George`s</a:t>
            </a:r>
            <a:r>
              <a:rPr lang="en-US" dirty="0" smtClean="0">
                <a:solidFill>
                  <a:schemeClr val="tx1"/>
                </a:solidFill>
              </a:rPr>
              <a:t> ribbon</a:t>
            </a:r>
            <a:r>
              <a:rPr lang="ru-RU" dirty="0" smtClean="0">
                <a:solidFill>
                  <a:schemeClr val="tx1"/>
                </a:solidFill>
              </a:rPr>
              <a:t>»</a:t>
            </a:r>
            <a:endParaRPr lang="ru-RU" dirty="0">
              <a:solidFill>
                <a:schemeClr val="tx1"/>
              </a:solidFill>
            </a:endParaRPr>
          </a:p>
        </p:txBody>
      </p:sp>
      <p:sp>
        <p:nvSpPr>
          <p:cNvPr id="11" name="Блок-схема: документ 10"/>
          <p:cNvSpPr/>
          <p:nvPr/>
        </p:nvSpPr>
        <p:spPr>
          <a:xfrm>
            <a:off x="1579313" y="3221648"/>
            <a:ext cx="1542691" cy="1328468"/>
          </a:xfrm>
          <a:prstGeom prst="flowChartDocumen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solidFill>
              </a:rPr>
              <a:t>«</a:t>
            </a:r>
            <a:r>
              <a:rPr lang="en-US" dirty="0" smtClean="0">
                <a:solidFill>
                  <a:schemeClr val="tx1"/>
                </a:solidFill>
              </a:rPr>
              <a:t>The heirs of Victory</a:t>
            </a:r>
            <a:r>
              <a:rPr lang="ru-RU" dirty="0" smtClean="0">
                <a:solidFill>
                  <a:schemeClr val="tx1"/>
                </a:solidFill>
              </a:rPr>
              <a:t>»</a:t>
            </a:r>
            <a:endParaRPr lang="ru-RU" dirty="0">
              <a:solidFill>
                <a:schemeClr val="tx1"/>
              </a:solidFill>
            </a:endParaRPr>
          </a:p>
        </p:txBody>
      </p:sp>
      <p:sp>
        <p:nvSpPr>
          <p:cNvPr id="16" name="Сердце 15"/>
          <p:cNvSpPr/>
          <p:nvPr/>
        </p:nvSpPr>
        <p:spPr>
          <a:xfrm>
            <a:off x="4577750" y="1857855"/>
            <a:ext cx="3699975" cy="2608267"/>
          </a:xfrm>
          <a:prstGeom prst="hear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3" name="Заголовок 1"/>
          <p:cNvSpPr>
            <a:spLocks noGrp="1"/>
          </p:cNvSpPr>
          <p:nvPr>
            <p:ph idx="1"/>
          </p:nvPr>
        </p:nvSpPr>
        <p:spPr>
          <a:xfrm>
            <a:off x="896938" y="1825625"/>
            <a:ext cx="10515600" cy="4351338"/>
          </a:xfrm>
          <a:ln>
            <a:solidFill>
              <a:schemeClr val="tx1"/>
            </a:solidFill>
            <a:bevel/>
          </a:ln>
        </p:spPr>
        <p:txBody>
          <a:bodyPr>
            <a:normAutofit/>
          </a:bodyPr>
          <a:lstStyle/>
          <a:p>
            <a:pPr marL="0" indent="0" algn="ctr">
              <a:buNone/>
            </a:pPr>
            <a:endParaRPr lang="en-US" sz="2800" dirty="0" smtClean="0"/>
          </a:p>
          <a:p>
            <a:pPr algn="ctr"/>
            <a:r>
              <a:rPr lang="en-US" sz="2800" dirty="0" smtClean="0"/>
              <a:t>    </a:t>
            </a:r>
            <a:r>
              <a:rPr lang="en-US" b="1" dirty="0"/>
              <a:t>VOLUNTEER  SQUAD</a:t>
            </a:r>
          </a:p>
          <a:p>
            <a:pPr algn="ctr"/>
            <a:r>
              <a:rPr lang="ru-RU" b="1" dirty="0"/>
              <a:t>«</a:t>
            </a:r>
            <a:r>
              <a:rPr lang="en-US" b="1" dirty="0"/>
              <a:t>Burning heart</a:t>
            </a:r>
            <a:r>
              <a:rPr lang="ru-RU" b="1" dirty="0"/>
              <a:t>»</a:t>
            </a:r>
            <a:endParaRPr lang="ru-RU"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a:p>
            <a:pPr marL="0" indent="0" algn="ctr">
              <a:buNone/>
            </a:pPr>
            <a:endParaRPr lang="ru-RU" sz="2800" dirty="0"/>
          </a:p>
        </p:txBody>
      </p:sp>
      <p:sp>
        <p:nvSpPr>
          <p:cNvPr id="3" name="Стрелка вниз 2"/>
          <p:cNvSpPr/>
          <p:nvPr/>
        </p:nvSpPr>
        <p:spPr>
          <a:xfrm rot="2721277">
            <a:off x="4436535" y="3912000"/>
            <a:ext cx="227460" cy="11450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Стрелка вниз 13"/>
          <p:cNvSpPr/>
          <p:nvPr/>
        </p:nvSpPr>
        <p:spPr>
          <a:xfrm>
            <a:off x="7231372" y="3951891"/>
            <a:ext cx="199853" cy="11450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 name="Стрелка вниз 20"/>
          <p:cNvSpPr/>
          <p:nvPr/>
        </p:nvSpPr>
        <p:spPr>
          <a:xfrm>
            <a:off x="5347395" y="3925827"/>
            <a:ext cx="199853" cy="11450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 name="Стрелка вниз 21"/>
          <p:cNvSpPr/>
          <p:nvPr/>
        </p:nvSpPr>
        <p:spPr>
          <a:xfrm rot="19333818">
            <a:off x="8238910" y="3960451"/>
            <a:ext cx="197158" cy="110101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Стрелка вниз 22"/>
          <p:cNvSpPr/>
          <p:nvPr/>
        </p:nvSpPr>
        <p:spPr>
          <a:xfrm rot="3073580">
            <a:off x="3366710" y="3107631"/>
            <a:ext cx="272998" cy="23401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 name="Стрелка вниз 23"/>
          <p:cNvSpPr/>
          <p:nvPr/>
        </p:nvSpPr>
        <p:spPr>
          <a:xfrm rot="18323716">
            <a:off x="9041961" y="3061920"/>
            <a:ext cx="207757" cy="260321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5" name="Стрелка вниз 24"/>
          <p:cNvSpPr/>
          <p:nvPr/>
        </p:nvSpPr>
        <p:spPr>
          <a:xfrm rot="4150094">
            <a:off x="3722442" y="2588842"/>
            <a:ext cx="213598" cy="116992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 name="Стрелка вниз 25"/>
          <p:cNvSpPr/>
          <p:nvPr/>
        </p:nvSpPr>
        <p:spPr>
          <a:xfrm rot="18244751">
            <a:off x="8636131" y="2731041"/>
            <a:ext cx="216424" cy="106795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24159048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1525" y="89080"/>
            <a:ext cx="10515600" cy="1325563"/>
          </a:xfrm>
        </p:spPr>
        <p:txBody>
          <a:bodyPr>
            <a:normAutofit/>
          </a:bodyPr>
          <a:lstStyle/>
          <a:p>
            <a:pPr algn="ctr"/>
            <a:r>
              <a:rPr lang="en-US" sz="3200" b="1" dirty="0" smtClean="0"/>
              <a:t>Volunteers of to be kind</a:t>
            </a:r>
            <a:endParaRPr lang="ru-RU" sz="3200" b="1" dirty="0"/>
          </a:p>
        </p:txBody>
      </p:sp>
      <p:pic>
        <p:nvPicPr>
          <p:cNvPr id="5" name="Объект 4" descr="https://sun9-24.userapi.com/impg/qtXfmdyqAYstuQhku7rP3cNMGlfXvG6b62KU_Q/dCbnCmzHxNM.jpg?size=1280x576&amp;quality=95&amp;sign=3c5f212c7b51be6cb341c81c32bc6412&amp;type=album"/>
          <p:cNvPicPr>
            <a:picLocks noGrp="1"/>
          </p:cNvPicPr>
          <p:nvPr>
            <p:ph sz="half" idx="2"/>
          </p:nvPr>
        </p:nvPicPr>
        <p:blipFill rotWithShape="1">
          <a:blip r:embed="rId2" cstate="print">
            <a:extLst>
              <a:ext uri="{28A0092B-C50C-407E-A947-70E740481C1C}">
                <a14:useLocalDpi xmlns:a14="http://schemas.microsoft.com/office/drawing/2010/main" val="0"/>
              </a:ext>
            </a:extLst>
          </a:blip>
          <a:srcRect l="25035" r="29135"/>
          <a:stretch/>
        </p:blipFill>
        <p:spPr bwMode="auto">
          <a:xfrm>
            <a:off x="6437189" y="1414643"/>
            <a:ext cx="5181599" cy="4677102"/>
          </a:xfrm>
          <a:prstGeom prst="rect">
            <a:avLst/>
          </a:prstGeom>
          <a:noFill/>
          <a:ln>
            <a:noFill/>
          </a:ln>
          <a:extLst>
            <a:ext uri="{53640926-AAD7-44D8-BBD7-CCE9431645EC}">
              <a14:shadowObscured xmlns:a14="http://schemas.microsoft.com/office/drawing/2010/main"/>
            </a:ext>
          </a:extLst>
        </p:spPr>
      </p:pic>
      <p:sp>
        <p:nvSpPr>
          <p:cNvPr id="4" name="Прямоугольник 3"/>
          <p:cNvSpPr/>
          <p:nvPr/>
        </p:nvSpPr>
        <p:spPr>
          <a:xfrm>
            <a:off x="937186" y="1199371"/>
            <a:ext cx="4855680" cy="3170099"/>
          </a:xfrm>
          <a:prstGeom prst="rect">
            <a:avLst/>
          </a:prstGeom>
        </p:spPr>
        <p:txBody>
          <a:bodyPr wrap="square">
            <a:spAutoFit/>
          </a:bodyPr>
          <a:lstStyle/>
          <a:p>
            <a:pPr lvl="0" algn="just"/>
            <a:r>
              <a:rPr lang="en-US" sz="2000" dirty="0"/>
              <a:t>On the 6</a:t>
            </a:r>
            <a:r>
              <a:rPr lang="en-US" sz="2000" baseline="30000" dirty="0"/>
              <a:t>th</a:t>
            </a:r>
            <a:r>
              <a:rPr lang="en-US" sz="2000" dirty="0"/>
              <a:t> of September 2023 on the day of solidarity of struggle with terrorism pupils </a:t>
            </a:r>
            <a:r>
              <a:rPr lang="ru-RU" sz="2000" dirty="0" smtClean="0"/>
              <a:t> </a:t>
            </a:r>
            <a:r>
              <a:rPr lang="en-US" sz="2000" dirty="0" smtClean="0"/>
              <a:t>took </a:t>
            </a:r>
            <a:r>
              <a:rPr lang="en-US" sz="2000" dirty="0"/>
              <a:t>part in all-Russian action </a:t>
            </a:r>
            <a:r>
              <a:rPr lang="ru-RU" sz="2000" dirty="0" smtClean="0"/>
              <a:t>   </a:t>
            </a:r>
            <a:r>
              <a:rPr lang="en-US" sz="2000" dirty="0" smtClean="0"/>
              <a:t>« </a:t>
            </a:r>
            <a:r>
              <a:rPr lang="en-US" sz="2000" dirty="0"/>
              <a:t>A drop of life». This action is dedicated to events which took place in the firsts September days in 2004 in </a:t>
            </a:r>
            <a:r>
              <a:rPr lang="en-US" sz="2000" dirty="0" err="1"/>
              <a:t>Beslan</a:t>
            </a:r>
            <a:r>
              <a:rPr lang="en-US" sz="2000" dirty="0"/>
              <a:t> </a:t>
            </a:r>
            <a:r>
              <a:rPr lang="en-US" sz="2000" dirty="0" err="1"/>
              <a:t>Norfh</a:t>
            </a:r>
            <a:r>
              <a:rPr lang="en-US" sz="2000" dirty="0"/>
              <a:t> Ossetia. </a:t>
            </a:r>
            <a:r>
              <a:rPr lang="en-US" sz="2000" dirty="0" smtClean="0"/>
              <a:t>«</a:t>
            </a:r>
            <a:r>
              <a:rPr lang="en-US" sz="2000" dirty="0"/>
              <a:t>A drop of life» calls for remembering all the victims of terrorism, died law enforcement officers, symbolically get drunk all those who is no longer with us. </a:t>
            </a:r>
            <a:endParaRPr lang="ru-RU" sz="2000" dirty="0"/>
          </a:p>
        </p:txBody>
      </p:sp>
      <p:pic>
        <p:nvPicPr>
          <p:cNvPr id="6" name="Picture 7" descr="news0717-233-xx"/>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7186" y="4528868"/>
            <a:ext cx="4003341" cy="2122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3742631"/>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727</TotalTime>
  <Words>877</Words>
  <Application>Microsoft Office PowerPoint</Application>
  <PresentationFormat>Широкоэкранный</PresentationFormat>
  <Paragraphs>59</Paragraphs>
  <Slides>17</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17</vt:i4>
      </vt:variant>
    </vt:vector>
  </HeadingPairs>
  <TitlesOfParts>
    <vt:vector size="22" baseType="lpstr">
      <vt:lpstr>Arial</vt:lpstr>
      <vt:lpstr>Calibri</vt:lpstr>
      <vt:lpstr>Calibri Light</vt:lpstr>
      <vt:lpstr>Times New Roman</vt:lpstr>
      <vt:lpstr>Тема Office</vt:lpstr>
      <vt:lpstr>Презентация PowerPoint</vt:lpstr>
      <vt:lpstr>Презентация PowerPoint</vt:lpstr>
      <vt:lpstr>From the history of Volunteering. </vt:lpstr>
      <vt:lpstr>Презентация PowerPoint</vt:lpstr>
      <vt:lpstr>Презентация PowerPoint</vt:lpstr>
      <vt:lpstr>Презентация PowerPoint</vt:lpstr>
      <vt:lpstr>Презентация PowerPoint</vt:lpstr>
      <vt:lpstr>Movements created on the basis of the gymnasium №3 of  town Proletarsk</vt:lpstr>
      <vt:lpstr>Volunteers of to be kind</vt:lpstr>
      <vt:lpstr> Actions «The package to a soldier», «Congratulate the defender», «The desk of hero» https://vk.com /wall-215736920_337 https://vk.com/wall-215736920_165 https://vk.com/wall-215736920_32</vt:lpstr>
      <vt:lpstr>Презентация PowerPoint</vt:lpstr>
      <vt:lpstr>Презентация PowerPoint</vt:lpstr>
      <vt:lpstr>Презентация PowerPoint</vt:lpstr>
      <vt:lpstr>BRAVE SMALL HEART All Russian action of the «Movement of the first» - «Brave small heart» dedicated to the International Day of young hero- antifascist, became a reminder about the important mission of «The first!» It is a conservation of historic memory. The volunteer of this movement held  an extra-curricular event `Beardless heroes`. Volunteers arranged the stand  «Small heroes of a big war».</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1</dc:creator>
  <cp:lastModifiedBy>1</cp:lastModifiedBy>
  <cp:revision>71</cp:revision>
  <dcterms:created xsi:type="dcterms:W3CDTF">2024-03-10T18:15:14Z</dcterms:created>
  <dcterms:modified xsi:type="dcterms:W3CDTF">2024-03-14T14:27:58Z</dcterms:modified>
</cp:coreProperties>
</file>