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64908D-C755-41A9-AC7D-8013B555B2C4}" v="15" dt="2024-03-09T14:05:02.3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80" d="100"/>
          <a:sy n="80" d="100"/>
        </p:scale>
        <p:origin x="-139" y="235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3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3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20BC7-6E67-4CF3-98B5-7538D3D8EB12}" type="datetimeFigureOut">
              <a:t>09.03.2024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-273050" y="1828800"/>
            <a:ext cx="8775700" cy="493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822325" y="7040563"/>
            <a:ext cx="6584950" cy="57610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3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3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1FDF9-AB1A-4655-9625-E56701854E6F}" type="slidenum"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4145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5" name="Text 2"/>
          <p:cNvSpPr/>
          <p:nvPr/>
        </p:nvSpPr>
        <p:spPr>
          <a:xfrm>
            <a:off x="833199" y="2998470"/>
            <a:ext cx="6665952" cy="83319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6561"/>
              </a:lnSpc>
              <a:buNone/>
            </a:pPr>
            <a:r>
              <a:rPr lang="ru-RU" sz="5249" kern="0" spc="-157" dirty="0" smtClean="0">
                <a:solidFill>
                  <a:srgbClr val="FFFFFF"/>
                </a:solidFill>
                <a:ea typeface="Roboto Mono" pitchFamily="34" charset="-122"/>
              </a:rPr>
              <a:t>Экология и человек</a:t>
            </a:r>
            <a:endParaRPr lang="en-US" sz="5249" dirty="0"/>
          </a:p>
        </p:txBody>
      </p:sp>
      <p:sp>
        <p:nvSpPr>
          <p:cNvPr id="6" name="Text 3"/>
          <p:cNvSpPr/>
          <p:nvPr/>
        </p:nvSpPr>
        <p:spPr>
          <a:xfrm>
            <a:off x="833199" y="4164925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endParaRPr lang="en-US" sz="175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151" y="114300"/>
            <a:ext cx="7131248" cy="811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025843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Вырубка лесов</a:t>
            </a:r>
            <a:endParaRPr lang="en-US" sz="4374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993" y="2303383"/>
            <a:ext cx="3156347" cy="1578173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37993" y="4131469"/>
            <a:ext cx="315634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Угроза биоразнообразию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037993" y="5048012"/>
            <a:ext cx="3156347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Вырубка лесов приводит к потере множества видов растений и животных, а также их естественных мест обитания.</a:t>
            </a:r>
            <a:endParaRPr lang="en-US" sz="17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3932" y="2303383"/>
            <a:ext cx="3156347" cy="1972628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743932" y="452592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Угроза климату</a:t>
            </a:r>
            <a:endParaRPr lang="en-US" sz="2187" dirty="0"/>
          </a:p>
        </p:txBody>
      </p:sp>
      <p:sp>
        <p:nvSpPr>
          <p:cNvPr id="10" name="Text 6"/>
          <p:cNvSpPr/>
          <p:nvPr/>
        </p:nvSpPr>
        <p:spPr>
          <a:xfrm>
            <a:off x="5743932" y="5095280"/>
            <a:ext cx="3156347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Леса играют важную роль в поглощении углекислого газа. Их вырубка приводит к увеличению парниковых газов в атмосфере.</a:t>
            </a:r>
            <a:endParaRPr lang="en-US" sz="175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9872" y="2303383"/>
            <a:ext cx="3156347" cy="2104192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449872" y="4657487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Масштабы проблемы</a:t>
            </a:r>
            <a:endParaRPr lang="en-US" sz="2187" dirty="0"/>
          </a:p>
        </p:txBody>
      </p:sp>
      <p:sp>
        <p:nvSpPr>
          <p:cNvPr id="13" name="Text 8"/>
          <p:cNvSpPr/>
          <p:nvPr/>
        </p:nvSpPr>
        <p:spPr>
          <a:xfrm>
            <a:off x="9449872" y="5226844"/>
            <a:ext cx="3156347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Каждую минуту теряется площадь лесов, эквивалентная футбольному полю, в результате этой деятельности.</a:t>
            </a:r>
            <a:endParaRPr lang="en-US" sz="1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655564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Изменение климата</a:t>
            </a:r>
            <a:endParaRPr lang="en-US" sz="4374" dirty="0"/>
          </a:p>
        </p:txBody>
      </p:sp>
      <p:sp>
        <p:nvSpPr>
          <p:cNvPr id="5" name="Shape 3"/>
          <p:cNvSpPr/>
          <p:nvPr/>
        </p:nvSpPr>
        <p:spPr>
          <a:xfrm>
            <a:off x="2037993" y="2794278"/>
            <a:ext cx="1759029" cy="1280160"/>
          </a:xfrm>
          <a:prstGeom prst="roundRect">
            <a:avLst>
              <a:gd name="adj" fmla="val 10414"/>
            </a:avLst>
          </a:prstGeom>
          <a:solidFill>
            <a:srgbClr val="0F0F0F"/>
          </a:solidFill>
          <a:ln/>
        </p:spPr>
      </p:sp>
      <p:sp>
        <p:nvSpPr>
          <p:cNvPr id="6" name="Text 4"/>
          <p:cNvSpPr/>
          <p:nvPr/>
        </p:nvSpPr>
        <p:spPr>
          <a:xfrm>
            <a:off x="2260163" y="3184327"/>
            <a:ext cx="158353" cy="4999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937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1</a:t>
            </a:r>
            <a:endParaRPr lang="en-US" sz="2187" dirty="0"/>
          </a:p>
        </p:txBody>
      </p:sp>
      <p:sp>
        <p:nvSpPr>
          <p:cNvPr id="7" name="Text 5"/>
          <p:cNvSpPr/>
          <p:nvPr/>
        </p:nvSpPr>
        <p:spPr>
          <a:xfrm>
            <a:off x="4019193" y="3016448"/>
            <a:ext cx="3324106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Повышение температуры</a:t>
            </a:r>
            <a:endParaRPr lang="en-US" sz="2187" dirty="0"/>
          </a:p>
        </p:txBody>
      </p:sp>
      <p:sp>
        <p:nvSpPr>
          <p:cNvPr id="8" name="Text 6"/>
          <p:cNvSpPr/>
          <p:nvPr/>
        </p:nvSpPr>
        <p:spPr>
          <a:xfrm>
            <a:off x="4019193" y="3496866"/>
            <a:ext cx="4011454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Избыточный выброс парниковых газов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3908107" y="4048750"/>
            <a:ext cx="8573214" cy="22205"/>
          </a:xfrm>
          <a:prstGeom prst="rect">
            <a:avLst/>
          </a:prstGeom>
          <a:solidFill>
            <a:srgbClr val="7F9919"/>
          </a:solidFill>
          <a:ln/>
        </p:spPr>
      </p:sp>
      <p:sp>
        <p:nvSpPr>
          <p:cNvPr id="10" name="Shape 8"/>
          <p:cNvSpPr/>
          <p:nvPr/>
        </p:nvSpPr>
        <p:spPr>
          <a:xfrm>
            <a:off x="2037993" y="4185523"/>
            <a:ext cx="3518059" cy="1138714"/>
          </a:xfrm>
          <a:prstGeom prst="roundRect">
            <a:avLst>
              <a:gd name="adj" fmla="val 11708"/>
            </a:avLst>
          </a:prstGeom>
          <a:solidFill>
            <a:srgbClr val="0F0F0F"/>
          </a:solidFill>
          <a:ln/>
        </p:spPr>
      </p:sp>
      <p:sp>
        <p:nvSpPr>
          <p:cNvPr id="11" name="Text 9"/>
          <p:cNvSpPr/>
          <p:nvPr/>
        </p:nvSpPr>
        <p:spPr>
          <a:xfrm>
            <a:off x="2260163" y="4504849"/>
            <a:ext cx="158353" cy="4999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937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2</a:t>
            </a:r>
            <a:endParaRPr lang="en-US" sz="2187" dirty="0"/>
          </a:p>
        </p:txBody>
      </p:sp>
      <p:sp>
        <p:nvSpPr>
          <p:cNvPr id="12" name="Text 10"/>
          <p:cNvSpPr/>
          <p:nvPr/>
        </p:nvSpPr>
        <p:spPr>
          <a:xfrm>
            <a:off x="5778222" y="4407694"/>
            <a:ext cx="6592014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Увеличение частоты экстремальных погодных явлений</a:t>
            </a:r>
            <a:endParaRPr lang="en-US" sz="2187" dirty="0"/>
          </a:p>
        </p:txBody>
      </p:sp>
      <p:sp>
        <p:nvSpPr>
          <p:cNvPr id="13" name="Shape 11"/>
          <p:cNvSpPr/>
          <p:nvPr/>
        </p:nvSpPr>
        <p:spPr>
          <a:xfrm>
            <a:off x="5667137" y="5298549"/>
            <a:ext cx="6814185" cy="22205"/>
          </a:xfrm>
          <a:prstGeom prst="rect">
            <a:avLst/>
          </a:prstGeom>
          <a:solidFill>
            <a:srgbClr val="7F9919"/>
          </a:solidFill>
          <a:ln/>
        </p:spPr>
      </p:sp>
      <p:sp>
        <p:nvSpPr>
          <p:cNvPr id="14" name="Shape 12"/>
          <p:cNvSpPr/>
          <p:nvPr/>
        </p:nvSpPr>
        <p:spPr>
          <a:xfrm>
            <a:off x="2037993" y="5435322"/>
            <a:ext cx="5277207" cy="1138714"/>
          </a:xfrm>
          <a:prstGeom prst="roundRect">
            <a:avLst>
              <a:gd name="adj" fmla="val 11708"/>
            </a:avLst>
          </a:prstGeom>
          <a:solidFill>
            <a:srgbClr val="0F0F0F"/>
          </a:solidFill>
          <a:ln/>
        </p:spPr>
      </p:sp>
      <p:sp>
        <p:nvSpPr>
          <p:cNvPr id="15" name="Text 13"/>
          <p:cNvSpPr/>
          <p:nvPr/>
        </p:nvSpPr>
        <p:spPr>
          <a:xfrm>
            <a:off x="2260163" y="5754648"/>
            <a:ext cx="158353" cy="4999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937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3</a:t>
            </a:r>
            <a:endParaRPr lang="en-US" sz="2187" dirty="0"/>
          </a:p>
        </p:txBody>
      </p:sp>
      <p:sp>
        <p:nvSpPr>
          <p:cNvPr id="16" name="Text 14"/>
          <p:cNvSpPr/>
          <p:nvPr/>
        </p:nvSpPr>
        <p:spPr>
          <a:xfrm>
            <a:off x="7537371" y="5657493"/>
            <a:ext cx="4832866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Изменения в распределении осадков</a:t>
            </a:r>
            <a:endParaRPr lang="en-US" sz="2187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333024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Роль каждого человека в сохранении экологии</a:t>
            </a:r>
            <a:endParaRPr lang="en-US" sz="4374" dirty="0"/>
          </a:p>
        </p:txBody>
      </p:sp>
      <p:sp>
        <p:nvSpPr>
          <p:cNvPr id="5" name="Text 3"/>
          <p:cNvSpPr/>
          <p:nvPr/>
        </p:nvSpPr>
        <p:spPr>
          <a:xfrm>
            <a:off x="2037993" y="3254931"/>
            <a:ext cx="500622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Каждый человек может внести вклад в сохранение экологии, начиная с собственных привычек и принципов потребления.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2037993" y="4521041"/>
            <a:ext cx="500622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Мы можем беречь воду, экономить электроэнергию, уменьшать использование пластика и выбирать экологически чистые товары.</a:t>
            </a:r>
            <a:endParaRPr lang="en-US" sz="175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806" y="3304937"/>
            <a:ext cx="5006221" cy="33416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0"/>
            <a:ext cx="36576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172528"/>
            <a:ext cx="93064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Что нужно сделать, чтобы экология стала лучше</a:t>
            </a:r>
            <a:endParaRPr lang="en-US" sz="4374" dirty="0"/>
          </a:p>
        </p:txBody>
      </p:sp>
      <p:sp>
        <p:nvSpPr>
          <p:cNvPr id="6" name="Shape 3"/>
          <p:cNvSpPr/>
          <p:nvPr/>
        </p:nvSpPr>
        <p:spPr>
          <a:xfrm>
            <a:off x="833199" y="3123724"/>
            <a:ext cx="388739" cy="388739"/>
          </a:xfrm>
          <a:prstGeom prst="roundRect">
            <a:avLst>
              <a:gd name="adj" fmla="val 34295"/>
            </a:avLst>
          </a:prstGeom>
          <a:solidFill>
            <a:srgbClr val="0F0F0F"/>
          </a:solidFill>
          <a:ln/>
        </p:spPr>
      </p:sp>
      <p:sp>
        <p:nvSpPr>
          <p:cNvPr id="7" name="Text 4"/>
          <p:cNvSpPr/>
          <p:nvPr/>
        </p:nvSpPr>
        <p:spPr>
          <a:xfrm>
            <a:off x="1444109" y="3144441"/>
            <a:ext cx="3931206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Сократить использование пластика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1444109" y="3972044"/>
            <a:ext cx="3931206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Переходите на многоразовые товары и отказывайтесь от одноразовых пластиковых изделий.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597485" y="3123724"/>
            <a:ext cx="388739" cy="388739"/>
          </a:xfrm>
          <a:prstGeom prst="roundRect">
            <a:avLst>
              <a:gd name="adj" fmla="val 34295"/>
            </a:avLst>
          </a:prstGeom>
          <a:solidFill>
            <a:srgbClr val="0F0F0F"/>
          </a:solidFill>
          <a:ln/>
        </p:spPr>
      </p:sp>
      <p:sp>
        <p:nvSpPr>
          <p:cNvPr id="10" name="Text 7"/>
          <p:cNvSpPr/>
          <p:nvPr/>
        </p:nvSpPr>
        <p:spPr>
          <a:xfrm>
            <a:off x="6208395" y="3144441"/>
            <a:ext cx="3931206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Поддерживать устойчивые источники энергии</a:t>
            </a:r>
            <a:endParaRPr lang="en-US" sz="2187" dirty="0"/>
          </a:p>
        </p:txBody>
      </p:sp>
      <p:sp>
        <p:nvSpPr>
          <p:cNvPr id="11" name="Text 8"/>
          <p:cNvSpPr/>
          <p:nvPr/>
        </p:nvSpPr>
        <p:spPr>
          <a:xfrm>
            <a:off x="6208395" y="3972044"/>
            <a:ext cx="3931206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Используйте возобновляемую энергию, такую как солнечная или ветровая энергия, чтобы снизить выбросы парниковых газов.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833199" y="5845016"/>
            <a:ext cx="388739" cy="388739"/>
          </a:xfrm>
          <a:prstGeom prst="roundRect">
            <a:avLst>
              <a:gd name="adj" fmla="val 34295"/>
            </a:avLst>
          </a:prstGeom>
          <a:solidFill>
            <a:srgbClr val="0F0F0F"/>
          </a:solidFill>
          <a:ln/>
        </p:spPr>
      </p:sp>
      <p:sp>
        <p:nvSpPr>
          <p:cNvPr id="13" name="Text 10"/>
          <p:cNvSpPr/>
          <p:nvPr/>
        </p:nvSpPr>
        <p:spPr>
          <a:xfrm>
            <a:off x="1444109" y="5865733"/>
            <a:ext cx="601491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Сохранять и восстанавливать экосистемы</a:t>
            </a:r>
            <a:endParaRPr lang="en-US" sz="2187" dirty="0"/>
          </a:p>
        </p:txBody>
      </p:sp>
      <p:sp>
        <p:nvSpPr>
          <p:cNvPr id="14" name="Text 11"/>
          <p:cNvSpPr/>
          <p:nvPr/>
        </p:nvSpPr>
        <p:spPr>
          <a:xfrm>
            <a:off x="1444109" y="6346150"/>
            <a:ext cx="8695492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Защищайте леса, восстанавливайте места с вырубленными деревьями и сохраняйте биоразнообразие.</a:t>
            </a:r>
            <a:endParaRPr lang="en-US" sz="17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576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490799" y="1854279"/>
            <a:ext cx="5699641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Сохранение природы</a:t>
            </a:r>
            <a:endParaRPr lang="en-US" sz="4374" dirty="0"/>
          </a:p>
        </p:txBody>
      </p:sp>
      <p:sp>
        <p:nvSpPr>
          <p:cNvPr id="6" name="Shape 3"/>
          <p:cNvSpPr/>
          <p:nvPr/>
        </p:nvSpPr>
        <p:spPr>
          <a:xfrm>
            <a:off x="4490799" y="2881908"/>
            <a:ext cx="4542115" cy="1990963"/>
          </a:xfrm>
          <a:prstGeom prst="roundRect">
            <a:avLst>
              <a:gd name="adj" fmla="val 6696"/>
            </a:avLst>
          </a:prstGeom>
          <a:solidFill>
            <a:srgbClr val="0F0F0F"/>
          </a:solidFill>
          <a:ln/>
        </p:spPr>
      </p:sp>
      <p:sp>
        <p:nvSpPr>
          <p:cNvPr id="7" name="Text 4"/>
          <p:cNvSpPr/>
          <p:nvPr/>
        </p:nvSpPr>
        <p:spPr>
          <a:xfrm>
            <a:off x="4712970" y="3104078"/>
            <a:ext cx="3798927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Восстановление экосистем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4712970" y="3584496"/>
            <a:ext cx="4097774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Очистка и восстановление районов, разрушенных человеческой деятельностью.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9255085" y="2881908"/>
            <a:ext cx="4542115" cy="1990963"/>
          </a:xfrm>
          <a:prstGeom prst="roundRect">
            <a:avLst>
              <a:gd name="adj" fmla="val 6696"/>
            </a:avLst>
          </a:prstGeom>
          <a:solidFill>
            <a:srgbClr val="0F0F0F"/>
          </a:solidFill>
          <a:ln/>
        </p:spPr>
      </p:sp>
      <p:sp>
        <p:nvSpPr>
          <p:cNvPr id="10" name="Text 7"/>
          <p:cNvSpPr/>
          <p:nvPr/>
        </p:nvSpPr>
        <p:spPr>
          <a:xfrm>
            <a:off x="9477256" y="3104078"/>
            <a:ext cx="30075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Защита редких видов</a:t>
            </a:r>
            <a:endParaRPr lang="en-US" sz="2187" dirty="0"/>
          </a:p>
        </p:txBody>
      </p:sp>
      <p:sp>
        <p:nvSpPr>
          <p:cNvPr id="11" name="Text 8"/>
          <p:cNvSpPr/>
          <p:nvPr/>
        </p:nvSpPr>
        <p:spPr>
          <a:xfrm>
            <a:off x="9477256" y="3584496"/>
            <a:ext cx="4097774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Создание заповедников для сохранения уникальной флоры и фауны.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4490799" y="5095042"/>
            <a:ext cx="9306401" cy="1280160"/>
          </a:xfrm>
          <a:prstGeom prst="roundRect">
            <a:avLst>
              <a:gd name="adj" fmla="val 10414"/>
            </a:avLst>
          </a:prstGeom>
          <a:solidFill>
            <a:srgbClr val="0F0F0F"/>
          </a:solidFill>
          <a:ln/>
        </p:spPr>
      </p:sp>
      <p:sp>
        <p:nvSpPr>
          <p:cNvPr id="13" name="Text 10"/>
          <p:cNvSpPr/>
          <p:nvPr/>
        </p:nvSpPr>
        <p:spPr>
          <a:xfrm>
            <a:off x="4712970" y="5317212"/>
            <a:ext cx="348234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Устранение загрязнения</a:t>
            </a:r>
            <a:endParaRPr lang="en-US" sz="2187" dirty="0"/>
          </a:p>
        </p:txBody>
      </p:sp>
      <p:sp>
        <p:nvSpPr>
          <p:cNvPr id="14" name="Text 11"/>
          <p:cNvSpPr/>
          <p:nvPr/>
        </p:nvSpPr>
        <p:spPr>
          <a:xfrm>
            <a:off x="4712970" y="5797629"/>
            <a:ext cx="8862060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Активное вовлечение в уборку мусора на берегах водоемов и в лесах.</a:t>
            </a:r>
            <a:endParaRPr lang="en-US" sz="17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0791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57600" cy="823079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486156" y="607576"/>
            <a:ext cx="931568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37"/>
              </a:lnSpc>
              <a:buNone/>
            </a:pPr>
            <a:r>
              <a:rPr lang="en-US" sz="4350" kern="0" spc="-130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Практические шаги для охраны окружающей среды</a:t>
            </a:r>
            <a:endParaRPr lang="en-US" sz="43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156" y="2320052"/>
            <a:ext cx="1104781" cy="176772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922288" y="2540913"/>
            <a:ext cx="3462933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en-US" sz="2175" kern="0" spc="-65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Раздельный сбор мусора</a:t>
            </a:r>
            <a:endParaRPr lang="en-US" sz="2175" dirty="0"/>
          </a:p>
        </p:txBody>
      </p:sp>
      <p:sp>
        <p:nvSpPr>
          <p:cNvPr id="8" name="Text 4"/>
          <p:cNvSpPr/>
          <p:nvPr/>
        </p:nvSpPr>
        <p:spPr>
          <a:xfrm>
            <a:off x="5922288" y="3018711"/>
            <a:ext cx="7879556" cy="35349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84"/>
              </a:lnSpc>
              <a:buNone/>
            </a:pPr>
            <a:r>
              <a:rPr lang="en-US" sz="174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Отделяйте пластик, бумагу и стекло для переработки.</a:t>
            </a:r>
            <a:endParaRPr lang="en-US" sz="174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6156" y="4087773"/>
            <a:ext cx="1104781" cy="176772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922288" y="4308634"/>
            <a:ext cx="3148132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en-US" sz="2175" kern="0" spc="-65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Экологические товары</a:t>
            </a:r>
            <a:endParaRPr lang="en-US" sz="2175" dirty="0"/>
          </a:p>
        </p:txBody>
      </p:sp>
      <p:sp>
        <p:nvSpPr>
          <p:cNvPr id="11" name="Text 6"/>
          <p:cNvSpPr/>
          <p:nvPr/>
        </p:nvSpPr>
        <p:spPr>
          <a:xfrm>
            <a:off x="5922288" y="4786432"/>
            <a:ext cx="7879556" cy="35349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84"/>
              </a:lnSpc>
              <a:buNone/>
            </a:pPr>
            <a:r>
              <a:rPr lang="en-US" sz="174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Выбирайте биоразлагаемые и упакованные вторичные товары.</a:t>
            </a:r>
            <a:endParaRPr lang="en-US" sz="174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6156" y="5855494"/>
            <a:ext cx="1104781" cy="1767721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5922288" y="6076355"/>
            <a:ext cx="4092535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en-US" sz="2175" kern="0" spc="-65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Снижение энергопотребления</a:t>
            </a:r>
            <a:endParaRPr lang="en-US" sz="2175" dirty="0"/>
          </a:p>
        </p:txBody>
      </p:sp>
      <p:sp>
        <p:nvSpPr>
          <p:cNvPr id="14" name="Text 8"/>
          <p:cNvSpPr/>
          <p:nvPr/>
        </p:nvSpPr>
        <p:spPr>
          <a:xfrm>
            <a:off x="5922288" y="6554153"/>
            <a:ext cx="7879556" cy="35349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84"/>
              </a:lnSpc>
              <a:buNone/>
            </a:pPr>
            <a:r>
              <a:rPr lang="en-US" sz="174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Используйте энергоэффективные светильники и устройства.</a:t>
            </a:r>
            <a:endParaRPr lang="en-US" sz="174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19599" y="2534722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Заключение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6319599" y="3562350"/>
            <a:ext cx="7477601" cy="21324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На протяжении нашей презентации мы рассмотрели основные проблемы экологии и роль каждого человека в сохранении окружающей среды. Важно понимать, что наша планета нуждается в нашей заботе и внимании. Мы призываем каждого принять на себя ответственность и совершить практические шаги для охраны окружающей среды. Вместе мы можем сделать нашу Землю лучшим местом для жизни.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998470"/>
            <a:ext cx="6665952" cy="83319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6561"/>
              </a:lnSpc>
              <a:buNone/>
            </a:pPr>
            <a:r>
              <a:rPr lang="en-US" sz="5249" kern="0" spc="-157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Введение</a:t>
            </a:r>
            <a:endParaRPr lang="en-US" sz="5249" dirty="0"/>
          </a:p>
        </p:txBody>
      </p:sp>
      <p:sp>
        <p:nvSpPr>
          <p:cNvPr id="6" name="Text 3"/>
          <p:cNvSpPr/>
          <p:nvPr/>
        </p:nvSpPr>
        <p:spPr>
          <a:xfrm>
            <a:off x="833199" y="4164925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Приветствуем вас на презентации на тему "Живи, Земля родная". Мы хотели бы рассказать о важности сохранения окружающей среды и экологических проблемах, с которыми мы сталкиваемся в наше время.</a:t>
            </a:r>
            <a:endParaRPr lang="en-US" sz="1750" dirty="0"/>
          </a:p>
        </p:txBody>
      </p:sp>
    </p:spTree>
    <p:extLst>
      <p:ext uri="{BB962C8B-B14F-4D97-AF65-F5344CB8AC3E}">
        <p14:creationId xmlns:p14="http://schemas.microsoft.com/office/powerpoint/2010/main" val="1424833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0553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312789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920841" y="2821543"/>
            <a:ext cx="8788598" cy="115633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553"/>
              </a:lnSpc>
              <a:buNone/>
            </a:pPr>
            <a:r>
              <a:rPr lang="en-US" sz="3642" kern="0" spc="-109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Значение экологии для нашей планеты</a:t>
            </a:r>
            <a:endParaRPr lang="en-US" sz="3642" dirty="0"/>
          </a:p>
        </p:txBody>
      </p:sp>
      <p:sp>
        <p:nvSpPr>
          <p:cNvPr id="6" name="Shape 3"/>
          <p:cNvSpPr/>
          <p:nvPr/>
        </p:nvSpPr>
        <p:spPr>
          <a:xfrm>
            <a:off x="2920841" y="4446270"/>
            <a:ext cx="323731" cy="323731"/>
          </a:xfrm>
          <a:prstGeom prst="roundRect">
            <a:avLst>
              <a:gd name="adj" fmla="val 34292"/>
            </a:avLst>
          </a:prstGeom>
          <a:solidFill>
            <a:srgbClr val="0F0F0F"/>
          </a:solidFill>
          <a:ln/>
        </p:spPr>
      </p:sp>
      <p:sp>
        <p:nvSpPr>
          <p:cNvPr id="7" name="Text 4"/>
          <p:cNvSpPr/>
          <p:nvPr/>
        </p:nvSpPr>
        <p:spPr>
          <a:xfrm>
            <a:off x="3429595" y="4463534"/>
            <a:ext cx="2312789" cy="289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76"/>
              </a:lnSpc>
              <a:buNone/>
            </a:pPr>
            <a:r>
              <a:rPr lang="en-US" sz="1821" kern="0" spc="-55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Баланс экосистем</a:t>
            </a:r>
            <a:endParaRPr lang="en-US" sz="1821" dirty="0"/>
          </a:p>
        </p:txBody>
      </p:sp>
      <p:sp>
        <p:nvSpPr>
          <p:cNvPr id="8" name="Text 5"/>
          <p:cNvSpPr/>
          <p:nvPr/>
        </p:nvSpPr>
        <p:spPr>
          <a:xfrm>
            <a:off x="3429595" y="4863584"/>
            <a:ext cx="3793093" cy="8879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31"/>
              </a:lnSpc>
              <a:buNone/>
            </a:pPr>
            <a:r>
              <a:rPr lang="en-US" sz="1457" kern="0" spc="-29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Экология поддерживает баланс между живыми организмами и окружающей средой.</a:t>
            </a:r>
            <a:endParaRPr lang="en-US" sz="1457" dirty="0"/>
          </a:p>
        </p:txBody>
      </p:sp>
      <p:sp>
        <p:nvSpPr>
          <p:cNvPr id="9" name="Shape 6"/>
          <p:cNvSpPr/>
          <p:nvPr/>
        </p:nvSpPr>
        <p:spPr>
          <a:xfrm>
            <a:off x="7407712" y="4446270"/>
            <a:ext cx="323731" cy="323731"/>
          </a:xfrm>
          <a:prstGeom prst="roundRect">
            <a:avLst>
              <a:gd name="adj" fmla="val 34292"/>
            </a:avLst>
          </a:prstGeom>
          <a:solidFill>
            <a:srgbClr val="0F0F0F"/>
          </a:solidFill>
          <a:ln/>
        </p:spPr>
      </p:sp>
      <p:sp>
        <p:nvSpPr>
          <p:cNvPr id="10" name="Text 7"/>
          <p:cNvSpPr/>
          <p:nvPr/>
        </p:nvSpPr>
        <p:spPr>
          <a:xfrm>
            <a:off x="7916466" y="4463534"/>
            <a:ext cx="3793093" cy="5781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276"/>
              </a:lnSpc>
              <a:buNone/>
            </a:pPr>
            <a:r>
              <a:rPr lang="en-US" sz="1821" kern="0" spc="-55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Улучшение качества воздуха и воды</a:t>
            </a:r>
            <a:endParaRPr lang="en-US" sz="1821" dirty="0"/>
          </a:p>
        </p:txBody>
      </p:sp>
      <p:sp>
        <p:nvSpPr>
          <p:cNvPr id="11" name="Text 8"/>
          <p:cNvSpPr/>
          <p:nvPr/>
        </p:nvSpPr>
        <p:spPr>
          <a:xfrm>
            <a:off x="7916466" y="5152668"/>
            <a:ext cx="3793093" cy="5919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31"/>
              </a:lnSpc>
              <a:buNone/>
            </a:pPr>
            <a:r>
              <a:rPr lang="en-US" sz="1457" kern="0" spc="-29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Экосистемы помогают очищать воздух и воду, обеспечивая жизнь на Земле.</a:t>
            </a:r>
            <a:endParaRPr lang="en-US" sz="1457" dirty="0"/>
          </a:p>
        </p:txBody>
      </p:sp>
      <p:sp>
        <p:nvSpPr>
          <p:cNvPr id="12" name="Shape 9"/>
          <p:cNvSpPr/>
          <p:nvPr/>
        </p:nvSpPr>
        <p:spPr>
          <a:xfrm>
            <a:off x="2920841" y="6127433"/>
            <a:ext cx="323731" cy="323731"/>
          </a:xfrm>
          <a:prstGeom prst="roundRect">
            <a:avLst>
              <a:gd name="adj" fmla="val 34292"/>
            </a:avLst>
          </a:prstGeom>
          <a:solidFill>
            <a:srgbClr val="0F0F0F"/>
          </a:solidFill>
          <a:ln/>
        </p:spPr>
      </p:sp>
      <p:sp>
        <p:nvSpPr>
          <p:cNvPr id="13" name="Text 10"/>
          <p:cNvSpPr/>
          <p:nvPr/>
        </p:nvSpPr>
        <p:spPr>
          <a:xfrm>
            <a:off x="3429595" y="6144697"/>
            <a:ext cx="3793093" cy="5781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276"/>
              </a:lnSpc>
              <a:buNone/>
            </a:pPr>
            <a:r>
              <a:rPr lang="en-US" sz="1821" kern="0" spc="-55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Пищевые ресурсы и биоразнообразие</a:t>
            </a:r>
            <a:endParaRPr lang="en-US" sz="1821" dirty="0"/>
          </a:p>
        </p:txBody>
      </p:sp>
      <p:sp>
        <p:nvSpPr>
          <p:cNvPr id="14" name="Text 11"/>
          <p:cNvSpPr/>
          <p:nvPr/>
        </p:nvSpPr>
        <p:spPr>
          <a:xfrm>
            <a:off x="3429595" y="6833830"/>
            <a:ext cx="3793093" cy="8879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31"/>
              </a:lnSpc>
              <a:buNone/>
            </a:pPr>
            <a:r>
              <a:rPr lang="en-US" sz="1457" kern="0" spc="-29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Экосистемы обеспечивают пищевые ресурсы и поддерживают биоразнообразие, что важно для выживания человечества.</a:t>
            </a:r>
            <a:endParaRPr lang="en-US" sz="1457" dirty="0"/>
          </a:p>
        </p:txBody>
      </p:sp>
      <p:sp>
        <p:nvSpPr>
          <p:cNvPr id="15" name="Shape 12"/>
          <p:cNvSpPr/>
          <p:nvPr/>
        </p:nvSpPr>
        <p:spPr>
          <a:xfrm>
            <a:off x="7407712" y="6127433"/>
            <a:ext cx="323731" cy="323731"/>
          </a:xfrm>
          <a:prstGeom prst="roundRect">
            <a:avLst>
              <a:gd name="adj" fmla="val 34292"/>
            </a:avLst>
          </a:prstGeom>
          <a:solidFill>
            <a:srgbClr val="0F0F0F"/>
          </a:solidFill>
          <a:ln/>
        </p:spPr>
      </p:sp>
      <p:sp>
        <p:nvSpPr>
          <p:cNvPr id="16" name="Text 13"/>
          <p:cNvSpPr/>
          <p:nvPr/>
        </p:nvSpPr>
        <p:spPr>
          <a:xfrm>
            <a:off x="7916466" y="6144697"/>
            <a:ext cx="3690937" cy="289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76"/>
              </a:lnSpc>
              <a:buNone/>
            </a:pPr>
            <a:r>
              <a:rPr lang="en-US" sz="1821" kern="0" spc="-55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Защита от природных бедствий</a:t>
            </a:r>
            <a:endParaRPr lang="en-US" sz="1821" dirty="0"/>
          </a:p>
        </p:txBody>
      </p:sp>
      <p:sp>
        <p:nvSpPr>
          <p:cNvPr id="17" name="Text 14"/>
          <p:cNvSpPr/>
          <p:nvPr/>
        </p:nvSpPr>
        <p:spPr>
          <a:xfrm>
            <a:off x="7916466" y="6544747"/>
            <a:ext cx="3793093" cy="8879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31"/>
              </a:lnSpc>
              <a:buNone/>
            </a:pPr>
            <a:r>
              <a:rPr lang="en-US" sz="1457" kern="0" spc="-29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Природные экосистемы служат барьером от опустынивания, наводнений и бурь, обеспечивая безопасность.</a:t>
            </a:r>
            <a:endParaRPr lang="en-US" sz="1457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7749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037993" y="4278868"/>
            <a:ext cx="9499402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Важность экологии для животных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2037993" y="5306497"/>
            <a:ext cx="10554414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Экология играет важную роль в сохранении животных и их естественных мест обитания. Загрязнение, потеря биоразнообразия и изменение климата негативно влияют на животные. Поддерживая экологическую равновесие, мы способствуем сохранению разнообразия животного мира и их будущего.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19599" y="2365296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Важность экологии для человека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6319599" y="4087297"/>
            <a:ext cx="7477601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Экология имеет прямое влияние на качество нашей жизни. Чистый воздух, чистая вода и здоровая пища являются основными составляющими благополучия человека. Поддерживая экологическую устойчивость, мы защищаем свое здоровье и обеспечиваем благоприятные условия для будущих поколений.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19599" y="2365296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Экология для будущего нашей планеты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6319599" y="4087297"/>
            <a:ext cx="7477601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Окружающая среда - это общее достояние человечества. Экология помогает сохранить ее и защитить от влияния человеческой деятельности. Важно понимать, что наша планета нуждается в нашей заботе и внимании, чтобы обеспечить наши будущие поколения здоровой и благополучной жизнью.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19599" y="1965484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Основные проблемы экологии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6675001" y="3687485"/>
            <a:ext cx="7122200" cy="799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ts val="3149"/>
              </a:lnSpc>
              <a:buSzPct val="100000"/>
              <a:buChar char="•"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Загрязнение воздуха: Выбросы от автомобилей, промышленных предприятий и электростанций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675001" y="4575929"/>
            <a:ext cx="7122200" cy="799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ts val="3149"/>
              </a:lnSpc>
              <a:buSzPct val="100000"/>
              <a:buChar char="•"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Загрязнение воды: Сбросы отходов и использование химических удобрений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6675001" y="5464373"/>
            <a:ext cx="7122200" cy="799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ts val="3149"/>
              </a:lnSpc>
              <a:buSzPct val="100000"/>
              <a:buChar char="•"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Вырубка лесов: Уничтожение растительности для добычи древесины и освобождения земель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634008"/>
            <a:ext cx="6016347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Загрязнение воздуха</a:t>
            </a:r>
            <a:endParaRPr lang="en-US" sz="4374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993" y="1772722"/>
            <a:ext cx="3295888" cy="329588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37993" y="534626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Смог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037993" y="5826681"/>
            <a:ext cx="329588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Смог наносит вред здоровью и атмосфере, ухудшая качество воздуха.</a:t>
            </a:r>
            <a:endParaRPr lang="en-US" sz="17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7137" y="1772722"/>
            <a:ext cx="3296007" cy="3296007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667137" y="5346383"/>
            <a:ext cx="329600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Загрязнение от заводов</a:t>
            </a:r>
            <a:endParaRPr lang="en-US" sz="2187" dirty="0"/>
          </a:p>
        </p:txBody>
      </p:sp>
      <p:sp>
        <p:nvSpPr>
          <p:cNvPr id="10" name="Text 6"/>
          <p:cNvSpPr/>
          <p:nvPr/>
        </p:nvSpPr>
        <p:spPr>
          <a:xfrm>
            <a:off x="5667137" y="6173986"/>
            <a:ext cx="3296007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Выбросы от промышленности ухудшают состояние атмосферы и увеличивают парниковый эффект.</a:t>
            </a:r>
            <a:endParaRPr lang="en-US" sz="175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6400" y="1772722"/>
            <a:ext cx="3296007" cy="3296007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296400" y="5346383"/>
            <a:ext cx="329600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Выбросы от автомобилей</a:t>
            </a:r>
            <a:endParaRPr lang="en-US" sz="2187" dirty="0"/>
          </a:p>
        </p:txBody>
      </p:sp>
      <p:sp>
        <p:nvSpPr>
          <p:cNvPr id="13" name="Text 8"/>
          <p:cNvSpPr/>
          <p:nvPr/>
        </p:nvSpPr>
        <p:spPr>
          <a:xfrm>
            <a:off x="9296400" y="6173986"/>
            <a:ext cx="3296007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Двигатели автомобилей выбрасывают вредные газы, загрязняя окружающую среду и воздух, который мы дышим.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263491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Загрязнение воды</a:t>
            </a:r>
            <a:endParaRPr lang="en-US" sz="4374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993" y="2402205"/>
            <a:ext cx="3295888" cy="2036921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37993" y="4716780"/>
            <a:ext cx="30075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Отравленные Водоемы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037993" y="5197197"/>
            <a:ext cx="3295888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Загрязнение воды приводит к отравлению рек и ручьев, угрожая жизни рыб и других водных организмов.</a:t>
            </a:r>
            <a:endParaRPr lang="en-US" sz="17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7137" y="2402205"/>
            <a:ext cx="3296007" cy="203704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667137" y="4716899"/>
            <a:ext cx="329600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Пластиковое Загрязнение</a:t>
            </a:r>
            <a:endParaRPr lang="en-US" sz="2187" dirty="0"/>
          </a:p>
        </p:txBody>
      </p:sp>
      <p:sp>
        <p:nvSpPr>
          <p:cNvPr id="10" name="Text 6"/>
          <p:cNvSpPr/>
          <p:nvPr/>
        </p:nvSpPr>
        <p:spPr>
          <a:xfrm>
            <a:off x="5667137" y="5544503"/>
            <a:ext cx="3296007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Массовое накопление пластика в морях и океанах угрожает морским животным и экосистемам.</a:t>
            </a:r>
            <a:endParaRPr lang="en-US" sz="175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6400" y="2402205"/>
            <a:ext cx="3296007" cy="203704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296400" y="471689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Нефтяные Заливы</a:t>
            </a:r>
            <a:endParaRPr lang="en-US" sz="2187" dirty="0"/>
          </a:p>
        </p:txBody>
      </p:sp>
      <p:sp>
        <p:nvSpPr>
          <p:cNvPr id="13" name="Text 8"/>
          <p:cNvSpPr/>
          <p:nvPr/>
        </p:nvSpPr>
        <p:spPr>
          <a:xfrm>
            <a:off x="9296400" y="5197316"/>
            <a:ext cx="3296007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Нефтяные разливы и загрязнение воды представляют серьезную угрозу морской жизни и побережьям.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700</Words>
  <Application>Microsoft Office PowerPoint</Application>
  <PresentationFormat>Произвольный</PresentationFormat>
  <Paragraphs>93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ADMIN</cp:lastModifiedBy>
  <cp:revision>13</cp:revision>
  <dcterms:created xsi:type="dcterms:W3CDTF">2024-03-09T14:02:35Z</dcterms:created>
  <dcterms:modified xsi:type="dcterms:W3CDTF">2024-03-14T14:30:42Z</dcterms:modified>
</cp:coreProperties>
</file>